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48" r:id="rId2"/>
    <p:sldId id="457" r:id="rId3"/>
    <p:sldId id="459" r:id="rId4"/>
    <p:sldId id="465" r:id="rId5"/>
    <p:sldId id="504" r:id="rId6"/>
    <p:sldId id="478" r:id="rId7"/>
    <p:sldId id="460" r:id="rId8"/>
    <p:sldId id="461" r:id="rId9"/>
    <p:sldId id="471" r:id="rId10"/>
    <p:sldId id="47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rche, Julia K" initials="LJK" lastIdx="9" clrIdx="0">
    <p:extLst>
      <p:ext uri="{19B8F6BF-5375-455C-9EA6-DF929625EA0E}">
        <p15:presenceInfo xmlns:p15="http://schemas.microsoft.com/office/powerpoint/2012/main" userId="S-1-5-21-2744878847-1876734302-662453930-4996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B6C7"/>
    <a:srgbClr val="657E32"/>
    <a:srgbClr val="E9F0F3"/>
    <a:srgbClr val="DBE7EC"/>
    <a:srgbClr val="CEDDEC"/>
    <a:srgbClr val="E4EEF4"/>
    <a:srgbClr val="288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77500" autoAdjust="0"/>
  </p:normalViewPr>
  <p:slideViewPr>
    <p:cSldViewPr snapToGrid="0">
      <p:cViewPr varScale="1">
        <p:scale>
          <a:sx n="66" d="100"/>
          <a:sy n="66" d="100"/>
        </p:scale>
        <p:origin x="18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5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578"/>
          </a:xfrm>
          <a:prstGeom prst="rect">
            <a:avLst/>
          </a:prstGeom>
        </p:spPr>
        <p:txBody>
          <a:bodyPr vert="horz" lIns="91768" tIns="45884" rIns="91768" bIns="458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6578"/>
          </a:xfrm>
          <a:prstGeom prst="rect">
            <a:avLst/>
          </a:prstGeom>
        </p:spPr>
        <p:txBody>
          <a:bodyPr vert="horz" lIns="91768" tIns="45884" rIns="91768" bIns="45884" rtlCol="0"/>
          <a:lstStyle>
            <a:lvl1pPr algn="r">
              <a:defRPr sz="1200"/>
            </a:lvl1pPr>
          </a:lstStyle>
          <a:p>
            <a:fld id="{A9B734D9-FBB7-4B85-86A2-24E15EDE55E0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3038475" cy="466578"/>
          </a:xfrm>
          <a:prstGeom prst="rect">
            <a:avLst/>
          </a:prstGeom>
        </p:spPr>
        <p:txBody>
          <a:bodyPr vert="horz" lIns="91768" tIns="45884" rIns="91768" bIns="458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823"/>
            <a:ext cx="3038475" cy="466578"/>
          </a:xfrm>
          <a:prstGeom prst="rect">
            <a:avLst/>
          </a:prstGeom>
        </p:spPr>
        <p:txBody>
          <a:bodyPr vert="horz" lIns="91768" tIns="45884" rIns="91768" bIns="45884" rtlCol="0" anchor="b"/>
          <a:lstStyle>
            <a:lvl1pPr algn="r">
              <a:defRPr sz="1200"/>
            </a:lvl1pPr>
          </a:lstStyle>
          <a:p>
            <a:fld id="{41803F26-4061-4820-A8A7-DA9F547591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7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64" tIns="46581" rIns="93164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64" tIns="46581" rIns="93164" bIns="46581" rtlCol="0"/>
          <a:lstStyle>
            <a:lvl1pPr algn="r">
              <a:defRPr sz="1200"/>
            </a:lvl1pPr>
          </a:lstStyle>
          <a:p>
            <a:fld id="{E3FD6F98-055A-4837-90F2-8E5F6821A1BB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1" rIns="93164" bIns="465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8"/>
          </a:xfrm>
          <a:prstGeom prst="rect">
            <a:avLst/>
          </a:prstGeom>
        </p:spPr>
        <p:txBody>
          <a:bodyPr vert="horz" lIns="93164" tIns="46581" rIns="93164" bIns="465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4"/>
          </a:xfrm>
          <a:prstGeom prst="rect">
            <a:avLst/>
          </a:prstGeom>
        </p:spPr>
        <p:txBody>
          <a:bodyPr vert="horz" lIns="93164" tIns="46581" rIns="93164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4"/>
          </a:xfrm>
          <a:prstGeom prst="rect">
            <a:avLst/>
          </a:prstGeom>
        </p:spPr>
        <p:txBody>
          <a:bodyPr vert="horz" lIns="93164" tIns="46581" rIns="93164" bIns="46581" rtlCol="0" anchor="b"/>
          <a:lstStyle>
            <a:lvl1pPr algn="r">
              <a:defRPr sz="1200"/>
            </a:lvl1pPr>
          </a:lstStyle>
          <a:p>
            <a:fld id="{DBCC7D24-0DC9-4E9C-89C0-35D79A09D3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626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81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742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Thoughts to consider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5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did the organization apply?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has it done for the organization &amp; impacted homeless in your community</a:t>
            </a:r>
          </a:p>
          <a:p>
            <a:r>
              <a:rPr lang="en-US" dirty="0"/>
              <a:t>Why was it worth it? </a:t>
            </a:r>
          </a:p>
          <a:p>
            <a:r>
              <a:rPr lang="en-US" dirty="0"/>
              <a:t>	Application Process (RFA)</a:t>
            </a:r>
          </a:p>
          <a:p>
            <a:r>
              <a:rPr lang="en-US" dirty="0"/>
              <a:t>	Paperwork/Program Documentation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15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did the organization apply?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has it done for the organization &amp; impacted homeless in your community</a:t>
            </a:r>
          </a:p>
          <a:p>
            <a:r>
              <a:rPr lang="en-US" dirty="0"/>
              <a:t>Why was it worth it? </a:t>
            </a:r>
          </a:p>
          <a:p>
            <a:r>
              <a:rPr lang="en-US" dirty="0"/>
              <a:t>	Application Process (RFA)</a:t>
            </a:r>
          </a:p>
          <a:p>
            <a:r>
              <a:rPr lang="en-US" dirty="0"/>
              <a:t>	Paperwork/Program Documentation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97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did the organization apply?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has it done for the organization &amp; impacted homeless in your community</a:t>
            </a:r>
          </a:p>
          <a:p>
            <a:r>
              <a:rPr lang="en-US" dirty="0"/>
              <a:t>Why was it worth it? </a:t>
            </a:r>
          </a:p>
          <a:p>
            <a:r>
              <a:rPr lang="en-US" dirty="0"/>
              <a:t>	Application Process (RFA)</a:t>
            </a:r>
          </a:p>
          <a:p>
            <a:r>
              <a:rPr lang="en-US" dirty="0"/>
              <a:t>	Paperwork/Program Documentation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60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319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82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old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51009"/>
            <a:ext cx="2023349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200" baseline="0">
                <a:latin typeface="Franklin Gothic Demi Cond" panose="020B07060304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80073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/Bottom Ru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90653"/>
            <a:ext cx="9144000" cy="2762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8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22979" y="0"/>
            <a:ext cx="51390" cy="10787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22287" y="6591300"/>
            <a:ext cx="7994651" cy="2667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aseline="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342900" indent="0">
              <a:buNone/>
              <a:defRPr sz="1000">
                <a:latin typeface="Franklin Gothic Medium Cond" panose="020B0606030402020204" pitchFamily="34" charset="0"/>
              </a:defRPr>
            </a:lvl2pPr>
            <a:lvl3pPr marL="685800" indent="0">
              <a:buNone/>
              <a:defRPr sz="1000">
                <a:latin typeface="Franklin Gothic Medium Cond" panose="020B0606030402020204" pitchFamily="34" charset="0"/>
              </a:defRPr>
            </a:lvl3pPr>
            <a:lvl4pPr marL="1028700" indent="0">
              <a:buNone/>
              <a:defRPr sz="1000">
                <a:latin typeface="Franklin Gothic Medium Cond" panose="020B0606030402020204" pitchFamily="34" charset="0"/>
              </a:defRPr>
            </a:lvl4pPr>
            <a:lvl5pPr marL="1371600" indent="0">
              <a:buNone/>
              <a:defRPr sz="1000">
                <a:latin typeface="Franklin Gothic Medium Cond" panose="020B0606030402020204" pitchFamily="34" charset="0"/>
              </a:defRPr>
            </a:lvl5pPr>
          </a:lstStyle>
          <a:p>
            <a:pPr lvl="0"/>
            <a:r>
              <a:rPr lang="en-US" dirty="0"/>
              <a:t>CLICK TO ADD DIVISION NAME | PRESENTATION TITLE | PRESENTATION 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8627269" y="6588125"/>
            <a:ext cx="406400" cy="2698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fld id="{B4E369E1-A323-412F-A565-C8E129C723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95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54822"/>
            <a:ext cx="2017011" cy="201701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200" baseline="0">
                <a:latin typeface="Franklin Gothic Demi Cond" panose="020B07060304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08799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66" y="2051009"/>
            <a:ext cx="2023733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200" baseline="0">
                <a:latin typeface="Franklin Gothic Demi Cond" panose="020B07060304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33802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</p:spPr>
        <p:txBody>
          <a:bodyPr anchor="t">
            <a:noAutofit/>
          </a:bodyPr>
          <a:lstStyle>
            <a:lvl1pPr algn="l">
              <a:defRPr sz="3600" b="0" i="0" baseline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22979" y="0"/>
            <a:ext cx="51390" cy="10787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0"/>
            <a:ext cx="7888288" cy="4795307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>
                <a:latin typeface="Franklin Gothic Medium" panose="020B06030201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>
                <a:latin typeface="Franklin Gothic Medium" panose="020B0603020102020204" pitchFamily="34" charset="0"/>
              </a:defRPr>
            </a:lvl2pPr>
            <a:lvl3pPr marL="973138" indent="-228600">
              <a:lnSpc>
                <a:spcPct val="100000"/>
              </a:lnSpc>
              <a:defRPr sz="2000">
                <a:latin typeface="Franklin Gothic Medium" panose="020B06030201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43108"/>
            <a:ext cx="7992005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21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</p:spPr>
        <p:txBody>
          <a:bodyPr anchor="t">
            <a:noAutofit/>
          </a:bodyPr>
          <a:lstStyle>
            <a:lvl1pPr algn="l">
              <a:defRPr sz="3600" b="0" i="0" baseline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22979" y="0"/>
            <a:ext cx="51390" cy="10787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35572"/>
            <a:ext cx="7888288" cy="1212895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>
                <a:latin typeface="Franklin Gothic Medium" panose="020B0603020102020204" pitchFamily="34" charset="0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>
                <a:latin typeface="Franklin Gothic Medium" panose="020B0603020102020204" pitchFamily="34" charset="0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>
                <a:latin typeface="Franklin Gothic Medium" panose="020B06030201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51575"/>
            <a:ext cx="7992005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2548467"/>
            <a:ext cx="7894638" cy="3694230"/>
          </a:xfrm>
        </p:spPr>
        <p:txBody>
          <a:bodyPr/>
          <a:lstStyle>
            <a:lvl1pPr marL="0" indent="0" algn="ctr">
              <a:buNone/>
              <a:defRPr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</p:spTree>
    <p:extLst>
      <p:ext uri="{BB962C8B-B14F-4D97-AF65-F5344CB8AC3E}">
        <p14:creationId xmlns:p14="http://schemas.microsoft.com/office/powerpoint/2010/main" val="66047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</p:spPr>
        <p:txBody>
          <a:bodyPr anchor="t">
            <a:noAutofit/>
          </a:bodyPr>
          <a:lstStyle>
            <a:lvl1pPr algn="l">
              <a:defRPr sz="3600" b="0" i="0" baseline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22979" y="0"/>
            <a:ext cx="51390" cy="10787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335573"/>
            <a:ext cx="7894638" cy="4902890"/>
          </a:xfrm>
        </p:spPr>
        <p:txBody>
          <a:bodyPr/>
          <a:lstStyle>
            <a:lvl1pPr marL="0" indent="0" algn="ctr">
              <a:buNone/>
              <a:defRPr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</p:spTree>
    <p:extLst>
      <p:ext uri="{BB962C8B-B14F-4D97-AF65-F5344CB8AC3E}">
        <p14:creationId xmlns:p14="http://schemas.microsoft.com/office/powerpoint/2010/main" val="324608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90653"/>
            <a:ext cx="9144000" cy="2762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</p:spPr>
        <p:txBody>
          <a:bodyPr anchor="t">
            <a:noAutofit/>
          </a:bodyPr>
          <a:lstStyle>
            <a:lvl1pPr algn="l">
              <a:defRPr sz="3600" b="0" i="0" baseline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22979" y="0"/>
            <a:ext cx="51390" cy="10787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22287" y="6591300"/>
            <a:ext cx="7994651" cy="2667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aseline="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342900" indent="0">
              <a:buNone/>
              <a:defRPr sz="1000">
                <a:latin typeface="Franklin Gothic Medium Cond" panose="020B0606030402020204" pitchFamily="34" charset="0"/>
              </a:defRPr>
            </a:lvl2pPr>
            <a:lvl3pPr marL="685800" indent="0">
              <a:buNone/>
              <a:defRPr sz="1000">
                <a:latin typeface="Franklin Gothic Medium Cond" panose="020B0606030402020204" pitchFamily="34" charset="0"/>
              </a:defRPr>
            </a:lvl3pPr>
            <a:lvl4pPr marL="1028700" indent="0">
              <a:buNone/>
              <a:defRPr sz="1000">
                <a:latin typeface="Franklin Gothic Medium Cond" panose="020B0606030402020204" pitchFamily="34" charset="0"/>
              </a:defRPr>
            </a:lvl4pPr>
            <a:lvl5pPr marL="1371600" indent="0">
              <a:buNone/>
              <a:defRPr sz="1000">
                <a:latin typeface="Franklin Gothic Medium Cond" panose="020B0606030402020204" pitchFamily="34" charset="0"/>
              </a:defRPr>
            </a:lvl5pPr>
          </a:lstStyle>
          <a:p>
            <a:pPr lvl="0"/>
            <a:r>
              <a:rPr lang="en-US" dirty="0"/>
              <a:t>CLICK TO ADD DIVISION NAME | PRESENTATION TITLE | PRESENTATION 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8627269" y="6588125"/>
            <a:ext cx="406400" cy="2698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fld id="{B4E369E1-A323-412F-A565-C8E129C723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845731"/>
            <a:ext cx="3840480" cy="4392732"/>
          </a:xfrm>
        </p:spPr>
        <p:txBody>
          <a:bodyPr/>
          <a:lstStyle>
            <a:lvl1pPr marL="0" indent="0" algn="ctr">
              <a:buNone/>
              <a:defRPr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845731"/>
            <a:ext cx="3840480" cy="4392732"/>
          </a:xfrm>
        </p:spPr>
        <p:txBody>
          <a:bodyPr/>
          <a:lstStyle>
            <a:lvl1pPr marL="0" indent="0" algn="ctr">
              <a:buNone/>
              <a:defRPr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8325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0" y="1846262"/>
            <a:ext cx="3840163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Franklin Gothic Medium Cond" panose="020B06060304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>
                <a:latin typeface="Franklin Gothic Medium Cond" panose="020B0606030402020204" pitchFamily="34" charset="0"/>
              </a:defRPr>
            </a:lvl2pPr>
            <a:lvl3pPr>
              <a:defRPr sz="2000">
                <a:latin typeface="Franklin Gothic Medium Cond" panose="020B06060304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90653"/>
            <a:ext cx="9144000" cy="2762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</p:spPr>
        <p:txBody>
          <a:bodyPr anchor="t">
            <a:noAutofit/>
          </a:bodyPr>
          <a:lstStyle>
            <a:lvl1pPr algn="l">
              <a:defRPr sz="3600" b="0" i="0" baseline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22979" y="0"/>
            <a:ext cx="51390" cy="10787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51575"/>
            <a:ext cx="7992005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22287" y="6591300"/>
            <a:ext cx="7994651" cy="2667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aseline="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342900" indent="0">
              <a:buNone/>
              <a:defRPr sz="1000">
                <a:latin typeface="Franklin Gothic Medium Cond" panose="020B0606030402020204" pitchFamily="34" charset="0"/>
              </a:defRPr>
            </a:lvl2pPr>
            <a:lvl3pPr marL="685800" indent="0">
              <a:buNone/>
              <a:defRPr sz="1000">
                <a:latin typeface="Franklin Gothic Medium Cond" panose="020B0606030402020204" pitchFamily="34" charset="0"/>
              </a:defRPr>
            </a:lvl3pPr>
            <a:lvl4pPr marL="1028700" indent="0">
              <a:buNone/>
              <a:defRPr sz="1000">
                <a:latin typeface="Franklin Gothic Medium Cond" panose="020B0606030402020204" pitchFamily="34" charset="0"/>
              </a:defRPr>
            </a:lvl4pPr>
            <a:lvl5pPr marL="1371600" indent="0">
              <a:buNone/>
              <a:defRPr sz="1000">
                <a:latin typeface="Franklin Gothic Medium Cond" panose="020B0606030402020204" pitchFamily="34" charset="0"/>
              </a:defRPr>
            </a:lvl5pPr>
          </a:lstStyle>
          <a:p>
            <a:pPr lvl="0"/>
            <a:r>
              <a:rPr lang="en-US" dirty="0"/>
              <a:t>CLICK TO ADD DIVISION NAME | PRESENTATION TITLE | PRESENTATION 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8627269" y="6588125"/>
            <a:ext cx="406400" cy="2698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fld id="{B4E369E1-A323-412F-A565-C8E129C723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49" y="1840559"/>
            <a:ext cx="3840163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Franklin Gothic Medium Cond" panose="020B06060304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aseline="0">
                <a:latin typeface="Franklin Gothic Medium Cond" panose="020B0606030402020204" pitchFamily="34" charset="0"/>
              </a:defRPr>
            </a:lvl2pPr>
            <a:lvl3pPr>
              <a:defRPr sz="2000" baseline="0">
                <a:latin typeface="Franklin Gothic Medium Cond" panose="020B06060304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</p:spTree>
    <p:extLst>
      <p:ext uri="{BB962C8B-B14F-4D97-AF65-F5344CB8AC3E}">
        <p14:creationId xmlns:p14="http://schemas.microsoft.com/office/powerpoint/2010/main" val="8784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</p:spPr>
        <p:txBody>
          <a:bodyPr anchor="t">
            <a:noAutofit/>
          </a:bodyPr>
          <a:lstStyle>
            <a:lvl1pPr algn="l">
              <a:defRPr sz="3600" b="0" i="0" baseline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22979" y="0"/>
            <a:ext cx="51390" cy="10787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83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2018-2019 ESG RFA Workshop | May 1,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27F3A-B3E9-41ED-AF8F-A365F10BB6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0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2" r:id="rId4"/>
    <p:sldLayoutId id="2147483666" r:id="rId5"/>
    <p:sldLayoutId id="2147483667" r:id="rId6"/>
    <p:sldLayoutId id="2147483668" r:id="rId7"/>
    <p:sldLayoutId id="2147483669" r:id="rId8"/>
    <p:sldLayoutId id="2147483671" r:id="rId9"/>
    <p:sldLayoutId id="2147483670" r:id="rId10"/>
    <p:sldLayoutId id="214748366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im.Crawford@dhhs.nc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Lisa.Worth@dhhs.nc.gov" TargetMode="External"/><Relationship Id="rId4" Type="http://schemas.openxmlformats.org/officeDocument/2006/relationships/hyperlink" Target="mailto:Chris.Battle@dhhs.nc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768595" y="1609695"/>
            <a:ext cx="5774267" cy="2020824"/>
          </a:xfrm>
        </p:spPr>
        <p:txBody>
          <a:bodyPr/>
          <a:lstStyle/>
          <a:p>
            <a:r>
              <a:rPr lang="en-US" b="1" dirty="0"/>
              <a:t>ESG – “It’s Worth the Effort”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768595" y="3004378"/>
            <a:ext cx="5991091" cy="2621563"/>
          </a:xfrm>
        </p:spPr>
        <p:txBody>
          <a:bodyPr anchor="t"/>
          <a:lstStyle/>
          <a:p>
            <a:endParaRPr lang="en-US" dirty="0"/>
          </a:p>
          <a:p>
            <a:r>
              <a:rPr lang="en-US" dirty="0"/>
              <a:t>Kim Crawford, Chris Battle, and Lisa Worth</a:t>
            </a:r>
          </a:p>
          <a:p>
            <a:r>
              <a:rPr lang="en-US" sz="2600" dirty="0"/>
              <a:t>ESG Homeless Program Coordinators</a:t>
            </a:r>
          </a:p>
          <a:p>
            <a:endParaRPr lang="en-US" sz="2600" dirty="0"/>
          </a:p>
          <a:p>
            <a:r>
              <a:rPr lang="en-US" sz="2600" dirty="0"/>
              <a:t>Amanda Mason</a:t>
            </a:r>
          </a:p>
          <a:p>
            <a:r>
              <a:rPr lang="en-US" sz="2600" dirty="0"/>
              <a:t>First Tier Consulting</a:t>
            </a:r>
          </a:p>
          <a:p>
            <a:endParaRPr lang="en-US" sz="26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2768595" y="5625942"/>
            <a:ext cx="5774267" cy="488226"/>
          </a:xfrm>
        </p:spPr>
        <p:txBody>
          <a:bodyPr/>
          <a:lstStyle/>
          <a:p>
            <a:r>
              <a:rPr lang="en-US" dirty="0"/>
              <a:t>May 22, 2019</a:t>
            </a:r>
          </a:p>
        </p:txBody>
      </p:sp>
    </p:spTree>
    <p:extLst>
      <p:ext uri="{BB962C8B-B14F-4D97-AF65-F5344CB8AC3E}">
        <p14:creationId xmlns:p14="http://schemas.microsoft.com/office/powerpoint/2010/main" val="350277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8650" y="1447800"/>
            <a:ext cx="7888288" cy="4795307"/>
          </a:xfrm>
        </p:spPr>
        <p:txBody>
          <a:bodyPr anchor="ctr"/>
          <a:lstStyle/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b="1" dirty="0">
                <a:solidFill>
                  <a:prstClr val="black"/>
                </a:solidFill>
              </a:rPr>
              <a:t>Kim Crawford</a:t>
            </a:r>
            <a:endParaRPr lang="en-US" sz="1500" dirty="0">
              <a:solidFill>
                <a:prstClr val="black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ESG / Homeless Programs Coordinator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Division of Aging and Adult Services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North Carolina Department of Health and Human Services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919-855-4991 office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  <a:hlinkClick r:id="rId3"/>
              </a:rPr>
              <a:t>Kim.Crawford@dhhs.nc.gov</a:t>
            </a:r>
            <a:endParaRPr lang="en-US" sz="1500" dirty="0">
              <a:solidFill>
                <a:prstClr val="black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b="1" dirty="0">
                <a:solidFill>
                  <a:prstClr val="black"/>
                </a:solidFill>
              </a:rPr>
              <a:t> </a:t>
            </a:r>
            <a:endParaRPr lang="en-US" sz="1500" dirty="0">
              <a:solidFill>
                <a:prstClr val="black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b="1" dirty="0">
                <a:solidFill>
                  <a:prstClr val="black"/>
                </a:solidFill>
              </a:rPr>
              <a:t>Chris Battle</a:t>
            </a:r>
            <a:endParaRPr lang="en-US" sz="1500" dirty="0">
              <a:solidFill>
                <a:prstClr val="black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Homeless Programs Coordinator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Division of Aging and Adult Services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North Carolina Department of Health and </a:t>
            </a:r>
            <a:r>
              <a:rPr lang="en-US" sz="1500" dirty="0">
                <a:solidFill>
                  <a:prstClr val="black"/>
                </a:solidFill>
                <a:latin typeface="Franklin Gothic Medium Cond" panose="020B0606030402020204" pitchFamily="34" charset="0"/>
              </a:rPr>
              <a:t>Human</a:t>
            </a:r>
            <a:r>
              <a:rPr lang="en-US" sz="1500" dirty="0">
                <a:solidFill>
                  <a:prstClr val="black"/>
                </a:solidFill>
              </a:rPr>
              <a:t> Services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919-855-4984 office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u="sng" dirty="0">
                <a:solidFill>
                  <a:prstClr val="black"/>
                </a:solidFill>
                <a:hlinkClick r:id="rId4"/>
              </a:rPr>
              <a:t>Chris.Battle@dhhs.nc.gov</a:t>
            </a:r>
            <a:endParaRPr lang="en-US" sz="1500" u="sng" dirty="0">
              <a:solidFill>
                <a:prstClr val="black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lang="en-US" sz="1500" u="sng" dirty="0">
              <a:solidFill>
                <a:prstClr val="black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b="1" dirty="0">
                <a:solidFill>
                  <a:prstClr val="black"/>
                </a:solidFill>
              </a:rPr>
              <a:t>Lisa Worth</a:t>
            </a:r>
            <a:endParaRPr lang="en-US" sz="1500" dirty="0">
              <a:solidFill>
                <a:prstClr val="black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Homeless Programs Coordinator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Division of Aging and Adult Services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North Carolina Department of Health and </a:t>
            </a:r>
            <a:r>
              <a:rPr lang="en-US" sz="1500" dirty="0">
                <a:solidFill>
                  <a:prstClr val="black"/>
                </a:solidFill>
                <a:latin typeface="Franklin Gothic Medium Cond" panose="020B0606030402020204" pitchFamily="34" charset="0"/>
              </a:rPr>
              <a:t>Human</a:t>
            </a:r>
            <a:r>
              <a:rPr lang="en-US" sz="1500" dirty="0">
                <a:solidFill>
                  <a:prstClr val="black"/>
                </a:solidFill>
              </a:rPr>
              <a:t> Services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dirty="0">
                <a:solidFill>
                  <a:prstClr val="black"/>
                </a:solidFill>
              </a:rPr>
              <a:t>919-855-4993 office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1500" u="sng" dirty="0">
                <a:solidFill>
                  <a:prstClr val="black"/>
                </a:solidFill>
                <a:hlinkClick r:id="rId5"/>
              </a:rPr>
              <a:t>Lisa.Worth@dhhs.nc.gov</a:t>
            </a:r>
            <a:endParaRPr lang="en-US" sz="1500" dirty="0">
              <a:solidFill>
                <a:prstClr val="black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3986C9F3-CB3D-4955-A190-6AB9AD0E3705}"/>
              </a:ext>
            </a:extLst>
          </p:cNvPr>
          <p:cNvSpPr txBox="1">
            <a:spLocks/>
          </p:cNvSpPr>
          <p:nvPr/>
        </p:nvSpPr>
        <p:spPr>
          <a:xfrm>
            <a:off x="628650" y="6591300"/>
            <a:ext cx="7994651" cy="266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chemeClr val="tx2"/>
                </a:solidFill>
                <a:latin typeface="Franklin Gothic Demi Cond" panose="020B0706030402020204" pitchFamily="34" charset="0"/>
              </a:rPr>
              <a:t>2019 “Bringing it Home” Homeless Conference</a:t>
            </a:r>
          </a:p>
        </p:txBody>
      </p:sp>
    </p:spTree>
    <p:extLst>
      <p:ext uri="{BB962C8B-B14F-4D97-AF65-F5344CB8AC3E}">
        <p14:creationId xmlns:p14="http://schemas.microsoft.com/office/powerpoint/2010/main" val="115982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Purpose of the Emergency Solutions Grant (ESG)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8650" y="1447800"/>
            <a:ext cx="7888288" cy="4795307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SzPct val="135000"/>
              <a:buNone/>
            </a:pPr>
            <a:r>
              <a:rPr lang="en-US" sz="1800" dirty="0">
                <a:solidFill>
                  <a:prstClr val="black"/>
                </a:solidFill>
              </a:rPr>
              <a:t>ESG funds are intended to be used as part of a crisis response system using a low barrier, housing-focused approach to ensure that homelessness is </a:t>
            </a:r>
            <a:br>
              <a:rPr lang="en-US" sz="1800" dirty="0">
                <a:solidFill>
                  <a:prstClr val="black"/>
                </a:solidFill>
              </a:rPr>
            </a:br>
            <a:r>
              <a:rPr lang="en-US" sz="1800" dirty="0">
                <a:solidFill>
                  <a:prstClr val="black"/>
                </a:solidFill>
              </a:rPr>
              <a:t>“rare, brief, and one time.” (Matthew Doherty, USICH)</a:t>
            </a:r>
          </a:p>
          <a:p>
            <a:pPr lvl="0" defTabSz="914400">
              <a:spcBef>
                <a:spcPts val="0"/>
              </a:spcBef>
              <a:buSzPct val="135000"/>
            </a:pPr>
            <a:endParaRPr lang="en-US" sz="1800" dirty="0">
              <a:solidFill>
                <a:prstClr val="black"/>
              </a:solidFill>
            </a:endParaRPr>
          </a:p>
          <a:p>
            <a:pPr lvl="0" defTabSz="914400">
              <a:spcBef>
                <a:spcPts val="0"/>
              </a:spcBef>
              <a:buSzPct val="135000"/>
            </a:pPr>
            <a:r>
              <a:rPr lang="en-US" sz="1800" dirty="0">
                <a:solidFill>
                  <a:prstClr val="black"/>
                </a:solidFill>
              </a:rPr>
              <a:t>Engage homeless individuals and families living on the street;</a:t>
            </a:r>
          </a:p>
          <a:p>
            <a:pPr lvl="0" defTabSz="914400">
              <a:spcBef>
                <a:spcPts val="0"/>
              </a:spcBef>
              <a:buSzPct val="135000"/>
            </a:pPr>
            <a:endParaRPr lang="en-US" sz="1800" dirty="0">
              <a:solidFill>
                <a:prstClr val="black"/>
              </a:solidFill>
            </a:endParaRPr>
          </a:p>
          <a:p>
            <a:pPr lvl="0" defTabSz="914400">
              <a:spcBef>
                <a:spcPts val="0"/>
              </a:spcBef>
              <a:buSzPct val="135000"/>
            </a:pPr>
            <a:r>
              <a:rPr lang="en-US" sz="1800" dirty="0">
                <a:solidFill>
                  <a:prstClr val="black"/>
                </a:solidFill>
              </a:rPr>
              <a:t>Improve the number and quality of emergency shelters for homeless individuals and families; </a:t>
            </a:r>
          </a:p>
          <a:p>
            <a:pPr lvl="0" defTabSz="914400">
              <a:spcBef>
                <a:spcPts val="0"/>
              </a:spcBef>
              <a:buSzPct val="135000"/>
            </a:pPr>
            <a:endParaRPr lang="en-US" sz="1800" dirty="0">
              <a:solidFill>
                <a:prstClr val="black"/>
              </a:solidFill>
            </a:endParaRPr>
          </a:p>
          <a:p>
            <a:pPr lvl="0" defTabSz="914400">
              <a:spcBef>
                <a:spcPts val="0"/>
              </a:spcBef>
              <a:buSzPct val="135000"/>
            </a:pPr>
            <a:r>
              <a:rPr lang="en-US" sz="1800" dirty="0">
                <a:solidFill>
                  <a:prstClr val="black"/>
                </a:solidFill>
              </a:rPr>
              <a:t>Help operate emergency shelters; </a:t>
            </a:r>
          </a:p>
          <a:p>
            <a:pPr lvl="0" defTabSz="914400">
              <a:spcBef>
                <a:spcPts val="0"/>
              </a:spcBef>
              <a:buSzPct val="135000"/>
            </a:pPr>
            <a:endParaRPr lang="en-US" sz="1800" dirty="0">
              <a:solidFill>
                <a:prstClr val="black"/>
              </a:solidFill>
            </a:endParaRPr>
          </a:p>
          <a:p>
            <a:pPr lvl="0" defTabSz="914400">
              <a:spcBef>
                <a:spcPts val="0"/>
              </a:spcBef>
              <a:buSzPct val="135000"/>
            </a:pPr>
            <a:r>
              <a:rPr lang="en-US" sz="1800" dirty="0">
                <a:solidFill>
                  <a:prstClr val="black"/>
                </a:solidFill>
              </a:rPr>
              <a:t>Provide essential services to emergency shelter residents, </a:t>
            </a:r>
          </a:p>
          <a:p>
            <a:pPr lvl="0" defTabSz="914400">
              <a:spcBef>
                <a:spcPts val="0"/>
              </a:spcBef>
              <a:buSzPct val="135000"/>
            </a:pPr>
            <a:endParaRPr lang="en-US" sz="1800" dirty="0">
              <a:solidFill>
                <a:prstClr val="black"/>
              </a:solidFill>
            </a:endParaRPr>
          </a:p>
          <a:p>
            <a:pPr lvl="0" defTabSz="914400">
              <a:spcBef>
                <a:spcPts val="0"/>
              </a:spcBef>
              <a:buSzPct val="135000"/>
            </a:pPr>
            <a:r>
              <a:rPr lang="en-US" sz="1800" dirty="0">
                <a:solidFill>
                  <a:prstClr val="black"/>
                </a:solidFill>
              </a:rPr>
              <a:t>Rapidly re-house homeless individuals and families</a:t>
            </a:r>
          </a:p>
          <a:p>
            <a:pPr lvl="0" defTabSz="914400">
              <a:spcBef>
                <a:spcPts val="0"/>
              </a:spcBef>
              <a:buSzPct val="135000"/>
            </a:pPr>
            <a:endParaRPr lang="en-US" sz="1800" dirty="0">
              <a:solidFill>
                <a:prstClr val="black"/>
              </a:solidFill>
            </a:endParaRPr>
          </a:p>
          <a:p>
            <a:pPr lvl="0" defTabSz="914400">
              <a:spcBef>
                <a:spcPts val="0"/>
              </a:spcBef>
              <a:buSzPct val="135000"/>
            </a:pPr>
            <a:r>
              <a:rPr lang="en-US" sz="1800" dirty="0">
                <a:solidFill>
                  <a:prstClr val="black"/>
                </a:solidFill>
              </a:rPr>
              <a:t>Prevent families and individuals from becoming homeless.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522287" y="6591300"/>
            <a:ext cx="7994651" cy="2667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chemeClr val="tx2"/>
                </a:solidFill>
                <a:latin typeface="Franklin Gothic Demi Cond" panose="020B0706030402020204" pitchFamily="34" charset="0"/>
              </a:rPr>
              <a:t>2019 “Bringing it Home” Homeless Conference</a:t>
            </a:r>
          </a:p>
        </p:txBody>
      </p:sp>
    </p:spTree>
    <p:extLst>
      <p:ext uri="{BB962C8B-B14F-4D97-AF65-F5344CB8AC3E}">
        <p14:creationId xmlns:p14="http://schemas.microsoft.com/office/powerpoint/2010/main" val="1762199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Eligible Activities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8650" y="1447800"/>
            <a:ext cx="7888288" cy="4795307"/>
          </a:xfrm>
        </p:spPr>
        <p:txBody>
          <a:bodyPr/>
          <a:lstStyle/>
          <a:p>
            <a:r>
              <a:rPr lang="en-US" sz="2000" dirty="0"/>
              <a:t>Emergency Response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Street Outreach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Emergency Shelter (Operations and Services)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Housing Stabilization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Targeted Homelessness Prevention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Rapid Rehousing (Housing Relocation &amp; Stability Services and Financial Assistance) 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HMIS and Domestic Violence Comparable Database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Administration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C2E468C5-9CB6-490A-88D0-0D202CF66E20}"/>
              </a:ext>
            </a:extLst>
          </p:cNvPr>
          <p:cNvSpPr txBox="1">
            <a:spLocks/>
          </p:cNvSpPr>
          <p:nvPr/>
        </p:nvSpPr>
        <p:spPr>
          <a:xfrm>
            <a:off x="522287" y="6591300"/>
            <a:ext cx="7994651" cy="266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chemeClr val="tx2"/>
                </a:solidFill>
                <a:latin typeface="Franklin Gothic Demi Cond" panose="020B0706030402020204" pitchFamily="34" charset="0"/>
              </a:rPr>
              <a:t>2019 “Bringing it Home” Homeless Conference</a:t>
            </a:r>
          </a:p>
        </p:txBody>
      </p:sp>
    </p:spTree>
    <p:extLst>
      <p:ext uri="{BB962C8B-B14F-4D97-AF65-F5344CB8AC3E}">
        <p14:creationId xmlns:p14="http://schemas.microsoft.com/office/powerpoint/2010/main" val="9837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ESG Priorities, Policies, Procedures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7856" y="1288774"/>
            <a:ext cx="7888288" cy="4795307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Coordinated Entry: </a:t>
            </a:r>
            <a:r>
              <a:rPr lang="en-US" sz="1800" dirty="0">
                <a:latin typeface="+mn-lt"/>
              </a:rPr>
              <a:t>Does the agency actively participate in the coordinated entry process providing access to all demographic groups?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800" b="1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Written Standards: </a:t>
            </a:r>
            <a:r>
              <a:rPr lang="en-US" sz="1800" dirty="0">
                <a:latin typeface="+mn-lt"/>
              </a:rPr>
              <a:t>Does the agency follow the written standards established by the CoC and promote the </a:t>
            </a:r>
            <a:r>
              <a:rPr lang="en-US" sz="1800" dirty="0" err="1">
                <a:latin typeface="+mn-lt"/>
              </a:rPr>
              <a:t>CoC</a:t>
            </a:r>
            <a:r>
              <a:rPr lang="en-US" sz="1800">
                <a:latin typeface="+mn-lt"/>
              </a:rPr>
              <a:t> priorities </a:t>
            </a:r>
            <a:r>
              <a:rPr lang="en-US" sz="1800" dirty="0">
                <a:latin typeface="+mn-lt"/>
              </a:rPr>
              <a:t>and goals?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800" b="1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Planning/Coordination - </a:t>
            </a:r>
            <a:r>
              <a:rPr lang="en-US" sz="1800" dirty="0">
                <a:latin typeface="+mn-lt"/>
              </a:rPr>
              <a:t> Has the agency participated in at least 75 percent of the community meetings contributing to the homeless discussion?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8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Housing First/Low Barrier: </a:t>
            </a:r>
            <a:r>
              <a:rPr lang="en-US" sz="1800" dirty="0">
                <a:latin typeface="+mn-lt"/>
              </a:rPr>
              <a:t>Is the agency committed to moving towards operating under a housing first / low barrier model?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8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VAWA: </a:t>
            </a:r>
            <a:r>
              <a:rPr lang="en-US" sz="1800" dirty="0">
                <a:latin typeface="+mn-lt"/>
              </a:rPr>
              <a:t>Is the agency an active participant in the CoC’s established VAWA process?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4A50C52-91D6-4AF7-A7EF-A520F5C319B8}"/>
              </a:ext>
            </a:extLst>
          </p:cNvPr>
          <p:cNvSpPr txBox="1">
            <a:spLocks/>
          </p:cNvSpPr>
          <p:nvPr/>
        </p:nvSpPr>
        <p:spPr>
          <a:xfrm>
            <a:off x="522287" y="6591300"/>
            <a:ext cx="7994651" cy="266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chemeClr val="tx2"/>
                </a:solidFill>
                <a:latin typeface="Franklin Gothic Demi Cond" panose="020B0706030402020204" pitchFamily="34" charset="0"/>
              </a:rPr>
              <a:t>2019 “Bringing it Home” Homeless Conference</a:t>
            </a:r>
          </a:p>
        </p:txBody>
      </p:sp>
    </p:spTree>
    <p:extLst>
      <p:ext uri="{BB962C8B-B14F-4D97-AF65-F5344CB8AC3E}">
        <p14:creationId xmlns:p14="http://schemas.microsoft.com/office/powerpoint/2010/main" val="219351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DAC57-5C41-4867-A0A8-969D933FD8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446568"/>
            <a:ext cx="7888288" cy="579654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9000" dirty="0"/>
              <a:t>“It’s Worth It!”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A767A892-A3E7-4691-81AF-3D244898DBD4}"/>
              </a:ext>
            </a:extLst>
          </p:cNvPr>
          <p:cNvSpPr txBox="1">
            <a:spLocks/>
          </p:cNvSpPr>
          <p:nvPr/>
        </p:nvSpPr>
        <p:spPr>
          <a:xfrm>
            <a:off x="522287" y="6591300"/>
            <a:ext cx="7994651" cy="266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chemeClr val="tx2"/>
                </a:solidFill>
                <a:latin typeface="Franklin Gothic Demi Cond" panose="020B0706030402020204" pitchFamily="34" charset="0"/>
              </a:rPr>
              <a:t>2019 “Bringing it Home” Homeless Conference</a:t>
            </a:r>
          </a:p>
        </p:txBody>
      </p:sp>
    </p:spTree>
    <p:extLst>
      <p:ext uri="{BB962C8B-B14F-4D97-AF65-F5344CB8AC3E}">
        <p14:creationId xmlns:p14="http://schemas.microsoft.com/office/powerpoint/2010/main" val="360076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Emergency Response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9AF448F2-702B-46AE-9AEF-02E1B38AF27F}"/>
              </a:ext>
            </a:extLst>
          </p:cNvPr>
          <p:cNvSpPr txBox="1">
            <a:spLocks/>
          </p:cNvSpPr>
          <p:nvPr/>
        </p:nvSpPr>
        <p:spPr>
          <a:xfrm>
            <a:off x="522287" y="6591300"/>
            <a:ext cx="7994651" cy="266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chemeClr val="tx2"/>
                </a:solidFill>
                <a:latin typeface="Franklin Gothic Demi Cond" panose="020B0706030402020204" pitchFamily="34" charset="0"/>
              </a:rPr>
              <a:t>2019 “Bringing it Home” Homeless Conference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58E76D-B9E8-4163-8FFF-C68A7EDB3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4027" y="1172694"/>
            <a:ext cx="2533650" cy="5238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D10818-6DAE-481E-BEB7-95EA1199A0DB}"/>
              </a:ext>
            </a:extLst>
          </p:cNvPr>
          <p:cNvSpPr txBox="1"/>
          <p:nvPr/>
        </p:nvSpPr>
        <p:spPr>
          <a:xfrm>
            <a:off x="674369" y="1341917"/>
            <a:ext cx="2615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Triangle Family Services</a:t>
            </a:r>
          </a:p>
          <a:p>
            <a:r>
              <a:rPr lang="en-US" sz="1600" b="1" dirty="0"/>
              <a:t>Alice Lutz</a:t>
            </a:r>
          </a:p>
        </p:txBody>
      </p:sp>
    </p:spTree>
    <p:extLst>
      <p:ext uri="{BB962C8B-B14F-4D97-AF65-F5344CB8AC3E}">
        <p14:creationId xmlns:p14="http://schemas.microsoft.com/office/powerpoint/2010/main" val="272479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Emergency Response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9AF448F2-702B-46AE-9AEF-02E1B38AF27F}"/>
              </a:ext>
            </a:extLst>
          </p:cNvPr>
          <p:cNvSpPr txBox="1">
            <a:spLocks/>
          </p:cNvSpPr>
          <p:nvPr/>
        </p:nvSpPr>
        <p:spPr>
          <a:xfrm>
            <a:off x="522287" y="6591300"/>
            <a:ext cx="7994651" cy="266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chemeClr val="tx2"/>
                </a:solidFill>
                <a:latin typeface="Franklin Gothic Demi Cond" panose="020B0706030402020204" pitchFamily="34" charset="0"/>
              </a:rPr>
              <a:t>2019 “Bringing it Home” Homeless Conference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EE2053-0679-4455-A35C-D5FE094140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4228" y="985671"/>
            <a:ext cx="4076700" cy="52482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AD229C-447B-4499-8269-616D76486440}"/>
              </a:ext>
            </a:extLst>
          </p:cNvPr>
          <p:cNvSpPr txBox="1"/>
          <p:nvPr/>
        </p:nvSpPr>
        <p:spPr>
          <a:xfrm>
            <a:off x="674369" y="1300286"/>
            <a:ext cx="35498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Union County Community Shelter</a:t>
            </a:r>
          </a:p>
          <a:p>
            <a:r>
              <a:rPr lang="en-US" sz="1500" b="1" dirty="0"/>
              <a:t>Melissa McKeown</a:t>
            </a:r>
          </a:p>
          <a:p>
            <a:endParaRPr lang="en-US" sz="1500" b="1" dirty="0"/>
          </a:p>
          <a:p>
            <a:r>
              <a:rPr lang="en-US" sz="1500" b="1" dirty="0"/>
              <a:t>Urban Ministries – Wake County</a:t>
            </a:r>
          </a:p>
          <a:p>
            <a:r>
              <a:rPr lang="en-US" sz="1500" b="1" dirty="0"/>
              <a:t>(New Subrecipient)</a:t>
            </a:r>
          </a:p>
          <a:p>
            <a:r>
              <a:rPr lang="en-US" sz="1500" b="1" dirty="0"/>
              <a:t>Lisa Williams</a:t>
            </a:r>
          </a:p>
        </p:txBody>
      </p:sp>
    </p:spTree>
    <p:extLst>
      <p:ext uri="{BB962C8B-B14F-4D97-AF65-F5344CB8AC3E}">
        <p14:creationId xmlns:p14="http://schemas.microsoft.com/office/powerpoint/2010/main" val="1060645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Housing Stabilization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5A0E4C-A4EA-4016-B4AC-F8A0AA817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1616" y="947692"/>
            <a:ext cx="3745322" cy="5286254"/>
          </a:xfrm>
          <a:prstGeom prst="rect">
            <a:avLst/>
          </a:prstGeom>
        </p:spPr>
      </p:pic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A9B1E36-398E-4BB1-8075-56F00B6BE64D}"/>
              </a:ext>
            </a:extLst>
          </p:cNvPr>
          <p:cNvSpPr txBox="1">
            <a:spLocks/>
          </p:cNvSpPr>
          <p:nvPr/>
        </p:nvSpPr>
        <p:spPr>
          <a:xfrm>
            <a:off x="522287" y="6591300"/>
            <a:ext cx="7994651" cy="266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chemeClr val="tx2"/>
                </a:solidFill>
                <a:latin typeface="Franklin Gothic Demi Cond" panose="020B0706030402020204" pitchFamily="34" charset="0"/>
              </a:rPr>
              <a:t>2019 “Bringing it Home” Homeless Conference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5F749-758E-45D8-A51C-55BAE511D50B}"/>
              </a:ext>
            </a:extLst>
          </p:cNvPr>
          <p:cNvSpPr txBox="1"/>
          <p:nvPr/>
        </p:nvSpPr>
        <p:spPr>
          <a:xfrm>
            <a:off x="674369" y="1303933"/>
            <a:ext cx="35498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u="sng" dirty="0"/>
              <a:t>Rapid Rehousing:</a:t>
            </a:r>
            <a:br>
              <a:rPr lang="en-US" sz="1500" b="1" u="sng" dirty="0"/>
            </a:br>
            <a:r>
              <a:rPr lang="en-US" sz="1500" b="1" dirty="0"/>
              <a:t>Pitt County</a:t>
            </a:r>
          </a:p>
          <a:p>
            <a:r>
              <a:rPr lang="en-US" sz="1500" b="1" dirty="0"/>
              <a:t>Lynne James</a:t>
            </a:r>
          </a:p>
          <a:p>
            <a:r>
              <a:rPr lang="en-US" sz="1500" b="1"/>
              <a:t>Deloris </a:t>
            </a:r>
            <a:r>
              <a:rPr lang="en-US" sz="1500" b="1" dirty="0"/>
              <a:t>Farmer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9D12BE-1BF9-4DD4-AA16-774D67DE299D}"/>
              </a:ext>
            </a:extLst>
          </p:cNvPr>
          <p:cNvSpPr txBox="1"/>
          <p:nvPr/>
        </p:nvSpPr>
        <p:spPr>
          <a:xfrm>
            <a:off x="674369" y="3143333"/>
            <a:ext cx="35498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u="sng" dirty="0"/>
              <a:t>Homeless Prevention:</a:t>
            </a:r>
          </a:p>
          <a:p>
            <a:r>
              <a:rPr lang="en-US" sz="1500" b="1" dirty="0"/>
              <a:t>Homeward Bound - WNC</a:t>
            </a:r>
          </a:p>
          <a:p>
            <a:r>
              <a:rPr lang="en-US" sz="1500" b="1" dirty="0"/>
              <a:t>Leigh Hackney</a:t>
            </a:r>
          </a:p>
        </p:txBody>
      </p:sp>
    </p:spTree>
    <p:extLst>
      <p:ext uri="{BB962C8B-B14F-4D97-AF65-F5344CB8AC3E}">
        <p14:creationId xmlns:p14="http://schemas.microsoft.com/office/powerpoint/2010/main" val="714264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624054"/>
            <a:ext cx="7843267" cy="5609478"/>
          </a:xfrm>
        </p:spPr>
        <p:txBody>
          <a:bodyPr anchor="ctr"/>
          <a:lstStyle/>
          <a:p>
            <a:pPr algn="ctr"/>
            <a:r>
              <a:rPr lang="en-US" sz="8000" b="1" dirty="0"/>
              <a:t>Q &amp; A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7856" y="1288774"/>
            <a:ext cx="7888288" cy="4795307"/>
          </a:xfrm>
        </p:spPr>
        <p:txBody>
          <a:bodyPr/>
          <a:lstStyle/>
          <a:p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3763442-6C10-4C32-8ED5-1CE57A0F75F9}"/>
              </a:ext>
            </a:extLst>
          </p:cNvPr>
          <p:cNvSpPr txBox="1">
            <a:spLocks/>
          </p:cNvSpPr>
          <p:nvPr/>
        </p:nvSpPr>
        <p:spPr>
          <a:xfrm>
            <a:off x="522287" y="6591300"/>
            <a:ext cx="7994651" cy="266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solidFill>
                  <a:schemeClr val="tx2"/>
                </a:solidFill>
                <a:latin typeface="Franklin Gothic Demi Cond" panose="020B0706030402020204" pitchFamily="34" charset="0"/>
              </a:rPr>
              <a:t>2019 “Bringing it Home” Homeless Conference</a:t>
            </a:r>
          </a:p>
        </p:txBody>
      </p:sp>
    </p:spTree>
    <p:extLst>
      <p:ext uri="{BB962C8B-B14F-4D97-AF65-F5344CB8AC3E}">
        <p14:creationId xmlns:p14="http://schemas.microsoft.com/office/powerpoint/2010/main" val="283049453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428</Words>
  <Application>Microsoft Office PowerPoint</Application>
  <PresentationFormat>On-screen Show (4:3)</PresentationFormat>
  <Paragraphs>115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Franklin Gothic Demi Cond</vt:lpstr>
      <vt:lpstr>Franklin Gothic Medium</vt:lpstr>
      <vt:lpstr>Franklin Gothic Medium Cond</vt:lpstr>
      <vt:lpstr>Times New Roman</vt:lpstr>
      <vt:lpstr>2_Office Theme</vt:lpstr>
      <vt:lpstr>PowerPoint Presentation</vt:lpstr>
      <vt:lpstr>Purpose of the Emergency Solutions Grant (ESG) </vt:lpstr>
      <vt:lpstr>Eligible Activities</vt:lpstr>
      <vt:lpstr>ESG Priorities, Policies, Procedures</vt:lpstr>
      <vt:lpstr>PowerPoint Presentation</vt:lpstr>
      <vt:lpstr>Emergency Response</vt:lpstr>
      <vt:lpstr>Emergency Response</vt:lpstr>
      <vt:lpstr>Housing Stabilization</vt:lpstr>
      <vt:lpstr>Q &amp; A 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ESG Office</dc:creator>
  <cp:lastModifiedBy>Jenn Von Egidy</cp:lastModifiedBy>
  <cp:revision>433</cp:revision>
  <cp:lastPrinted>2018-04-27T20:35:47Z</cp:lastPrinted>
  <dcterms:created xsi:type="dcterms:W3CDTF">2015-07-07T20:02:11Z</dcterms:created>
  <dcterms:modified xsi:type="dcterms:W3CDTF">2019-05-19T21:46:40Z</dcterms:modified>
</cp:coreProperties>
</file>