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  <p:sldMasterId id="2147483722" r:id="rId2"/>
    <p:sldMasterId id="2147483795" r:id="rId3"/>
    <p:sldMasterId id="2147483820" r:id="rId4"/>
  </p:sldMasterIdLst>
  <p:notesMasterIdLst>
    <p:notesMasterId r:id="rId33"/>
  </p:notesMasterIdLst>
  <p:handoutMasterIdLst>
    <p:handoutMasterId r:id="rId34"/>
  </p:handoutMasterIdLst>
  <p:sldIdLst>
    <p:sldId id="470" r:id="rId5"/>
    <p:sldId id="471" r:id="rId6"/>
    <p:sldId id="430" r:id="rId7"/>
    <p:sldId id="387" r:id="rId8"/>
    <p:sldId id="473" r:id="rId9"/>
    <p:sldId id="474" r:id="rId10"/>
    <p:sldId id="433" r:id="rId11"/>
    <p:sldId id="416" r:id="rId12"/>
    <p:sldId id="447" r:id="rId13"/>
    <p:sldId id="448" r:id="rId14"/>
    <p:sldId id="449" r:id="rId15"/>
    <p:sldId id="455" r:id="rId16"/>
    <p:sldId id="457" r:id="rId17"/>
    <p:sldId id="459" r:id="rId18"/>
    <p:sldId id="460" r:id="rId19"/>
    <p:sldId id="461" r:id="rId20"/>
    <p:sldId id="454" r:id="rId21"/>
    <p:sldId id="463" r:id="rId22"/>
    <p:sldId id="464" r:id="rId23"/>
    <p:sldId id="391" r:id="rId24"/>
    <p:sldId id="462" r:id="rId25"/>
    <p:sldId id="450" r:id="rId26"/>
    <p:sldId id="456" r:id="rId27"/>
    <p:sldId id="458" r:id="rId28"/>
    <p:sldId id="465" r:id="rId29"/>
    <p:sldId id="466" r:id="rId30"/>
    <p:sldId id="467" r:id="rId31"/>
    <p:sldId id="469" r:id="rId32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4366360-DA5A-45FD-A35A-AF8E3B0FEEA7}">
          <p14:sldIdLst>
            <p14:sldId id="470"/>
            <p14:sldId id="471"/>
            <p14:sldId id="430"/>
            <p14:sldId id="387"/>
            <p14:sldId id="473"/>
            <p14:sldId id="474"/>
            <p14:sldId id="433"/>
            <p14:sldId id="416"/>
            <p14:sldId id="447"/>
            <p14:sldId id="448"/>
            <p14:sldId id="449"/>
            <p14:sldId id="455"/>
            <p14:sldId id="457"/>
            <p14:sldId id="459"/>
            <p14:sldId id="460"/>
            <p14:sldId id="461"/>
            <p14:sldId id="454"/>
            <p14:sldId id="463"/>
            <p14:sldId id="464"/>
            <p14:sldId id="391"/>
            <p14:sldId id="462"/>
            <p14:sldId id="450"/>
            <p14:sldId id="456"/>
            <p14:sldId id="458"/>
            <p14:sldId id="465"/>
            <p14:sldId id="466"/>
            <p14:sldId id="467"/>
            <p14:sldId id="469"/>
          </p14:sldIdLst>
        </p14:section>
        <p14:section name="QUOTE BLOCK SLIDES" id="{A57141C2-C226-446A-93A1-42E74C868F81}">
          <p14:sldIdLst/>
        </p14:section>
        <p14:section name="Blank Slides" id="{ECA18312-5573-4DBC-B317-0327FAA69869}">
          <p14:sldIdLst/>
        </p14:section>
        <p14:section name="Ending Slide" id="{D4CA64CE-0468-47FF-9990-C7C842EF9FD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ise Neunaber" initials="DN" lastIdx="2" clrIdx="0">
    <p:extLst>
      <p:ext uri="{19B8F6BF-5375-455C-9EA6-DF929625EA0E}">
        <p15:presenceInfo xmlns:p15="http://schemas.microsoft.com/office/powerpoint/2012/main" userId="3ca7c9e81f89bcfc" providerId="Windows Live"/>
      </p:ext>
    </p:extLst>
  </p:cmAuthor>
  <p:cmAuthor id="2" name="Andrea Carey" initials="AC" lastIdx="3" clrIdx="1">
    <p:extLst>
      <p:ext uri="{19B8F6BF-5375-455C-9EA6-DF929625EA0E}">
        <p15:presenceInfo xmlns:p15="http://schemas.microsoft.com/office/powerpoint/2012/main" userId="Andrea Carey" providerId="None"/>
      </p:ext>
    </p:extLst>
  </p:cmAuthor>
  <p:cmAuthor id="3" name="Denise Neunaber" initials="DN [2]" lastIdx="2" clrIdx="2">
    <p:extLst>
      <p:ext uri="{19B8F6BF-5375-455C-9EA6-DF929625EA0E}">
        <p15:presenceInfo xmlns:p15="http://schemas.microsoft.com/office/powerpoint/2012/main" userId="Denise Neunaber" providerId="None"/>
      </p:ext>
    </p:extLst>
  </p:cmAuthor>
  <p:cmAuthor id="4" name="Emily Carmody" initials="EC" lastIdx="2" clrIdx="3">
    <p:extLst>
      <p:ext uri="{19B8F6BF-5375-455C-9EA6-DF929625EA0E}">
        <p15:presenceInfo xmlns:p15="http://schemas.microsoft.com/office/powerpoint/2012/main" userId="S::emily@ncceh.onmicrosoft.com::30c4f51a-9b80-44cb-95d7-d6a4cf74f5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4848"/>
    <a:srgbClr val="2B7580"/>
    <a:srgbClr val="2A7883"/>
    <a:srgbClr val="828492"/>
    <a:srgbClr val="89A1B9"/>
    <a:srgbClr val="2F747E"/>
    <a:srgbClr val="2D737E"/>
    <a:srgbClr val="726E6E"/>
    <a:srgbClr val="996633"/>
    <a:srgbClr val="438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531" autoAdjust="0"/>
  </p:normalViewPr>
  <p:slideViewPr>
    <p:cSldViewPr snapToGrid="0">
      <p:cViewPr varScale="1">
        <p:scale>
          <a:sx n="62" d="100"/>
          <a:sy n="62" d="100"/>
        </p:scale>
        <p:origin x="102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5A13ED-D972-4007-AD5A-DD5032946CD3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AA8FC75F-7AC3-4DF3-B2B5-9772B6DCF10E}">
      <dgm:prSet phldrT="[Text]"/>
      <dgm:spPr/>
      <dgm:t>
        <a:bodyPr/>
        <a:lstStyle/>
        <a:p>
          <a:r>
            <a:rPr lang="en-US" dirty="0"/>
            <a:t>Volunteers of America</a:t>
          </a:r>
        </a:p>
      </dgm:t>
    </dgm:pt>
    <dgm:pt modelId="{CB269EF3-AFAB-4E21-883F-BEDDEAD95525}" type="parTrans" cxnId="{871998B5-A6F4-4D51-82F8-CB65D2140AFA}">
      <dgm:prSet/>
      <dgm:spPr/>
      <dgm:t>
        <a:bodyPr/>
        <a:lstStyle/>
        <a:p>
          <a:endParaRPr lang="en-US"/>
        </a:p>
      </dgm:t>
    </dgm:pt>
    <dgm:pt modelId="{2C4D8ADF-43B5-436B-8E37-08E74E90416B}" type="sibTrans" cxnId="{871998B5-A6F4-4D51-82F8-CB65D2140AFA}">
      <dgm:prSet/>
      <dgm:spPr/>
      <dgm:t>
        <a:bodyPr/>
        <a:lstStyle/>
        <a:p>
          <a:endParaRPr lang="en-US"/>
        </a:p>
      </dgm:t>
    </dgm:pt>
    <dgm:pt modelId="{5896003E-08B1-4082-A4A5-57FA7B296D6C}">
      <dgm:prSet phldrT="[Text]"/>
      <dgm:spPr/>
      <dgm:t>
        <a:bodyPr/>
        <a:lstStyle/>
        <a:p>
          <a:r>
            <a:rPr lang="en-US" dirty="0"/>
            <a:t>DSS Homelessness Staff</a:t>
          </a:r>
        </a:p>
      </dgm:t>
    </dgm:pt>
    <dgm:pt modelId="{A7648FD1-F464-4A86-8EDF-D661DB2FAFB2}" type="parTrans" cxnId="{41741C32-770A-46F0-BF4A-5D3BA872F3D3}">
      <dgm:prSet/>
      <dgm:spPr/>
      <dgm:t>
        <a:bodyPr/>
        <a:lstStyle/>
        <a:p>
          <a:endParaRPr lang="en-US"/>
        </a:p>
      </dgm:t>
    </dgm:pt>
    <dgm:pt modelId="{41A64367-9CB6-4B86-9DDE-723595C2DA63}" type="sibTrans" cxnId="{41741C32-770A-46F0-BF4A-5D3BA872F3D3}">
      <dgm:prSet/>
      <dgm:spPr/>
      <dgm:t>
        <a:bodyPr/>
        <a:lstStyle/>
        <a:p>
          <a:endParaRPr lang="en-US"/>
        </a:p>
      </dgm:t>
    </dgm:pt>
    <dgm:pt modelId="{533A7382-592B-45E2-86ED-624CBBFF2702}">
      <dgm:prSet phldrT="[Text]"/>
      <dgm:spPr/>
      <dgm:t>
        <a:bodyPr/>
        <a:lstStyle/>
        <a:p>
          <a:r>
            <a:rPr lang="en-US" dirty="0"/>
            <a:t>Central Front Door Unit</a:t>
          </a:r>
        </a:p>
      </dgm:t>
    </dgm:pt>
    <dgm:pt modelId="{6524237C-517C-4D79-BB76-EBD63404EDD0}" type="parTrans" cxnId="{C9277A0A-84EE-473F-B45A-10CAFDE3313E}">
      <dgm:prSet/>
      <dgm:spPr/>
      <dgm:t>
        <a:bodyPr/>
        <a:lstStyle/>
        <a:p>
          <a:endParaRPr lang="en-US"/>
        </a:p>
      </dgm:t>
    </dgm:pt>
    <dgm:pt modelId="{FE7CB963-95B3-40B9-A968-713261AE9179}" type="sibTrans" cxnId="{C9277A0A-84EE-473F-B45A-10CAFDE3313E}">
      <dgm:prSet/>
      <dgm:spPr/>
      <dgm:t>
        <a:bodyPr/>
        <a:lstStyle/>
        <a:p>
          <a:endParaRPr lang="en-US"/>
        </a:p>
      </dgm:t>
    </dgm:pt>
    <dgm:pt modelId="{B974BBAD-AB60-4DE0-B03D-C113A6CCE8D3}" type="pres">
      <dgm:prSet presAssocID="{655A13ED-D972-4007-AD5A-DD5032946CD3}" presName="Name0" presStyleCnt="0">
        <dgm:presLayoutVars>
          <dgm:dir/>
          <dgm:resizeHandles val="exact"/>
        </dgm:presLayoutVars>
      </dgm:prSet>
      <dgm:spPr/>
    </dgm:pt>
    <dgm:pt modelId="{A3DFD032-50F0-48CA-B6E5-380A17B3337B}" type="pres">
      <dgm:prSet presAssocID="{655A13ED-D972-4007-AD5A-DD5032946CD3}" presName="vNodes" presStyleCnt="0"/>
      <dgm:spPr/>
    </dgm:pt>
    <dgm:pt modelId="{A9CE1D5C-04BD-486A-8595-5BA201A6365A}" type="pres">
      <dgm:prSet presAssocID="{AA8FC75F-7AC3-4DF3-B2B5-9772B6DCF10E}" presName="node" presStyleLbl="node1" presStyleIdx="0" presStyleCnt="3">
        <dgm:presLayoutVars>
          <dgm:bulletEnabled val="1"/>
        </dgm:presLayoutVars>
      </dgm:prSet>
      <dgm:spPr/>
    </dgm:pt>
    <dgm:pt modelId="{F260E2EA-B7E1-481F-BEE3-570D30E1FE26}" type="pres">
      <dgm:prSet presAssocID="{2C4D8ADF-43B5-436B-8E37-08E74E90416B}" presName="spacerT" presStyleCnt="0"/>
      <dgm:spPr/>
    </dgm:pt>
    <dgm:pt modelId="{4F7F7E54-3104-4E2E-8034-31CB4DB27B10}" type="pres">
      <dgm:prSet presAssocID="{2C4D8ADF-43B5-436B-8E37-08E74E90416B}" presName="sibTrans" presStyleLbl="sibTrans2D1" presStyleIdx="0" presStyleCnt="2"/>
      <dgm:spPr/>
    </dgm:pt>
    <dgm:pt modelId="{0EBD8CCF-D97D-48EC-BF91-3B245A28076E}" type="pres">
      <dgm:prSet presAssocID="{2C4D8ADF-43B5-436B-8E37-08E74E90416B}" presName="spacerB" presStyleCnt="0"/>
      <dgm:spPr/>
    </dgm:pt>
    <dgm:pt modelId="{647D3382-0A91-4306-BACF-31C0BF745A76}" type="pres">
      <dgm:prSet presAssocID="{5896003E-08B1-4082-A4A5-57FA7B296D6C}" presName="node" presStyleLbl="node1" presStyleIdx="1" presStyleCnt="3">
        <dgm:presLayoutVars>
          <dgm:bulletEnabled val="1"/>
        </dgm:presLayoutVars>
      </dgm:prSet>
      <dgm:spPr/>
    </dgm:pt>
    <dgm:pt modelId="{872A8C52-DA22-453D-8CE3-C3F95182C1A2}" type="pres">
      <dgm:prSet presAssocID="{655A13ED-D972-4007-AD5A-DD5032946CD3}" presName="sibTransLast" presStyleLbl="sibTrans2D1" presStyleIdx="1" presStyleCnt="2"/>
      <dgm:spPr/>
    </dgm:pt>
    <dgm:pt modelId="{E321E98C-3D90-46A5-B112-CF7CE7CFB6E5}" type="pres">
      <dgm:prSet presAssocID="{655A13ED-D972-4007-AD5A-DD5032946CD3}" presName="connectorText" presStyleLbl="sibTrans2D1" presStyleIdx="1" presStyleCnt="2"/>
      <dgm:spPr/>
    </dgm:pt>
    <dgm:pt modelId="{A5D0C39B-8030-45A4-B1C7-2987956DF23E}" type="pres">
      <dgm:prSet presAssocID="{655A13ED-D972-4007-AD5A-DD5032946CD3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C9277A0A-84EE-473F-B45A-10CAFDE3313E}" srcId="{655A13ED-D972-4007-AD5A-DD5032946CD3}" destId="{533A7382-592B-45E2-86ED-624CBBFF2702}" srcOrd="2" destOrd="0" parTransId="{6524237C-517C-4D79-BB76-EBD63404EDD0}" sibTransId="{FE7CB963-95B3-40B9-A968-713261AE9179}"/>
    <dgm:cxn modelId="{41741C32-770A-46F0-BF4A-5D3BA872F3D3}" srcId="{655A13ED-D972-4007-AD5A-DD5032946CD3}" destId="{5896003E-08B1-4082-A4A5-57FA7B296D6C}" srcOrd="1" destOrd="0" parTransId="{A7648FD1-F464-4A86-8EDF-D661DB2FAFB2}" sibTransId="{41A64367-9CB6-4B86-9DDE-723595C2DA63}"/>
    <dgm:cxn modelId="{E0799D61-464D-45C3-B573-9D72EDBA3B91}" type="presOf" srcId="{41A64367-9CB6-4B86-9DDE-723595C2DA63}" destId="{872A8C52-DA22-453D-8CE3-C3F95182C1A2}" srcOrd="0" destOrd="0" presId="urn:microsoft.com/office/officeart/2005/8/layout/equation2"/>
    <dgm:cxn modelId="{0EC98562-8654-4A6C-9283-30E37D0AC597}" type="presOf" srcId="{655A13ED-D972-4007-AD5A-DD5032946CD3}" destId="{B974BBAD-AB60-4DE0-B03D-C113A6CCE8D3}" srcOrd="0" destOrd="0" presId="urn:microsoft.com/office/officeart/2005/8/layout/equation2"/>
    <dgm:cxn modelId="{4CEF734A-FBE7-4872-A63B-8B65A608EB08}" type="presOf" srcId="{5896003E-08B1-4082-A4A5-57FA7B296D6C}" destId="{647D3382-0A91-4306-BACF-31C0BF745A76}" srcOrd="0" destOrd="0" presId="urn:microsoft.com/office/officeart/2005/8/layout/equation2"/>
    <dgm:cxn modelId="{4B29BA80-1249-4665-B456-21C8EC93603B}" type="presOf" srcId="{533A7382-592B-45E2-86ED-624CBBFF2702}" destId="{A5D0C39B-8030-45A4-B1C7-2987956DF23E}" srcOrd="0" destOrd="0" presId="urn:microsoft.com/office/officeart/2005/8/layout/equation2"/>
    <dgm:cxn modelId="{2E769882-459F-4767-8AAD-506D3A3D164C}" type="presOf" srcId="{AA8FC75F-7AC3-4DF3-B2B5-9772B6DCF10E}" destId="{A9CE1D5C-04BD-486A-8595-5BA201A6365A}" srcOrd="0" destOrd="0" presId="urn:microsoft.com/office/officeart/2005/8/layout/equation2"/>
    <dgm:cxn modelId="{3B130991-70E7-42D6-B0D6-B2EACDEEDF78}" type="presOf" srcId="{2C4D8ADF-43B5-436B-8E37-08E74E90416B}" destId="{4F7F7E54-3104-4E2E-8034-31CB4DB27B10}" srcOrd="0" destOrd="0" presId="urn:microsoft.com/office/officeart/2005/8/layout/equation2"/>
    <dgm:cxn modelId="{D213E8A0-C1B6-4AF9-AD13-1BCDBB8CB0D1}" type="presOf" srcId="{41A64367-9CB6-4B86-9DDE-723595C2DA63}" destId="{E321E98C-3D90-46A5-B112-CF7CE7CFB6E5}" srcOrd="1" destOrd="0" presId="urn:microsoft.com/office/officeart/2005/8/layout/equation2"/>
    <dgm:cxn modelId="{871998B5-A6F4-4D51-82F8-CB65D2140AFA}" srcId="{655A13ED-D972-4007-AD5A-DD5032946CD3}" destId="{AA8FC75F-7AC3-4DF3-B2B5-9772B6DCF10E}" srcOrd="0" destOrd="0" parTransId="{CB269EF3-AFAB-4E21-883F-BEDDEAD95525}" sibTransId="{2C4D8ADF-43B5-436B-8E37-08E74E90416B}"/>
    <dgm:cxn modelId="{26B95D83-A5CF-4CC4-B871-875503EB4158}" type="presParOf" srcId="{B974BBAD-AB60-4DE0-B03D-C113A6CCE8D3}" destId="{A3DFD032-50F0-48CA-B6E5-380A17B3337B}" srcOrd="0" destOrd="0" presId="urn:microsoft.com/office/officeart/2005/8/layout/equation2"/>
    <dgm:cxn modelId="{91DDBDDD-74A8-44AE-8F12-DD1905242708}" type="presParOf" srcId="{A3DFD032-50F0-48CA-B6E5-380A17B3337B}" destId="{A9CE1D5C-04BD-486A-8595-5BA201A6365A}" srcOrd="0" destOrd="0" presId="urn:microsoft.com/office/officeart/2005/8/layout/equation2"/>
    <dgm:cxn modelId="{794CA96B-3D94-407A-898B-327E83CAC3D8}" type="presParOf" srcId="{A3DFD032-50F0-48CA-B6E5-380A17B3337B}" destId="{F260E2EA-B7E1-481F-BEE3-570D30E1FE26}" srcOrd="1" destOrd="0" presId="urn:microsoft.com/office/officeart/2005/8/layout/equation2"/>
    <dgm:cxn modelId="{4D29BBE8-DA35-4DD2-AB9B-620B696CB7A6}" type="presParOf" srcId="{A3DFD032-50F0-48CA-B6E5-380A17B3337B}" destId="{4F7F7E54-3104-4E2E-8034-31CB4DB27B10}" srcOrd="2" destOrd="0" presId="urn:microsoft.com/office/officeart/2005/8/layout/equation2"/>
    <dgm:cxn modelId="{859902AE-2DC9-4F55-8024-F3867579A90F}" type="presParOf" srcId="{A3DFD032-50F0-48CA-B6E5-380A17B3337B}" destId="{0EBD8CCF-D97D-48EC-BF91-3B245A28076E}" srcOrd="3" destOrd="0" presId="urn:microsoft.com/office/officeart/2005/8/layout/equation2"/>
    <dgm:cxn modelId="{DF1C785E-3628-4835-AB80-0A0F4B5084A9}" type="presParOf" srcId="{A3DFD032-50F0-48CA-B6E5-380A17B3337B}" destId="{647D3382-0A91-4306-BACF-31C0BF745A76}" srcOrd="4" destOrd="0" presId="urn:microsoft.com/office/officeart/2005/8/layout/equation2"/>
    <dgm:cxn modelId="{B571E792-132C-48CE-8F4A-5E317ECC1FDB}" type="presParOf" srcId="{B974BBAD-AB60-4DE0-B03D-C113A6CCE8D3}" destId="{872A8C52-DA22-453D-8CE3-C3F95182C1A2}" srcOrd="1" destOrd="0" presId="urn:microsoft.com/office/officeart/2005/8/layout/equation2"/>
    <dgm:cxn modelId="{554340D2-09F0-492A-8DBD-A31B87D7B00A}" type="presParOf" srcId="{872A8C52-DA22-453D-8CE3-C3F95182C1A2}" destId="{E321E98C-3D90-46A5-B112-CF7CE7CFB6E5}" srcOrd="0" destOrd="0" presId="urn:microsoft.com/office/officeart/2005/8/layout/equation2"/>
    <dgm:cxn modelId="{4052D578-AC27-4591-8B28-B66D1AE0BD00}" type="presParOf" srcId="{B974BBAD-AB60-4DE0-B03D-C113A6CCE8D3}" destId="{A5D0C39B-8030-45A4-B1C7-2987956DF23E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E1D5C-04BD-486A-8595-5BA201A6365A}">
      <dsp:nvSpPr>
        <dsp:cNvPr id="0" name=""/>
        <dsp:cNvSpPr/>
      </dsp:nvSpPr>
      <dsp:spPr>
        <a:xfrm>
          <a:off x="4526" y="308792"/>
          <a:ext cx="1606773" cy="16067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Volunteers of America</a:t>
          </a:r>
        </a:p>
      </dsp:txBody>
      <dsp:txXfrm>
        <a:off x="239832" y="544098"/>
        <a:ext cx="1136161" cy="1136161"/>
      </dsp:txXfrm>
    </dsp:sp>
    <dsp:sp modelId="{4F7F7E54-3104-4E2E-8034-31CB4DB27B10}">
      <dsp:nvSpPr>
        <dsp:cNvPr id="0" name=""/>
        <dsp:cNvSpPr/>
      </dsp:nvSpPr>
      <dsp:spPr>
        <a:xfrm>
          <a:off x="341948" y="2046035"/>
          <a:ext cx="931928" cy="931928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65475" y="2402404"/>
        <a:ext cx="684874" cy="219190"/>
      </dsp:txXfrm>
    </dsp:sp>
    <dsp:sp modelId="{647D3382-0A91-4306-BACF-31C0BF745A76}">
      <dsp:nvSpPr>
        <dsp:cNvPr id="0" name=""/>
        <dsp:cNvSpPr/>
      </dsp:nvSpPr>
      <dsp:spPr>
        <a:xfrm>
          <a:off x="4526" y="3108434"/>
          <a:ext cx="1606773" cy="16067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DSS Homelessness Staff</a:t>
          </a:r>
        </a:p>
      </dsp:txBody>
      <dsp:txXfrm>
        <a:off x="239832" y="3343740"/>
        <a:ext cx="1136161" cy="1136161"/>
      </dsp:txXfrm>
    </dsp:sp>
    <dsp:sp modelId="{872A8C52-DA22-453D-8CE3-C3F95182C1A2}">
      <dsp:nvSpPr>
        <dsp:cNvPr id="0" name=""/>
        <dsp:cNvSpPr/>
      </dsp:nvSpPr>
      <dsp:spPr>
        <a:xfrm>
          <a:off x="1852315" y="2213140"/>
          <a:ext cx="510953" cy="5977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852315" y="2332684"/>
        <a:ext cx="357667" cy="358631"/>
      </dsp:txXfrm>
    </dsp:sp>
    <dsp:sp modelId="{A5D0C39B-8030-45A4-B1C7-2987956DF23E}">
      <dsp:nvSpPr>
        <dsp:cNvPr id="0" name=""/>
        <dsp:cNvSpPr/>
      </dsp:nvSpPr>
      <dsp:spPr>
        <a:xfrm>
          <a:off x="2575363" y="905226"/>
          <a:ext cx="3213547" cy="32135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Central Front Door Unit</a:t>
          </a:r>
        </a:p>
      </dsp:txBody>
      <dsp:txXfrm>
        <a:off x="3045976" y="1375839"/>
        <a:ext cx="2272321" cy="22723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BED74-E86A-4925-947F-E20EF61775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FC81C-081B-44AE-8E6E-8BA6FA044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64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5D1D946-F2E8-4564-AB43-5780D50F7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9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1D946-F2E8-4564-AB43-5780D50F76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70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D0591-8FC1-4981-855C-C8E3648BEE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75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have representation from 13 groups or providers in Durham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Those asked to participate were those with extensive experience in our current front door system, those who play a key role</a:t>
            </a:r>
            <a:r>
              <a:rPr lang="en-US" baseline="0" dirty="0"/>
              <a:t> in the new system, and those who represent subpopulations that may need special considerations for front door entry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Representation from county</a:t>
            </a:r>
            <a:r>
              <a:rPr lang="en-US" baseline="0" dirty="0"/>
              <a:t> and 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There were a few partners that opted not to participate, but the vast majority chose to participate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D0591-8FC1-4981-855C-C8E3648BEE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99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Mitigating circumstances:</a:t>
            </a:r>
          </a:p>
          <a:p>
            <a:r>
              <a:rPr lang="en-US" dirty="0"/>
              <a:t>Self-defense, problematic history with particular staff, cognitive limitations affecting ability to understand shelter rules, failure to take medicines.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1D946-F2E8-4564-AB43-5780D50F76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33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0075FB-EE00-4217-9A63-64674B3EDE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91" y="5533257"/>
            <a:ext cx="4306529" cy="11735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EE5D9A-B3FB-4D7C-ABFA-EE5F164AC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66" y="1334948"/>
            <a:ext cx="10294375" cy="2387600"/>
          </a:xfrm>
        </p:spPr>
        <p:txBody>
          <a:bodyPr anchor="b"/>
          <a:lstStyle>
            <a:lvl1pPr algn="l">
              <a:defRPr sz="6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39D81A-C54D-4662-A9CB-52B1F0F9F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965" y="4050672"/>
            <a:ext cx="10373035" cy="1472381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484848"/>
                </a:solidFill>
              </a:defRPr>
            </a:lvl1pPr>
            <a:lvl2pPr marL="457191" indent="0" algn="ctr">
              <a:buNone/>
              <a:defRPr sz="2000"/>
            </a:lvl2pPr>
            <a:lvl3pPr marL="914380" indent="0" algn="ctr">
              <a:buNone/>
              <a:defRPr sz="1801"/>
            </a:lvl3pPr>
            <a:lvl4pPr marL="1371571" indent="0" algn="ctr">
              <a:buNone/>
              <a:defRPr sz="1600"/>
            </a:lvl4pPr>
            <a:lvl5pPr marL="1828761" indent="0" algn="ctr">
              <a:buNone/>
              <a:defRPr sz="1600"/>
            </a:lvl5pPr>
            <a:lvl6pPr marL="2285951" indent="0" algn="ctr">
              <a:buNone/>
              <a:defRPr sz="1600"/>
            </a:lvl6pPr>
            <a:lvl7pPr marL="2743141" indent="0" algn="ctr">
              <a:buNone/>
              <a:defRPr sz="1600"/>
            </a:lvl7pPr>
            <a:lvl8pPr marL="3200332" indent="0" algn="ctr">
              <a:buNone/>
              <a:defRPr sz="1600"/>
            </a:lvl8pPr>
            <a:lvl9pPr marL="365752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07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Left Summary,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3EDF8-D6B8-4360-A288-8A6069E20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F49F72-4E82-460D-809E-2FE497AB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24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17063-AB67-4855-B023-8FE9E5D8EBB4}"/>
              </a:ext>
            </a:extLst>
          </p:cNvPr>
          <p:cNvSpPr/>
          <p:nvPr userDrawn="1"/>
        </p:nvSpPr>
        <p:spPr>
          <a:xfrm>
            <a:off x="4965289" y="0"/>
            <a:ext cx="72267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396B46-B5DF-4C53-B9F3-D2BDF2E53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82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4DC467-0A88-43B4-A08E-8F69DBA317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78D066-35AC-43C1-8CEE-D50A9029F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6902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711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BA2D2-40A4-4799-BDCA-ABDEAC73B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7E3105-CE09-4220-A22A-0AD881452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24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066E25-AC66-4EE8-8031-E69E392C5C73}"/>
              </a:ext>
            </a:extLst>
          </p:cNvPr>
          <p:cNvSpPr/>
          <p:nvPr userDrawn="1"/>
        </p:nvSpPr>
        <p:spPr>
          <a:xfrm>
            <a:off x="4965289" y="0"/>
            <a:ext cx="72267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B6197C0-3B50-4C64-87DD-633E707AC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82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8683B1-20D2-4BCD-8AFD-5DEF366B1B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BD235B8-8D46-4A90-AB4C-16CC5C93D938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329085" y="987427"/>
            <a:ext cx="570271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1" indent="0">
              <a:buNone/>
              <a:defRPr sz="2800"/>
            </a:lvl2pPr>
            <a:lvl3pPr marL="914380" indent="0">
              <a:buNone/>
              <a:defRPr sz="2400"/>
            </a:lvl3pPr>
            <a:lvl4pPr marL="1371571" indent="0">
              <a:buNone/>
              <a:defRPr sz="2000"/>
            </a:lvl4pPr>
            <a:lvl5pPr marL="1828761" indent="0">
              <a:buNone/>
              <a:defRPr sz="2000"/>
            </a:lvl5pPr>
            <a:lvl6pPr marL="2285951" indent="0">
              <a:buNone/>
              <a:defRPr sz="2000"/>
            </a:lvl6pPr>
            <a:lvl7pPr marL="2743141" indent="0">
              <a:buNone/>
              <a:defRPr sz="2000"/>
            </a:lvl7pPr>
            <a:lvl8pPr marL="3200332" indent="0">
              <a:buNone/>
              <a:defRPr sz="2000"/>
            </a:lvl8pPr>
            <a:lvl9pPr marL="365752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801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_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215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ncceh_logo_colorfinal09.jpg">
            <a:extLst>
              <a:ext uri="{FF2B5EF4-FFF2-40B4-BE49-F238E27FC236}">
                <a16:creationId xmlns:a16="http://schemas.microsoft.com/office/drawing/2014/main" id="{4754FA93-0F36-4F70-B67F-57DFB46595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34665" y="6176963"/>
            <a:ext cx="605819" cy="55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05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053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572936"/>
            <a:ext cx="10363200" cy="1470025"/>
          </a:xfrm>
        </p:spPr>
        <p:txBody>
          <a:bodyPr>
            <a:normAutofit/>
          </a:bodyPr>
          <a:lstStyle>
            <a:lvl1pPr>
              <a:defRPr sz="4267" baseline="0">
                <a:solidFill>
                  <a:srgbClr val="00548E"/>
                </a:solidFill>
              </a:defRPr>
            </a:lvl1pPr>
          </a:lstStyle>
          <a:p>
            <a:r>
              <a:rPr lang="en-US" dirty="0"/>
              <a:t>Section Title Here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843617" y="2042959"/>
            <a:ext cx="8534400" cy="2848129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City of Durham_Program Logos &amp; Logo Lockups Seperate_PMS-1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7" y="5944092"/>
            <a:ext cx="3466612" cy="57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3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ity of Durham_Program Logos &amp; Logo Lockups Seperate_PMS-1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7" y="5944092"/>
            <a:ext cx="3466612" cy="57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77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4BA84B-4D13-4EB8-9782-748916B699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89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789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89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65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75517A-46CD-4A32-A79A-951C8BE55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7523" y="2971800"/>
            <a:ext cx="8396954" cy="914400"/>
          </a:xfrm>
        </p:spPr>
        <p:txBody>
          <a:bodyPr>
            <a:norm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4039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Hous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03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04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ouse Bottom Fade w/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230EE-AAEF-4446-B486-511D4094FB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04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549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 w/ logo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63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 Blank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022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with logo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7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860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 w/Logo: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68AF445-1F6A-46FF-A59C-567D1269BB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C3D87EC-2456-4B32-8360-AF8AF6A59C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4271" y="4744577"/>
            <a:ext cx="7679454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246454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: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060221-980E-4B76-BDE5-27BCA280D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C27D756-F0A0-41B7-B1B1-8B782024F3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4103" y="4744577"/>
            <a:ext cx="7669622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9036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258" y="1825625"/>
            <a:ext cx="1066554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EF1A4-76A9-4119-B78C-FE711110E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677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pattern with logo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230EE-AAEF-4446-B486-511D4094FB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6685ECC-C41F-45AC-9BEE-EC8B95BBA7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rgbClr val="2D737E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854B0F4-18A3-4F7C-9DE8-BD6B0C1CB5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rgbClr val="2D737E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069314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pattern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A618D-2DFC-447F-BAEA-B78EEB1E3C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rgbClr val="2D737E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6AE181D-6475-4A1B-80B0-225370525D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rgbClr val="2D737E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318054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 with logo quote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195AC-C87F-4EBB-9876-E1A3F577EF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5B9E25D-4650-4841-A358-33468AF94B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289553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grey quote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DAAFA41-E410-48C9-9C8F-CCFFFC6BB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ECAE058-9B93-4DA8-A8B8-0106FEA96B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660841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ith logo quote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3B910-4560-4F1D-92A3-DC55745DB9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0CCE795-63BD-4A18-816D-E64EEDD743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55334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quote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0611E74-7FEA-4809-8AD1-BD9B08EB2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7121434-7063-4A88-B88E-94D82C8BF6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037" y="4744577"/>
            <a:ext cx="765968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7754517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EA62771-7233-4CEA-818B-A9C96AA9C3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5"/>
            <a:ext cx="7659688" cy="3077446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191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FF4802F-BA72-40F6-91E1-EE4A9937CB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187" y="4744577"/>
            <a:ext cx="353853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191" indent="0" algn="r">
              <a:buNone/>
              <a:defRPr>
                <a:solidFill>
                  <a:schemeClr val="bg1"/>
                </a:solidFill>
              </a:defRPr>
            </a:lvl2pPr>
            <a:lvl3pPr marL="914380" indent="0" algn="r">
              <a:buNone/>
              <a:defRPr>
                <a:solidFill>
                  <a:schemeClr val="bg1"/>
                </a:solidFill>
              </a:defRPr>
            </a:lvl3pPr>
            <a:lvl4pPr marL="1371571" indent="0" algn="r">
              <a:buNone/>
              <a:defRPr>
                <a:solidFill>
                  <a:schemeClr val="bg1"/>
                </a:solidFill>
              </a:defRPr>
            </a:lvl4pPr>
            <a:lvl5pPr marL="1828761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222387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Personal Inf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4E0AD4-FBEB-4DB3-84C3-C4CD631EF7DA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B4B90E-FFF7-4761-BBFD-7F40E8ED7F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41D0C0-2D6B-4617-900E-5755A37D64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AEF80D-26CF-4B30-852D-EDEBBED9E3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EB367A-0E97-4B51-8EDB-3CD46B60619A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896CBA-A4D7-4E83-9AB9-232D5B1EAAA9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3D9120-D541-4986-9DCB-BDB43E154810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EACF2D-0C14-4634-87FF-302FF9696939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B79611-4298-4E0F-A123-A8CC4166105E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60D7DC-7D87-4B4D-89BC-1BDA46DBC75D}"/>
              </a:ext>
            </a:extLst>
          </p:cNvPr>
          <p:cNvSpPr txBox="1"/>
          <p:nvPr userDrawn="1"/>
        </p:nvSpPr>
        <p:spPr>
          <a:xfrm>
            <a:off x="544820" y="2151684"/>
            <a:ext cx="586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Firstname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Lastname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8B2E4E-D8ED-4A3E-ACEA-40CF11B00B9A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Title Here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@ncceh.org</a:t>
            </a:r>
          </a:p>
        </p:txBody>
      </p:sp>
    </p:spTree>
    <p:extLst>
      <p:ext uri="{BB962C8B-B14F-4D97-AF65-F5344CB8AC3E}">
        <p14:creationId xmlns:p14="http://schemas.microsoft.com/office/powerpoint/2010/main" val="2553794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B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887948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07FE48-D4DC-4257-9DC6-4979A2F1119E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9C61AD-59AF-4088-A04B-FD1DCA9039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AA1965-E1B6-4B09-9AEF-FC77989B3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87B844-83F2-4166-BBF1-D02DF77068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1C7ADC-DA76-4661-9CB6-E56F46A48F11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2BACD1-CAA0-4DE5-A604-F0E3AEE3050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9712D6-C5D8-41CB-B856-111934E44CFB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ED22DED-3C9B-4394-8A13-12016486F23C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DD2919-1E1E-43AC-8587-26EFF2647B61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E9F81E-545B-49FD-820E-0C53EC8D161A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 Balance of State CoC Staff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F6EB34-046B-4DB5-BE12-D49A6AAE762A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bos@ncceh.org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</p:spTree>
    <p:extLst>
      <p:ext uri="{BB962C8B-B14F-4D97-AF65-F5344CB8AC3E}">
        <p14:creationId xmlns:p14="http://schemas.microsoft.com/office/powerpoint/2010/main" val="1053538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BoS + Pers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07FE48-D4DC-4257-9DC6-4979A2F1119E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9C61AD-59AF-4088-A04B-FD1DCA9039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AA1965-E1B6-4B09-9AEF-FC77989B3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87B844-83F2-4166-BBF1-D02DF77068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1C7ADC-DA76-4661-9CB6-E56F46A48F11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2BACD1-CAA0-4DE5-A604-F0E3AEE3050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9712D6-C5D8-41CB-B856-111934E44CFB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4AA0E8E-AB8D-4598-B81F-AC201FEBEE3C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1898C2-6068-4119-9F5A-9F0B2947A3BC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E2308-D96D-4D3E-892C-888502E1E9E4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 Balance of State CoC Staff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131FD7-6D87-4FE1-999F-DB015A543518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bos@ncceh.org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0A8F3F-D9EB-49E8-A1D2-D65B93285E0E}"/>
              </a:ext>
            </a:extLst>
          </p:cNvPr>
          <p:cNvSpPr txBox="1"/>
          <p:nvPr userDrawn="1"/>
        </p:nvSpPr>
        <p:spPr>
          <a:xfrm>
            <a:off x="544819" y="3904919"/>
            <a:ext cx="586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Firstname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Lastname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29438E-2FE7-406F-A226-B6AEEC5ABDB3}"/>
              </a:ext>
            </a:extLst>
          </p:cNvPr>
          <p:cNvSpPr txBox="1"/>
          <p:nvPr userDrawn="1"/>
        </p:nvSpPr>
        <p:spPr>
          <a:xfrm>
            <a:off x="796413" y="441030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Title Here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@ncceh.org</a:t>
            </a:r>
          </a:p>
        </p:txBody>
      </p:sp>
    </p:spTree>
    <p:extLst>
      <p:ext uri="{BB962C8B-B14F-4D97-AF65-F5344CB8AC3E}">
        <p14:creationId xmlns:p14="http://schemas.microsoft.com/office/powerpoint/2010/main" val="231140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EF1A4-76A9-4119-B78C-FE711110E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BD993E8-999B-44DC-8666-B2704DCEFD6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88975" y="1897063"/>
            <a:ext cx="10266620" cy="4386262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957921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Data Center + Pers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59069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86FFB-3215-4C11-A507-3DF21ADCA25C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E2D61F-BDA7-4CA2-A290-4D2F69CEA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ECE31-B228-4447-8CA4-89383A788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712656-52A7-45A9-B8F5-502892324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D3977-DA46-43DB-8A20-6E26D8FFF0EC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F78844-A8F4-4138-B886-3C3ECDF1F16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7B235-4961-4B17-BFB8-F9CDB3C21DF7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1A6ABAB-E2BC-4FBE-9087-26C029470A11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69B81C-7D20-4BD9-BBC6-8384B73433BE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33F018-0F80-46F9-A0E0-3047CBF177ED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 Data Center Help Desk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E58879-1491-40B6-A284-8757BFF60344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hmis@ncceh.org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919.410.6997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4F500D-3F78-4BBF-B277-F5CCD10ADCC2}"/>
              </a:ext>
            </a:extLst>
          </p:cNvPr>
          <p:cNvSpPr txBox="1"/>
          <p:nvPr userDrawn="1"/>
        </p:nvSpPr>
        <p:spPr>
          <a:xfrm>
            <a:off x="544819" y="3904919"/>
            <a:ext cx="586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Firstname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Lastname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5089A8-B885-4014-8971-BCC532447AA8}"/>
              </a:ext>
            </a:extLst>
          </p:cNvPr>
          <p:cNvSpPr txBox="1"/>
          <p:nvPr userDrawn="1"/>
        </p:nvSpPr>
        <p:spPr>
          <a:xfrm>
            <a:off x="796413" y="441030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Title Here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@ncceh.org</a:t>
            </a:r>
          </a:p>
        </p:txBody>
      </p:sp>
    </p:spTree>
    <p:extLst>
      <p:ext uri="{BB962C8B-B14F-4D97-AF65-F5344CB8AC3E}">
        <p14:creationId xmlns:p14="http://schemas.microsoft.com/office/powerpoint/2010/main" val="37991226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Data Center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86FFB-3215-4C11-A507-3DF21ADCA25C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E2D61F-BDA7-4CA2-A290-4D2F69CEA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ECE31-B228-4447-8CA4-89383A788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712656-52A7-45A9-B8F5-502892324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D3977-DA46-43DB-8A20-6E26D8FFF0EC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F78844-A8F4-4138-B886-3C3ECDF1F16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7B235-4961-4B17-BFB8-F9CDB3C21DF7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3BE4A4A-765A-401F-8055-38ED59380CAD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13EC4A-9057-45DE-AF58-287AA4EAED83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EC8946-3EA6-4C9C-AB84-E8B7D5A92E31}"/>
              </a:ext>
            </a:extLst>
          </p:cNvPr>
          <p:cNvSpPr txBox="1"/>
          <p:nvPr userDrawn="1"/>
        </p:nvSpPr>
        <p:spPr>
          <a:xfrm>
            <a:off x="544821" y="2151684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 Data Center Help Desk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9F89EA-022E-451E-8E3C-ACBEC341B912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hmis@ncceh.org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919.410.6997</a:t>
            </a:r>
          </a:p>
        </p:txBody>
      </p:sp>
    </p:spTree>
    <p:extLst>
      <p:ext uri="{BB962C8B-B14F-4D97-AF65-F5344CB8AC3E}">
        <p14:creationId xmlns:p14="http://schemas.microsoft.com/office/powerpoint/2010/main" val="40020113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NCCEH + SO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18B6AC-32B6-4D42-B234-28A7DDD34BC5}"/>
              </a:ext>
            </a:extLst>
          </p:cNvPr>
          <p:cNvSpPr/>
          <p:nvPr userDrawn="1"/>
        </p:nvSpPr>
        <p:spPr>
          <a:xfrm>
            <a:off x="0" y="0"/>
            <a:ext cx="5860025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86FFB-3215-4C11-A507-3DF21ADCA25C}"/>
              </a:ext>
            </a:extLst>
          </p:cNvPr>
          <p:cNvGrpSpPr/>
          <p:nvPr userDrawn="1"/>
        </p:nvGrpSpPr>
        <p:grpSpPr>
          <a:xfrm>
            <a:off x="7929716" y="157317"/>
            <a:ext cx="3928612" cy="1426423"/>
            <a:chOff x="7929716" y="157317"/>
            <a:chExt cx="3928611" cy="14264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E2D61F-BDA7-4CA2-A290-4D2F69CEA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4" y="157317"/>
              <a:ext cx="369333" cy="3693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ECE31-B228-4447-8CA4-89383A788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685798"/>
              <a:ext cx="369333" cy="3693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712656-52A7-45A9-B8F5-502892324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993" y="1214280"/>
              <a:ext cx="369333" cy="36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D3977-DA46-43DB-8A20-6E26D8FFF0EC}"/>
                </a:ext>
              </a:extLst>
            </p:cNvPr>
            <p:cNvSpPr txBox="1"/>
            <p:nvPr userDrawn="1"/>
          </p:nvSpPr>
          <p:spPr>
            <a:xfrm>
              <a:off x="7929718" y="157317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NCEndHomelessness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F78844-A8F4-4138-B886-3C3ECDF1F160}"/>
                </a:ext>
              </a:extLst>
            </p:cNvPr>
            <p:cNvSpPr txBox="1"/>
            <p:nvPr userDrawn="1"/>
          </p:nvSpPr>
          <p:spPr>
            <a:xfrm>
              <a:off x="7929716" y="121428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nc_end_homelessness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E7B235-4961-4B17-BFB8-F9CDB3C21DF7}"/>
                </a:ext>
              </a:extLst>
            </p:cNvPr>
            <p:cNvSpPr txBox="1"/>
            <p:nvPr userDrawn="1"/>
          </p:nvSpPr>
          <p:spPr>
            <a:xfrm>
              <a:off x="7929716" y="685800"/>
              <a:ext cx="3559278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1" dirty="0">
                  <a:solidFill>
                    <a:schemeClr val="bg1"/>
                  </a:solidFill>
                </a:rPr>
                <a:t>@NCHomelessness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75BD31-B02F-4949-97D4-394F8829DCCA}"/>
              </a:ext>
            </a:extLst>
          </p:cNvPr>
          <p:cNvSpPr txBox="1"/>
          <p:nvPr userDrawn="1"/>
        </p:nvSpPr>
        <p:spPr>
          <a:xfrm>
            <a:off x="544823" y="398450"/>
            <a:ext cx="393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NCCEH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E45AC9-FA20-4F4B-95C3-7E5B5FC12913}"/>
              </a:ext>
            </a:extLst>
          </p:cNvPr>
          <p:cNvSpPr txBox="1"/>
          <p:nvPr userDrawn="1"/>
        </p:nvSpPr>
        <p:spPr>
          <a:xfrm>
            <a:off x="796413" y="903838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hello@ncceh.org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DAEBC5-DF57-416E-AD05-5A8031A86BD2}"/>
              </a:ext>
            </a:extLst>
          </p:cNvPr>
          <p:cNvSpPr txBox="1"/>
          <p:nvPr userDrawn="1"/>
        </p:nvSpPr>
        <p:spPr>
          <a:xfrm>
            <a:off x="544821" y="2151686"/>
            <a:ext cx="77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Contact us re: SOAR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69C3BB-569E-44BF-952D-C62913897FF1}"/>
              </a:ext>
            </a:extLst>
          </p:cNvPr>
          <p:cNvSpPr txBox="1"/>
          <p:nvPr userDrawn="1"/>
        </p:nvSpPr>
        <p:spPr>
          <a:xfrm>
            <a:off x="796413" y="2657073"/>
            <a:ext cx="34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soar@ncceh.org</a:t>
            </a:r>
          </a:p>
          <a:p>
            <a:r>
              <a:rPr lang="en-US" sz="2400" dirty="0">
                <a:solidFill>
                  <a:schemeClr val="bg1"/>
                </a:solidFill>
              </a:rPr>
              <a:t>919.755.4393</a:t>
            </a:r>
          </a:p>
        </p:txBody>
      </p:sp>
    </p:spTree>
    <p:extLst>
      <p:ext uri="{BB962C8B-B14F-4D97-AF65-F5344CB8AC3E}">
        <p14:creationId xmlns:p14="http://schemas.microsoft.com/office/powerpoint/2010/main" val="29606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825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4FB-4499-426A-A9B7-0A1C58CDE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0" indent="0">
              <a:buNone/>
              <a:defRPr sz="1801" b="1"/>
            </a:lvl3pPr>
            <a:lvl4pPr marL="1371571" indent="0">
              <a:buNone/>
              <a:defRPr sz="1600" b="1"/>
            </a:lvl4pPr>
            <a:lvl5pPr marL="1828761" indent="0">
              <a:buNone/>
              <a:defRPr sz="1600" b="1"/>
            </a:lvl5pPr>
            <a:lvl6pPr marL="2285951" indent="0">
              <a:buNone/>
              <a:defRPr sz="1600" b="1"/>
            </a:lvl6pPr>
            <a:lvl7pPr marL="2743141" indent="0">
              <a:buNone/>
              <a:defRPr sz="1600" b="1"/>
            </a:lvl7pPr>
            <a:lvl8pPr marL="3200332" indent="0">
              <a:buNone/>
              <a:defRPr sz="1600" b="1"/>
            </a:lvl8pPr>
            <a:lvl9pPr marL="36575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0" indent="0">
              <a:buNone/>
              <a:defRPr sz="1801" b="1"/>
            </a:lvl3pPr>
            <a:lvl4pPr marL="1371571" indent="0">
              <a:buNone/>
              <a:defRPr sz="1600" b="1"/>
            </a:lvl4pPr>
            <a:lvl5pPr marL="1828761" indent="0">
              <a:buNone/>
              <a:defRPr sz="1600" b="1"/>
            </a:lvl5pPr>
            <a:lvl6pPr marL="2285951" indent="0">
              <a:buNone/>
              <a:defRPr sz="1600" b="1"/>
            </a:lvl6pPr>
            <a:lvl7pPr marL="2743141" indent="0">
              <a:buNone/>
              <a:defRPr sz="1600" b="1"/>
            </a:lvl7pPr>
            <a:lvl8pPr marL="3200332" indent="0">
              <a:buNone/>
              <a:defRPr sz="1600" b="1"/>
            </a:lvl8pPr>
            <a:lvl9pPr marL="36575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0928C-42A4-497E-9004-4B6F482D7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51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C66B15-B952-4EDB-838A-AA518728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6" y="365127"/>
            <a:ext cx="10763865" cy="1325563"/>
          </a:xfrm>
        </p:spPr>
        <p:txBody>
          <a:bodyPr/>
          <a:lstStyle>
            <a:lvl1pPr>
              <a:defRPr>
                <a:solidFill>
                  <a:srgbClr val="2D737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6B8DB4-56F8-47CC-8754-9665B1C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1EE389-DC37-42B2-9688-358E8751E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6902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0E7AC27-DD71-436B-8C2C-243A20547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73BE7A-1FA4-4B36-B384-E3C6EDDFD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6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249F85-0C12-420C-98C6-9303ED046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12DE73C-242D-416A-A17E-A48FF4D13C55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5848605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1" indent="0">
              <a:buNone/>
              <a:defRPr sz="2800"/>
            </a:lvl2pPr>
            <a:lvl3pPr marL="914380" indent="0">
              <a:buNone/>
              <a:defRPr sz="2400"/>
            </a:lvl3pPr>
            <a:lvl4pPr marL="1371571" indent="0">
              <a:buNone/>
              <a:defRPr sz="2000"/>
            </a:lvl4pPr>
            <a:lvl5pPr marL="1828761" indent="0">
              <a:buNone/>
              <a:defRPr sz="2000"/>
            </a:lvl5pPr>
            <a:lvl6pPr marL="2285951" indent="0">
              <a:buNone/>
              <a:defRPr sz="2000"/>
            </a:lvl6pPr>
            <a:lvl7pPr marL="2743141" indent="0">
              <a:buNone/>
              <a:defRPr sz="2000"/>
            </a:lvl7pPr>
            <a:lvl8pPr marL="3200332" indent="0">
              <a:buNone/>
              <a:defRPr sz="2000"/>
            </a:lvl8pPr>
            <a:lvl9pPr marL="365752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A364080-A9FE-4AFC-B883-6E3B80E42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1"/>
            </a:lvl2pPr>
            <a:lvl3pPr marL="914380" indent="0">
              <a:buNone/>
              <a:defRPr sz="1200"/>
            </a:lvl3pPr>
            <a:lvl4pPr marL="1371571" indent="0">
              <a:buNone/>
              <a:defRPr sz="1001"/>
            </a:lvl4pPr>
            <a:lvl5pPr marL="1828761" indent="0">
              <a:buNone/>
              <a:defRPr sz="1001"/>
            </a:lvl5pPr>
            <a:lvl6pPr marL="2285951" indent="0">
              <a:buNone/>
              <a:defRPr sz="1001"/>
            </a:lvl6pPr>
            <a:lvl7pPr marL="2743141" indent="0">
              <a:buNone/>
              <a:defRPr sz="1001"/>
            </a:lvl7pPr>
            <a:lvl8pPr marL="3200332" indent="0">
              <a:buNone/>
              <a:defRPr sz="1001"/>
            </a:lvl8pPr>
            <a:lvl9pPr marL="3657522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80010F-5362-416B-A71B-1320BFFBFC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9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7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31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9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80" r:id="rId8"/>
    <p:sldLayoutId id="2147483781" r:id="rId9"/>
    <p:sldLayoutId id="2147483786" r:id="rId10"/>
    <p:sldLayoutId id="2147483787" r:id="rId11"/>
    <p:sldLayoutId id="2147483821" r:id="rId12"/>
    <p:sldLayoutId id="2147483822" r:id="rId13"/>
    <p:sldLayoutId id="2147483823" r:id="rId14"/>
    <p:sldLayoutId id="2147483824" r:id="rId15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F747E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7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82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7" r:id="rId2"/>
    <p:sldLayoutId id="2147483741" r:id="rId3"/>
    <p:sldLayoutId id="2147483742" r:id="rId4"/>
    <p:sldLayoutId id="2147483819" r:id="rId5"/>
    <p:sldLayoutId id="2147483732" r:id="rId6"/>
    <p:sldLayoutId id="2147483746" r:id="rId7"/>
    <p:sldLayoutId id="2147483809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F747E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7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9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9" r:id="rId3"/>
    <p:sldLayoutId id="2147483798" r:id="rId4"/>
    <p:sldLayoutId id="2147483800" r:id="rId5"/>
    <p:sldLayoutId id="2147483801" r:id="rId6"/>
    <p:sldLayoutId id="2147483802" r:id="rId7"/>
    <p:sldLayoutId id="2147483803" r:id="rId8"/>
    <p:sldLayoutId id="2147483806" r:id="rId9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F747E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07F0E7-ED29-4A0C-8500-7D8FFAB2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732E5-55B2-4917-ACF0-D067948EA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795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788" r:id="rId2"/>
    <p:sldLayoutId id="2147483817" r:id="rId3"/>
    <p:sldLayoutId id="2147483814" r:id="rId4"/>
    <p:sldLayoutId id="2147483818" r:id="rId5"/>
    <p:sldLayoutId id="2147483816" r:id="rId6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bg1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bg1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ceh.org/files/10345/" TargetMode="External"/><Relationship Id="rId2" Type="http://schemas.openxmlformats.org/officeDocument/2006/relationships/hyperlink" Target="https://ncceh.formstack.com/forms/suspension_notice_form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B77A28-6D6F-4B53-A614-3B734A080F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Changes to Durham’s CE System</a:t>
            </a:r>
          </a:p>
        </p:txBody>
      </p:sp>
    </p:spTree>
    <p:extLst>
      <p:ext uri="{BB962C8B-B14F-4D97-AF65-F5344CB8AC3E}">
        <p14:creationId xmlns:p14="http://schemas.microsoft.com/office/powerpoint/2010/main" val="2135377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C864E-B2AA-4454-A538-F293BC8D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Central will confirm shelter eligibility prior to referral.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42666-1A34-4EA0-9D15-F82FC1054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58" y="1825625"/>
            <a:ext cx="850598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Experiencing homelessness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Participated in diversion conversation at CE Central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Durham resident:</a:t>
            </a:r>
          </a:p>
          <a:p>
            <a:pPr marL="457190" lvl="1" indent="0">
              <a:buNone/>
            </a:pPr>
            <a:r>
              <a:rPr lang="en-US" sz="2800" dirty="0"/>
              <a:t>Durham ID; or </a:t>
            </a:r>
          </a:p>
          <a:p>
            <a:pPr marL="457190" lvl="1" indent="0">
              <a:buNone/>
            </a:pPr>
            <a:r>
              <a:rPr lang="en-US" sz="2800" dirty="0"/>
              <a:t>Has slept in Durham for 30 days with no more than a 3-day interruption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D060D-5DE3-43C1-9468-B336738E4EA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81462" y="1896050"/>
            <a:ext cx="230505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03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B4687-B555-4773-9D8D-4D0ADADB4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Central will consider shelter eligibility with referrals.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B2CEA-C835-4FB3-B620-E9C6C4CCB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Household composition and special populations with exceptions made at the discretion of the shelter (Single, Families, etc.)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Referrals will not be made for sex offenders to shelters where children are on the premises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Referral will not be made if a Shelter Referral Suspension is in place</a:t>
            </a:r>
          </a:p>
        </p:txBody>
      </p:sp>
    </p:spTree>
    <p:extLst>
      <p:ext uri="{BB962C8B-B14F-4D97-AF65-F5344CB8AC3E}">
        <p14:creationId xmlns:p14="http://schemas.microsoft.com/office/powerpoint/2010/main" val="2662026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34E54B-F79C-42B2-BF09-11BB34816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Shelters should complete the shelter intake the same day the referral is made. 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BDEBE-ACB7-4819-9713-18C32FC41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Families will have intakes scheduled by appointment.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Single adults will happen:</a:t>
            </a:r>
          </a:p>
          <a:p>
            <a:pPr marL="457190" lvl="1" indent="0">
              <a:buNone/>
            </a:pPr>
            <a:r>
              <a:rPr lang="en-US" sz="3200" dirty="0"/>
              <a:t>Daily during time designated by the emergency shelter during daytime shift OR </a:t>
            </a:r>
          </a:p>
          <a:p>
            <a:pPr marL="457190" lvl="1" indent="0">
              <a:buNone/>
            </a:pPr>
            <a:r>
              <a:rPr lang="en-US" sz="3200" dirty="0"/>
              <a:t>By appointment outside daytime shift or if there is a conflict during designated time</a:t>
            </a:r>
          </a:p>
        </p:txBody>
      </p:sp>
    </p:spTree>
    <p:extLst>
      <p:ext uri="{BB962C8B-B14F-4D97-AF65-F5344CB8AC3E}">
        <p14:creationId xmlns:p14="http://schemas.microsoft.com/office/powerpoint/2010/main" val="2060043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9A25-54E1-409E-8DA4-C85A28A80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Shelters should document result of referral in HMIS and communicate with CE Central if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EB698-307F-4AD7-9B7F-90A17F244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Shelter intakes can have one of four results:</a:t>
            </a:r>
          </a:p>
          <a:p>
            <a:pPr marL="914390" lvl="1" indent="-457200">
              <a:buFont typeface="+mj-lt"/>
              <a:buAutoNum type="arabicPeriod"/>
            </a:pPr>
            <a:r>
              <a:rPr lang="en-US" sz="3600" dirty="0"/>
              <a:t>Referral fulfilled</a:t>
            </a:r>
          </a:p>
          <a:p>
            <a:pPr marL="914390" lvl="1" indent="-457200">
              <a:buFont typeface="+mj-lt"/>
              <a:buAutoNum type="arabicPeriod"/>
            </a:pPr>
            <a:r>
              <a:rPr lang="en-US" sz="3600" dirty="0"/>
              <a:t>Client declined referral</a:t>
            </a:r>
          </a:p>
          <a:p>
            <a:pPr marL="914390" lvl="1" indent="-457200">
              <a:buFont typeface="+mj-lt"/>
              <a:buAutoNum type="arabicPeriod"/>
            </a:pPr>
            <a:r>
              <a:rPr lang="en-US" sz="3600" dirty="0"/>
              <a:t>Shelter declined referral</a:t>
            </a:r>
          </a:p>
          <a:p>
            <a:pPr marL="914390" lvl="1" indent="-457200">
              <a:buFont typeface="+mj-lt"/>
              <a:buAutoNum type="arabicPeriod"/>
            </a:pPr>
            <a:r>
              <a:rPr lang="en-US" sz="3600" dirty="0"/>
              <a:t>No show for intake </a:t>
            </a:r>
          </a:p>
        </p:txBody>
      </p:sp>
    </p:spTree>
    <p:extLst>
      <p:ext uri="{BB962C8B-B14F-4D97-AF65-F5344CB8AC3E}">
        <p14:creationId xmlns:p14="http://schemas.microsoft.com/office/powerpoint/2010/main" val="3357705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5AE45-A144-4E50-B600-B5D96244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Referral Fulfilled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A6705-E624-4C9C-897F-03252CCFF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Shelters complete an intake with a household and update HMIS to show entry into shelter:</a:t>
            </a:r>
          </a:p>
          <a:p>
            <a:pPr marL="457190" lvl="1" indent="0">
              <a:buNone/>
            </a:pPr>
            <a:r>
              <a:rPr lang="en-US" dirty="0"/>
              <a:t>Accept the referral in HMIS</a:t>
            </a:r>
          </a:p>
          <a:p>
            <a:pPr marL="457190" lvl="1" indent="0">
              <a:buNone/>
            </a:pPr>
            <a:endParaRPr lang="en-US" dirty="0"/>
          </a:p>
          <a:p>
            <a:pPr marL="457190" lvl="1" indent="0">
              <a:buNone/>
            </a:pPr>
            <a:r>
              <a:rPr lang="en-US" dirty="0"/>
              <a:t>Enter the household into the shelter project</a:t>
            </a:r>
          </a:p>
        </p:txBody>
      </p:sp>
    </p:spTree>
    <p:extLst>
      <p:ext uri="{BB962C8B-B14F-4D97-AF65-F5344CB8AC3E}">
        <p14:creationId xmlns:p14="http://schemas.microsoft.com/office/powerpoint/2010/main" val="2176038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51FD-3AAC-4DA2-B08F-0920AC54C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Client declined referral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8025C-6067-4EA8-B181-C09A9760E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If a client declines a referral, shelter staff need to:</a:t>
            </a:r>
          </a:p>
          <a:p>
            <a:pPr marL="457190" lvl="1" indent="0">
              <a:buNone/>
            </a:pPr>
            <a:r>
              <a:rPr lang="en-US" dirty="0"/>
              <a:t>Attempt to collect and record reasons why and where they plan to sleep</a:t>
            </a:r>
          </a:p>
          <a:p>
            <a:pPr marL="457190" lvl="1" indent="0">
              <a:buNone/>
            </a:pPr>
            <a:endParaRPr lang="en-US" dirty="0"/>
          </a:p>
          <a:p>
            <a:pPr marL="457190" lvl="1" indent="0">
              <a:buNone/>
            </a:pPr>
            <a:r>
              <a:rPr lang="en-US" dirty="0"/>
              <a:t>If client is unsheltered, needs a shelter outside of Durham, or states they would be unsafe at referred shelter, work with them to identify viable sheltered option</a:t>
            </a:r>
          </a:p>
          <a:p>
            <a:pPr marL="457190" lvl="1" indent="0">
              <a:buNone/>
            </a:pPr>
            <a:endParaRPr lang="en-US" dirty="0"/>
          </a:p>
          <a:p>
            <a:pPr marL="457190" lvl="1" indent="0">
              <a:buNone/>
            </a:pPr>
            <a:r>
              <a:rPr lang="en-US" dirty="0"/>
              <a:t>Advise them that they may be removed from waitlist and will need to go back through the CE process again when they want emergency shelter</a:t>
            </a:r>
          </a:p>
          <a:p>
            <a:pPr marL="457190" lvl="1" indent="0">
              <a:buNone/>
            </a:pPr>
            <a:endParaRPr lang="en-US" dirty="0"/>
          </a:p>
          <a:p>
            <a:pPr marL="457190" lvl="1" indent="0">
              <a:buNone/>
            </a:pPr>
            <a:r>
              <a:rPr lang="en-US" dirty="0"/>
              <a:t>Indicate the decline in HMIS</a:t>
            </a:r>
          </a:p>
          <a:p>
            <a:pPr marL="45719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CE Central staff will follow up with the client within 24 hours.</a:t>
            </a:r>
          </a:p>
        </p:txBody>
      </p:sp>
    </p:spTree>
    <p:extLst>
      <p:ext uri="{BB962C8B-B14F-4D97-AF65-F5344CB8AC3E}">
        <p14:creationId xmlns:p14="http://schemas.microsoft.com/office/powerpoint/2010/main" val="195288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EC2C6-8C5B-4A52-8EFA-80272639A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58" y="365127"/>
            <a:ext cx="10665542" cy="1325563"/>
          </a:xfrm>
        </p:spPr>
        <p:txBody>
          <a:bodyPr/>
          <a:lstStyle/>
          <a:p>
            <a:r>
              <a:rPr lang="en-US" dirty="0"/>
              <a:t>3. Shelter declined referral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617A9F9-3E17-410A-A495-965E1923CD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7374612"/>
              </p:ext>
            </p:extLst>
          </p:nvPr>
        </p:nvGraphicFramePr>
        <p:xfrm>
          <a:off x="650951" y="1809409"/>
          <a:ext cx="10740156" cy="359779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370078">
                  <a:extLst>
                    <a:ext uri="{9D8B030D-6E8A-4147-A177-3AD203B41FA5}">
                      <a16:colId xmlns:a16="http://schemas.microsoft.com/office/drawing/2014/main" val="3135537371"/>
                    </a:ext>
                  </a:extLst>
                </a:gridCol>
                <a:gridCol w="5370078">
                  <a:extLst>
                    <a:ext uri="{9D8B030D-6E8A-4147-A177-3AD203B41FA5}">
                      <a16:colId xmlns:a16="http://schemas.microsoft.com/office/drawing/2014/main" val="769685183"/>
                    </a:ext>
                  </a:extLst>
                </a:gridCol>
              </a:tblGrid>
              <a:tr h="899449">
                <a:tc>
                  <a:txBody>
                    <a:bodyPr/>
                    <a:lstStyle/>
                    <a:p>
                      <a:r>
                        <a:rPr lang="en-US" b="0" dirty="0"/>
                        <a:t>Discover client is registered sex offender AND the shelter has a minor child residing on premises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Receive documentation that household does not fit household type (single vs. family)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509636"/>
                  </a:ext>
                </a:extLst>
              </a:tr>
              <a:tr h="899449">
                <a:tc>
                  <a:txBody>
                    <a:bodyPr/>
                    <a:lstStyle/>
                    <a:p>
                      <a:r>
                        <a:rPr lang="en-US" dirty="0"/>
                        <a:t>Discover additional household members that the current available beds cannot accommodate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Receive documentation that the client is not experiencing homelessness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429873"/>
                  </a:ext>
                </a:extLst>
              </a:tr>
              <a:tr h="899449">
                <a:tc>
                  <a:txBody>
                    <a:bodyPr/>
                    <a:lstStyle/>
                    <a:p>
                      <a:r>
                        <a:rPr lang="en-US" dirty="0"/>
                        <a:t>Active shelter referral suspension for referred shelter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Client makes a threat, attempts, or takes an action that qualifies for a shelter referral suspension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8531093"/>
                  </a:ext>
                </a:extLst>
              </a:tr>
              <a:tr h="899449">
                <a:tc gridSpan="2">
                  <a:txBody>
                    <a:bodyPr/>
                    <a:lstStyle/>
                    <a:p>
                      <a:r>
                        <a:rPr lang="en-US" dirty="0"/>
                        <a:t>Client’s presence at the shelter presents an imminent safety threat  to another client and the referred client is the perpetrator of the ongoing interpersonal or family violence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19549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4D60762-0953-42A5-9190-669A40D03ED7}"/>
              </a:ext>
            </a:extLst>
          </p:cNvPr>
          <p:cNvSpPr txBox="1"/>
          <p:nvPr/>
        </p:nvSpPr>
        <p:spPr>
          <a:xfrm>
            <a:off x="688258" y="1286189"/>
            <a:ext cx="10590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84848"/>
                </a:solidFill>
              </a:rPr>
              <a:t>Shelters may only decline referrals for the following reasons: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5FE5DD-98A7-47E2-80F1-514916780883}"/>
              </a:ext>
            </a:extLst>
          </p:cNvPr>
          <p:cNvSpPr txBox="1"/>
          <p:nvPr/>
        </p:nvSpPr>
        <p:spPr>
          <a:xfrm>
            <a:off x="688258" y="5622587"/>
            <a:ext cx="1040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84848"/>
                </a:solidFill>
              </a:rPr>
              <a:t>And indicate the decline on the referral in HMIS</a:t>
            </a:r>
          </a:p>
        </p:txBody>
      </p:sp>
    </p:spTree>
    <p:extLst>
      <p:ext uri="{BB962C8B-B14F-4D97-AF65-F5344CB8AC3E}">
        <p14:creationId xmlns:p14="http://schemas.microsoft.com/office/powerpoint/2010/main" val="4110334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CF2F8-712C-4CCC-AA35-DD52918BE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No show for intake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7607A-B8F0-4A47-99B6-542147FF6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Shelters should inform CE Central of a no show for intake within 2 hours of the scheduled intake and indicate the no-show on the referral in HMIS.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CE Central staff will attempt to contact the household </a:t>
            </a:r>
          </a:p>
        </p:txBody>
      </p:sp>
    </p:spTree>
    <p:extLst>
      <p:ext uri="{BB962C8B-B14F-4D97-AF65-F5344CB8AC3E}">
        <p14:creationId xmlns:p14="http://schemas.microsoft.com/office/powerpoint/2010/main" val="951510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2B4FE-75FE-40A5-949C-42BD954C3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Central will follow up with families who no show for an intake.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322841-2259-455D-A7AB-14A595F3C73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8313" y="2061322"/>
            <a:ext cx="2387108" cy="197224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77EE99-1388-4EE6-BE37-97C8933376A1}"/>
              </a:ext>
            </a:extLst>
          </p:cNvPr>
          <p:cNvSpPr/>
          <p:nvPr/>
        </p:nvSpPr>
        <p:spPr>
          <a:xfrm>
            <a:off x="3991263" y="2451798"/>
            <a:ext cx="2240782" cy="97720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A425DB-E1BE-4749-84FE-946088AF7C66}"/>
              </a:ext>
            </a:extLst>
          </p:cNvPr>
          <p:cNvSpPr/>
          <p:nvPr/>
        </p:nvSpPr>
        <p:spPr>
          <a:xfrm>
            <a:off x="3987914" y="4190108"/>
            <a:ext cx="2240782" cy="97720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484848"/>
                </a:solidFill>
              </a:rPr>
              <a:t>Hold bed overnight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A79771-8FE6-4867-81E3-6EA3E674ED12}"/>
              </a:ext>
            </a:extLst>
          </p:cNvPr>
          <p:cNvSpPr/>
          <p:nvPr/>
        </p:nvSpPr>
        <p:spPr>
          <a:xfrm>
            <a:off x="8074244" y="3186475"/>
            <a:ext cx="2240782" cy="15042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D4E47B-321A-4C2D-9698-51517E7D1375}"/>
              </a:ext>
            </a:extLst>
          </p:cNvPr>
          <p:cNvSpPr/>
          <p:nvPr/>
        </p:nvSpPr>
        <p:spPr>
          <a:xfrm>
            <a:off x="8074244" y="1679440"/>
            <a:ext cx="2240782" cy="97720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4F4E0A7-E192-478D-9683-E5DBA56E73B9}"/>
              </a:ext>
            </a:extLst>
          </p:cNvPr>
          <p:cNvSpPr/>
          <p:nvPr/>
        </p:nvSpPr>
        <p:spPr>
          <a:xfrm>
            <a:off x="2848555" y="2890901"/>
            <a:ext cx="954593" cy="164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451E385-E5DB-4F22-8736-83838DCEC490}"/>
              </a:ext>
            </a:extLst>
          </p:cNvPr>
          <p:cNvSpPr/>
          <p:nvPr/>
        </p:nvSpPr>
        <p:spPr>
          <a:xfrm rot="1827134">
            <a:off x="2744799" y="4016533"/>
            <a:ext cx="954593" cy="164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02528DE-F83E-49F2-BD9C-FF0FAE1036DC}"/>
              </a:ext>
            </a:extLst>
          </p:cNvPr>
          <p:cNvSpPr/>
          <p:nvPr/>
        </p:nvSpPr>
        <p:spPr>
          <a:xfrm rot="1137848">
            <a:off x="6494515" y="3240715"/>
            <a:ext cx="1313911" cy="16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C8C0C0-7521-4B89-B7D5-D18CF4871F7B}"/>
              </a:ext>
            </a:extLst>
          </p:cNvPr>
          <p:cNvSpPr txBox="1"/>
          <p:nvPr/>
        </p:nvSpPr>
        <p:spPr>
          <a:xfrm>
            <a:off x="4138104" y="2642300"/>
            <a:ext cx="194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84848"/>
                </a:solidFill>
              </a:rPr>
              <a:t>Ask if still need bed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03571-CD1B-48D8-A781-C7A39782B5F4}"/>
              </a:ext>
            </a:extLst>
          </p:cNvPr>
          <p:cNvSpPr txBox="1"/>
          <p:nvPr/>
        </p:nvSpPr>
        <p:spPr>
          <a:xfrm>
            <a:off x="8224434" y="1981519"/>
            <a:ext cx="194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84848"/>
                </a:solidFill>
              </a:rPr>
              <a:t>Hold shelter bed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88D86A-B088-4889-8FB5-17E477F2D2C0}"/>
              </a:ext>
            </a:extLst>
          </p:cNvPr>
          <p:cNvSpPr txBox="1"/>
          <p:nvPr/>
        </p:nvSpPr>
        <p:spPr>
          <a:xfrm>
            <a:off x="8210289" y="3213411"/>
            <a:ext cx="1940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84848"/>
                </a:solidFill>
              </a:rPr>
              <a:t>Release bed, obtain housing plan, tell to return to CE Central if needed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D6A5A-788B-4C64-8F9C-A1AE8C95FDEF}"/>
              </a:ext>
            </a:extLst>
          </p:cNvPr>
          <p:cNvSpPr txBox="1"/>
          <p:nvPr/>
        </p:nvSpPr>
        <p:spPr>
          <a:xfrm>
            <a:off x="6828260" y="1989000"/>
            <a:ext cx="60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13FDD5-ABCE-465D-B3A6-60C6066F5605}"/>
              </a:ext>
            </a:extLst>
          </p:cNvPr>
          <p:cNvSpPr txBox="1"/>
          <p:nvPr/>
        </p:nvSpPr>
        <p:spPr>
          <a:xfrm>
            <a:off x="6832967" y="3404326"/>
            <a:ext cx="60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331074-7A82-4AE4-94D5-801737AD1A2D}"/>
              </a:ext>
            </a:extLst>
          </p:cNvPr>
          <p:cNvSpPr txBox="1"/>
          <p:nvPr/>
        </p:nvSpPr>
        <p:spPr>
          <a:xfrm>
            <a:off x="2466033" y="2421225"/>
            <a:ext cx="151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Make Contact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BE0190-B285-49FF-8965-96530BCB5611}"/>
              </a:ext>
            </a:extLst>
          </p:cNvPr>
          <p:cNvSpPr txBox="1"/>
          <p:nvPr/>
        </p:nvSpPr>
        <p:spPr>
          <a:xfrm>
            <a:off x="2466033" y="4520979"/>
            <a:ext cx="1512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Don’t Make Contact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2F0FE1-FF86-48B5-A62B-F01FFC27EA9B}"/>
              </a:ext>
            </a:extLst>
          </p:cNvPr>
          <p:cNvSpPr txBox="1"/>
          <p:nvPr/>
        </p:nvSpPr>
        <p:spPr>
          <a:xfrm>
            <a:off x="688258" y="5713275"/>
            <a:ext cx="974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84848"/>
                </a:solidFill>
              </a:rPr>
              <a:t>If a family no shows for intake 2 times in 3 months, then the bed will not be held overnight, but CE Central does need to attempt to contact. 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CB9BB915-87C3-4A60-8E2F-A97429C84D04}"/>
              </a:ext>
            </a:extLst>
          </p:cNvPr>
          <p:cNvSpPr/>
          <p:nvPr/>
        </p:nvSpPr>
        <p:spPr>
          <a:xfrm rot="20485359">
            <a:off x="6495430" y="2484992"/>
            <a:ext cx="1313911" cy="16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02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2B4FE-75FE-40A5-949C-42BD954C3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Central will follow up with singles who no show for an intake.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77EE99-1388-4EE6-BE37-97C8933376A1}"/>
              </a:ext>
            </a:extLst>
          </p:cNvPr>
          <p:cNvSpPr/>
          <p:nvPr/>
        </p:nvSpPr>
        <p:spPr>
          <a:xfrm>
            <a:off x="3991263" y="2451798"/>
            <a:ext cx="2240782" cy="97720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A425DB-E1BE-4749-84FE-946088AF7C66}"/>
              </a:ext>
            </a:extLst>
          </p:cNvPr>
          <p:cNvSpPr/>
          <p:nvPr/>
        </p:nvSpPr>
        <p:spPr>
          <a:xfrm>
            <a:off x="3987914" y="4190108"/>
            <a:ext cx="2240782" cy="97720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484848"/>
                </a:solidFill>
              </a:rPr>
              <a:t>Hold bed for another hour and then release if no contact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A79771-8FE6-4867-81E3-6EA3E674ED12}"/>
              </a:ext>
            </a:extLst>
          </p:cNvPr>
          <p:cNvSpPr/>
          <p:nvPr/>
        </p:nvSpPr>
        <p:spPr>
          <a:xfrm>
            <a:off x="8074244" y="3186474"/>
            <a:ext cx="2486572" cy="168624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D4E47B-321A-4C2D-9698-51517E7D1375}"/>
              </a:ext>
            </a:extLst>
          </p:cNvPr>
          <p:cNvSpPr/>
          <p:nvPr/>
        </p:nvSpPr>
        <p:spPr>
          <a:xfrm>
            <a:off x="8074243" y="1386637"/>
            <a:ext cx="2486573" cy="15042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4F4E0A7-E192-478D-9683-E5DBA56E73B9}"/>
              </a:ext>
            </a:extLst>
          </p:cNvPr>
          <p:cNvSpPr/>
          <p:nvPr/>
        </p:nvSpPr>
        <p:spPr>
          <a:xfrm>
            <a:off x="2848555" y="2890901"/>
            <a:ext cx="954593" cy="164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451E385-E5DB-4F22-8736-83838DCEC490}"/>
              </a:ext>
            </a:extLst>
          </p:cNvPr>
          <p:cNvSpPr/>
          <p:nvPr/>
        </p:nvSpPr>
        <p:spPr>
          <a:xfrm rot="1827134">
            <a:off x="2744799" y="4016533"/>
            <a:ext cx="954593" cy="164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02528DE-F83E-49F2-BD9C-FF0FAE1036DC}"/>
              </a:ext>
            </a:extLst>
          </p:cNvPr>
          <p:cNvSpPr/>
          <p:nvPr/>
        </p:nvSpPr>
        <p:spPr>
          <a:xfrm rot="1137848">
            <a:off x="6494515" y="3240715"/>
            <a:ext cx="1313911" cy="16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C8C0C0-7521-4B89-B7D5-D18CF4871F7B}"/>
              </a:ext>
            </a:extLst>
          </p:cNvPr>
          <p:cNvSpPr txBox="1"/>
          <p:nvPr/>
        </p:nvSpPr>
        <p:spPr>
          <a:xfrm>
            <a:off x="4138104" y="2642300"/>
            <a:ext cx="194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84848"/>
                </a:solidFill>
              </a:rPr>
              <a:t>Ask if still need bed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03571-CD1B-48D8-A781-C7A39782B5F4}"/>
              </a:ext>
            </a:extLst>
          </p:cNvPr>
          <p:cNvSpPr txBox="1"/>
          <p:nvPr/>
        </p:nvSpPr>
        <p:spPr>
          <a:xfrm>
            <a:off x="8347328" y="1431961"/>
            <a:ext cx="1940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84848"/>
                </a:solidFill>
              </a:rPr>
              <a:t>Schedule new time and hold bed for 30 minutes past. Release bed if no show again.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88D86A-B088-4889-8FB5-17E477F2D2C0}"/>
              </a:ext>
            </a:extLst>
          </p:cNvPr>
          <p:cNvSpPr txBox="1"/>
          <p:nvPr/>
        </p:nvSpPr>
        <p:spPr>
          <a:xfrm>
            <a:off x="8347328" y="3288631"/>
            <a:ext cx="1940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84848"/>
                </a:solidFill>
              </a:rPr>
              <a:t>Release bed, obtain housing plan, tell to return to CE Central if needed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D6A5A-788B-4C64-8F9C-A1AE8C95FDEF}"/>
              </a:ext>
            </a:extLst>
          </p:cNvPr>
          <p:cNvSpPr txBox="1"/>
          <p:nvPr/>
        </p:nvSpPr>
        <p:spPr>
          <a:xfrm>
            <a:off x="6828260" y="1989000"/>
            <a:ext cx="60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13FDD5-ABCE-465D-B3A6-60C6066F5605}"/>
              </a:ext>
            </a:extLst>
          </p:cNvPr>
          <p:cNvSpPr txBox="1"/>
          <p:nvPr/>
        </p:nvSpPr>
        <p:spPr>
          <a:xfrm>
            <a:off x="6832967" y="3404326"/>
            <a:ext cx="60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331074-7A82-4AE4-94D5-801737AD1A2D}"/>
              </a:ext>
            </a:extLst>
          </p:cNvPr>
          <p:cNvSpPr txBox="1"/>
          <p:nvPr/>
        </p:nvSpPr>
        <p:spPr>
          <a:xfrm>
            <a:off x="2466033" y="2421225"/>
            <a:ext cx="151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Make Contact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BE0190-B285-49FF-8965-96530BCB5611}"/>
              </a:ext>
            </a:extLst>
          </p:cNvPr>
          <p:cNvSpPr txBox="1"/>
          <p:nvPr/>
        </p:nvSpPr>
        <p:spPr>
          <a:xfrm>
            <a:off x="2466033" y="4520979"/>
            <a:ext cx="1512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Don’t Make Contact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2F0FE1-FF86-48B5-A62B-F01FFC27EA9B}"/>
              </a:ext>
            </a:extLst>
          </p:cNvPr>
          <p:cNvSpPr txBox="1"/>
          <p:nvPr/>
        </p:nvSpPr>
        <p:spPr>
          <a:xfrm>
            <a:off x="688258" y="5634220"/>
            <a:ext cx="9746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84848"/>
                </a:solidFill>
              </a:rPr>
              <a:t>If a single adult no shows for intake 2 times in 3 months, CE Central will attempt to make contact before immediately releasing the bed. If staff contact after a no show, they will establish a deadline for arrival and release the bed after missing the deadline. 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CB9BB915-87C3-4A60-8E2F-A97429C84D04}"/>
              </a:ext>
            </a:extLst>
          </p:cNvPr>
          <p:cNvSpPr/>
          <p:nvPr/>
        </p:nvSpPr>
        <p:spPr>
          <a:xfrm rot="20485359">
            <a:off x="6495430" y="2484992"/>
            <a:ext cx="1313911" cy="16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977CEE-A98C-4A28-B5BA-16EC702514D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31937" y="2291305"/>
            <a:ext cx="955687" cy="213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72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DA5DA-771F-42A7-AF3A-4906819B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You’re part of a new plan for Durham’s Coordinated Entry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A9DDF-42BF-4AE6-88D7-969F7FE56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resources and staffing for diversion</a:t>
            </a:r>
          </a:p>
          <a:p>
            <a:r>
              <a:rPr lang="en-US" dirty="0"/>
              <a:t>One central access point for everyone experiencing homelessness: CE Central</a:t>
            </a:r>
          </a:p>
          <a:p>
            <a:r>
              <a:rPr lang="en-US" dirty="0"/>
              <a:t>Shelter bed management</a:t>
            </a:r>
          </a:p>
          <a:p>
            <a:endParaRPr lang="en-US" dirty="0"/>
          </a:p>
          <a:p>
            <a:r>
              <a:rPr lang="en-US" dirty="0"/>
              <a:t>Goals: </a:t>
            </a:r>
          </a:p>
          <a:p>
            <a:r>
              <a:rPr lang="en-US" dirty="0"/>
              <a:t>Help people avoid homelessness in the first place</a:t>
            </a:r>
          </a:p>
          <a:p>
            <a:r>
              <a:rPr lang="en-US" dirty="0"/>
              <a:t>Have shelter openings for most vulnerable in community</a:t>
            </a:r>
          </a:p>
        </p:txBody>
      </p:sp>
    </p:spTree>
    <p:extLst>
      <p:ext uri="{BB962C8B-B14F-4D97-AF65-F5344CB8AC3E}">
        <p14:creationId xmlns:p14="http://schemas.microsoft.com/office/powerpoint/2010/main" val="45469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F6A6DB-5DE3-4AC3-A50C-54E3AF3CD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Shelter Referral Suspensions</a:t>
            </a:r>
          </a:p>
        </p:txBody>
      </p:sp>
    </p:spTree>
    <p:extLst>
      <p:ext uri="{BB962C8B-B14F-4D97-AF65-F5344CB8AC3E}">
        <p14:creationId xmlns:p14="http://schemas.microsoft.com/office/powerpoint/2010/main" val="4273197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7C1E1-7AE8-4881-8E75-F950B0D2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Shelter referral suspensions suspend referrals to a shelter for a specific time.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08AE7-1764-4EF6-9FF2-F87D6A5FE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suspension is not a discharge: Shelters do not have to do anything more than they currently do to discharge a household.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suspension only applies if a shelter will not accept a new referral for the same household from CE Central for a period of time.</a:t>
            </a:r>
          </a:p>
        </p:txBody>
      </p:sp>
    </p:spTree>
    <p:extLst>
      <p:ext uri="{BB962C8B-B14F-4D97-AF65-F5344CB8AC3E}">
        <p14:creationId xmlns:p14="http://schemas.microsoft.com/office/powerpoint/2010/main" val="2917140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7C1E1-7AE8-4881-8E75-F950B0D2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Shelter referral suspensions suspend referrals to a shelter for a specific time.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08AE7-1764-4EF6-9FF2-F87D6A5FE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shelters to be able to submit: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Train staff in de-escalation and conflict resolution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clients who may be at risk of suspension and work with them on risk mitigation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367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8E990-C2E2-43A3-BE62-780CAB440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Shelters need to take steps and document prior to filing a suspension.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4D59B-2742-4F75-8511-FB27899C5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Attempt to de-escalate and mitigate the situation. If staff member is there not involved in the incident, they need to de-escalate.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Staff not involved in the initial incident assesses for mitigating circumstances that caused the incident to allow client to keep using shelter without threat to others.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not resolved, file shelter referral suspension.</a:t>
            </a:r>
          </a:p>
        </p:txBody>
      </p:sp>
    </p:spTree>
    <p:extLst>
      <p:ext uri="{BB962C8B-B14F-4D97-AF65-F5344CB8AC3E}">
        <p14:creationId xmlns:p14="http://schemas.microsoft.com/office/powerpoint/2010/main" val="1617298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271D-984C-49EA-B9EA-6AD95FFB6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Qualifying incidents for shelter referral suspensions with maximum lengths.</a:t>
            </a:r>
          </a:p>
        </p:txBody>
      </p:sp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FD536029-6505-433C-AE97-1DE25F188D8E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883466466"/>
              </p:ext>
            </p:extLst>
          </p:nvPr>
        </p:nvGraphicFramePr>
        <p:xfrm>
          <a:off x="810491" y="1862813"/>
          <a:ext cx="10096813" cy="398670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6568305">
                  <a:extLst>
                    <a:ext uri="{9D8B030D-6E8A-4147-A177-3AD203B41FA5}">
                      <a16:colId xmlns:a16="http://schemas.microsoft.com/office/drawing/2014/main" val="3474425653"/>
                    </a:ext>
                  </a:extLst>
                </a:gridCol>
                <a:gridCol w="3528508">
                  <a:extLst>
                    <a:ext uri="{9D8B030D-6E8A-4147-A177-3AD203B41FA5}">
                      <a16:colId xmlns:a16="http://schemas.microsoft.com/office/drawing/2014/main" val="3514313190"/>
                    </a:ext>
                  </a:extLst>
                </a:gridCol>
              </a:tblGrid>
              <a:tr h="603434">
                <a:tc>
                  <a:txBody>
                    <a:bodyPr/>
                    <a:lstStyle/>
                    <a:p>
                      <a:r>
                        <a:rPr lang="en-US" sz="2400" b="0" dirty="0"/>
                        <a:t>Credible verbal threat to do physical harm or stalk 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Maximum 3 </a:t>
                      </a:r>
                      <a:r>
                        <a:rPr lang="en-US" sz="2400" b="0" dirty="0" err="1"/>
                        <a:t>mo</a:t>
                      </a:r>
                      <a:endParaRPr lang="en-US" sz="2400" b="0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5803647"/>
                  </a:ext>
                </a:extLst>
              </a:tr>
              <a:tr h="603434">
                <a:tc>
                  <a:txBody>
                    <a:bodyPr/>
                    <a:lstStyle/>
                    <a:p>
                      <a:r>
                        <a:rPr lang="en-US" sz="2400" dirty="0"/>
                        <a:t>Acted with intention or result for doing physical harm or stalking 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Maximum 1 year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208375"/>
                  </a:ext>
                </a:extLst>
              </a:tr>
              <a:tr h="603434">
                <a:tc>
                  <a:txBody>
                    <a:bodyPr/>
                    <a:lstStyle/>
                    <a:p>
                      <a:r>
                        <a:rPr lang="en-US" sz="2400" dirty="0"/>
                        <a:t>Acted with intent or result of destruction or theft on onsite property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Maximum 4 </a:t>
                      </a:r>
                      <a:r>
                        <a:rPr lang="en-US" sz="2400" dirty="0" err="1"/>
                        <a:t>mo</a:t>
                      </a:r>
                      <a:endParaRPr lang="en-US" sz="2400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840734"/>
                  </a:ext>
                </a:extLst>
              </a:tr>
              <a:tr h="603434">
                <a:tc>
                  <a:txBody>
                    <a:bodyPr/>
                    <a:lstStyle/>
                    <a:p>
                      <a:r>
                        <a:rPr lang="en-US" sz="2400" dirty="0"/>
                        <a:t>Unauthorized guest who endangered safety of others on premises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Maximum 2 </a:t>
                      </a:r>
                      <a:r>
                        <a:rPr lang="en-US" sz="2400" dirty="0" err="1"/>
                        <a:t>mo</a:t>
                      </a:r>
                      <a:endParaRPr lang="en-US" sz="2400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012638"/>
                  </a:ext>
                </a:extLst>
              </a:tr>
              <a:tr h="301717">
                <a:tc rowSpan="2">
                  <a:txBody>
                    <a:bodyPr/>
                    <a:lstStyle/>
                    <a:p>
                      <a:r>
                        <a:rPr lang="en-US" sz="2400" dirty="0"/>
                        <a:t>Had a weapon in possession onsite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Gun- Maximum 1 year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189104"/>
                  </a:ext>
                </a:extLst>
              </a:tr>
              <a:tr h="301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 Gun- Maximum 6 </a:t>
                      </a:r>
                      <a:r>
                        <a:rPr lang="en-US" sz="2400" dirty="0" err="1"/>
                        <a:t>mo</a:t>
                      </a:r>
                      <a:endParaRPr lang="en-US" sz="2400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263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3386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271D-984C-49EA-B9EA-6AD95FFB6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Qualifying incidents for shelter referral suspensions with maximum lengths. </a:t>
            </a:r>
          </a:p>
        </p:txBody>
      </p:sp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FD536029-6505-433C-AE97-1DE25F188D8E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2095122857"/>
              </p:ext>
            </p:extLst>
          </p:nvPr>
        </p:nvGraphicFramePr>
        <p:xfrm>
          <a:off x="688258" y="2088723"/>
          <a:ext cx="10208520" cy="440726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6680012">
                  <a:extLst>
                    <a:ext uri="{9D8B030D-6E8A-4147-A177-3AD203B41FA5}">
                      <a16:colId xmlns:a16="http://schemas.microsoft.com/office/drawing/2014/main" val="3474425653"/>
                    </a:ext>
                  </a:extLst>
                </a:gridCol>
                <a:gridCol w="3528508">
                  <a:extLst>
                    <a:ext uri="{9D8B030D-6E8A-4147-A177-3AD203B41FA5}">
                      <a16:colId xmlns:a16="http://schemas.microsoft.com/office/drawing/2014/main" val="3514313190"/>
                    </a:ext>
                  </a:extLst>
                </a:gridCol>
              </a:tblGrid>
              <a:tr h="603434">
                <a:tc>
                  <a:txBody>
                    <a:bodyPr/>
                    <a:lstStyle/>
                    <a:p>
                      <a:r>
                        <a:rPr lang="en-US" sz="2400" b="0" dirty="0"/>
                        <a:t>Sexual harassment or sexually inappropriate behavior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Maximum 6 </a:t>
                      </a:r>
                      <a:r>
                        <a:rPr lang="en-US" sz="2400" b="0" dirty="0" err="1"/>
                        <a:t>mo</a:t>
                      </a:r>
                      <a:endParaRPr lang="en-US" sz="2400" b="0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169953"/>
                  </a:ext>
                </a:extLst>
              </a:tr>
              <a:tr h="603434">
                <a:tc>
                  <a:txBody>
                    <a:bodyPr/>
                    <a:lstStyle/>
                    <a:p>
                      <a:r>
                        <a:rPr lang="en-US" sz="2400" b="0" dirty="0"/>
                        <a:t>Gang activity onsite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Maximum 6 </a:t>
                      </a:r>
                      <a:r>
                        <a:rPr lang="en-US" sz="2400" b="0" dirty="0" err="1"/>
                        <a:t>mo</a:t>
                      </a:r>
                      <a:endParaRPr lang="en-US" sz="2400" b="0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080777"/>
                  </a:ext>
                </a:extLst>
              </a:tr>
              <a:tr h="603434">
                <a:tc>
                  <a:txBody>
                    <a:bodyPr/>
                    <a:lstStyle/>
                    <a:p>
                      <a:r>
                        <a:rPr lang="en-US" sz="2400" dirty="0"/>
                        <a:t>Possession of illegal substances onsite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Maximum 2 </a:t>
                      </a:r>
                      <a:r>
                        <a:rPr lang="en-US" sz="2400" dirty="0" err="1"/>
                        <a:t>mo</a:t>
                      </a:r>
                      <a:endParaRPr lang="en-US" sz="2400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823257"/>
                  </a:ext>
                </a:extLst>
              </a:tr>
              <a:tr h="603434">
                <a:tc>
                  <a:txBody>
                    <a:bodyPr/>
                    <a:lstStyle/>
                    <a:p>
                      <a:r>
                        <a:rPr lang="en-US" sz="2400" dirty="0"/>
                        <a:t>Engaged in illegal activity with intention/result of selling controlled substances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Maximum 2 </a:t>
                      </a:r>
                      <a:r>
                        <a:rPr lang="en-US" sz="2400" dirty="0" err="1"/>
                        <a:t>mo</a:t>
                      </a:r>
                      <a:endParaRPr lang="en-US" sz="2400" dirty="0"/>
                    </a:p>
                    <a:p>
                      <a:endParaRPr lang="en-US" sz="2400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924526"/>
                  </a:ext>
                </a:extLst>
              </a:tr>
              <a:tr h="603434">
                <a:tc>
                  <a:txBody>
                    <a:bodyPr/>
                    <a:lstStyle/>
                    <a:p>
                      <a:r>
                        <a:rPr lang="en-US" sz="2400" dirty="0"/>
                        <a:t>History of intimate partner or family violence against client currently in shelter that poses credible threat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Remove the survivor to shelter run by victim service provider and remove suspension 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290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256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BD068-1F31-41CD-B79C-7672881B5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submit a shelter suspension: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7CFF8-07EF-41EE-A8E1-3FEE16835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Complete </a:t>
            </a:r>
            <a:r>
              <a:rPr lang="en-US" dirty="0">
                <a:hlinkClick r:id="rId2"/>
              </a:rPr>
              <a:t>shelter suspension alert form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Complete an incident in HMIS and attach </a:t>
            </a:r>
            <a:r>
              <a:rPr lang="en-US" dirty="0">
                <a:hlinkClick r:id="rId3"/>
              </a:rPr>
              <a:t>shelter suspension form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7234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AA2EB-BF43-4A37-A37E-DEA85E3B7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CE Administrator will review the shelter referral suspension within 5 business days.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4C432B-02AE-479D-8E72-DDC22F312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CE administrator will review for adherence to the policy and reasonableness of request.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there is a reason to reject or modify the request, the CE Administrator will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Work with the agency and may place an interim stay or adjustment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Send the shelter referral suspension to the </a:t>
            </a:r>
            <a:r>
              <a:rPr lang="en-US" dirty="0" err="1"/>
              <a:t>CoC</a:t>
            </a:r>
            <a:r>
              <a:rPr lang="en-US" dirty="0"/>
              <a:t> Ombudsmen Panel for final determination.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CE Administer will update HMIS to reflect interim, final modifications, or denials of requests. </a:t>
            </a:r>
          </a:p>
        </p:txBody>
      </p:sp>
    </p:spTree>
    <p:extLst>
      <p:ext uri="{BB962C8B-B14F-4D97-AF65-F5344CB8AC3E}">
        <p14:creationId xmlns:p14="http://schemas.microsoft.com/office/powerpoint/2010/main" val="3734717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38750-1838-4AAE-BF10-02702D1BA5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330291"/>
            <a:ext cx="10664825" cy="1325563"/>
          </a:xfrm>
        </p:spPr>
        <p:txBody>
          <a:bodyPr/>
          <a:lstStyle/>
          <a:p>
            <a:r>
              <a:rPr lang="en-US" dirty="0"/>
              <a:t>Shelters may appeal to </a:t>
            </a:r>
            <a:r>
              <a:rPr lang="en-US" dirty="0" err="1"/>
              <a:t>CoC</a:t>
            </a:r>
            <a:r>
              <a:rPr lang="en-US" dirty="0"/>
              <a:t> ombudsman panel if they disagree with CE admin’s decision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21A5C00-3792-4BE1-8028-50FF7A9A93E7}"/>
              </a:ext>
            </a:extLst>
          </p:cNvPr>
          <p:cNvSpPr txBox="1">
            <a:spLocks/>
          </p:cNvSpPr>
          <p:nvPr/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596" indent="-228596" algn="l" defTabSz="914380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1pPr>
            <a:lvl2pPr marL="685786" indent="-228596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2pPr>
            <a:lvl3pPr marL="1142976" indent="-228596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3pPr>
            <a:lvl4pPr marL="1600167" indent="-228596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4pPr>
            <a:lvl5pPr marL="2057357" indent="-228596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5pPr>
            <a:lvl6pPr marL="2514547" indent="-228596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37" indent="-228596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28" indent="-228596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18" indent="-228596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Ombudsman panel will respond within 14 days</a:t>
            </a:r>
          </a:p>
        </p:txBody>
      </p:sp>
    </p:spTree>
    <p:extLst>
      <p:ext uri="{BB962C8B-B14F-4D97-AF65-F5344CB8AC3E}">
        <p14:creationId xmlns:p14="http://schemas.microsoft.com/office/powerpoint/2010/main" val="2430725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F8CBF-723F-5047-B6A4-10BFBA99B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6" y="1"/>
            <a:ext cx="10363200" cy="1470025"/>
          </a:xfrm>
        </p:spPr>
        <p:txBody>
          <a:bodyPr/>
          <a:lstStyle/>
          <a:p>
            <a:r>
              <a:rPr lang="en-US" dirty="0"/>
              <a:t>The Front Door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4A5A6F-67F7-554D-A4EC-C7648ABADAF7}"/>
              </a:ext>
            </a:extLst>
          </p:cNvPr>
          <p:cNvGrpSpPr/>
          <p:nvPr/>
        </p:nvGrpSpPr>
        <p:grpSpPr>
          <a:xfrm>
            <a:off x="3631654" y="1314203"/>
            <a:ext cx="4928685" cy="4928685"/>
            <a:chOff x="1709512" y="591750"/>
            <a:chExt cx="2133135" cy="213313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FA7A69C-F90E-694C-9BB6-655E6A492C22}"/>
                </a:ext>
              </a:extLst>
            </p:cNvPr>
            <p:cNvSpPr/>
            <p:nvPr/>
          </p:nvSpPr>
          <p:spPr>
            <a:xfrm>
              <a:off x="1709512" y="591750"/>
              <a:ext cx="2133135" cy="2133135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75C0629C-5E89-D34C-AFAA-7FE899874FFD}"/>
                </a:ext>
              </a:extLst>
            </p:cNvPr>
            <p:cNvSpPr txBox="1"/>
            <p:nvPr/>
          </p:nvSpPr>
          <p:spPr>
            <a:xfrm>
              <a:off x="2021902" y="1382521"/>
              <a:ext cx="1508355" cy="309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413" tIns="47413" rIns="47413" bIns="47413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>
                  <a:solidFill>
                    <a:schemeClr val="tx2"/>
                  </a:solidFill>
                </a:rPr>
                <a:t>CE Central</a:t>
              </a:r>
            </a:p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33" dirty="0">
                  <a:solidFill>
                    <a:schemeClr val="tx2"/>
                  </a:solidFill>
                </a:rPr>
                <a:t>7 Days Per Week</a:t>
              </a:r>
            </a:p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33" dirty="0">
                  <a:solidFill>
                    <a:schemeClr val="tx2"/>
                  </a:solidFill>
                </a:rPr>
                <a:t>8:30 AM – 10 PM Weekdays</a:t>
              </a:r>
            </a:p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33" dirty="0">
                  <a:solidFill>
                    <a:schemeClr val="tx2"/>
                  </a:solidFill>
                </a:rPr>
                <a:t>5:30 PM – 10 PM Other Days</a:t>
              </a:r>
            </a:p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33" dirty="0">
                  <a:solidFill>
                    <a:schemeClr val="tx2"/>
                  </a:solidFill>
                </a:rPr>
                <a:t>Human Services Building</a:t>
              </a:r>
            </a:p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33" dirty="0">
                  <a:solidFill>
                    <a:schemeClr val="tx2"/>
                  </a:solidFill>
                </a:rPr>
                <a:t>Offsite Location</a:t>
              </a:r>
            </a:p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33" dirty="0">
                  <a:solidFill>
                    <a:schemeClr val="tx2"/>
                  </a:solidFill>
                </a:rPr>
                <a:t>In-Person</a:t>
              </a:r>
            </a:p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33" dirty="0">
                  <a:solidFill>
                    <a:schemeClr val="tx2"/>
                  </a:solidFill>
                </a:rPr>
                <a:t>Phone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00B9E7A-0ABB-814D-82BF-A9C81A3F2CC0}"/>
              </a:ext>
            </a:extLst>
          </p:cNvPr>
          <p:cNvGrpSpPr/>
          <p:nvPr/>
        </p:nvGrpSpPr>
        <p:grpSpPr>
          <a:xfrm>
            <a:off x="813917" y="1314203"/>
            <a:ext cx="2770908" cy="2770908"/>
            <a:chOff x="1632159" y="1037629"/>
            <a:chExt cx="2133135" cy="213313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2586E1C-E195-AC46-8317-3ACE014D7593}"/>
                </a:ext>
              </a:extLst>
            </p:cNvPr>
            <p:cNvSpPr/>
            <p:nvPr/>
          </p:nvSpPr>
          <p:spPr>
            <a:xfrm>
              <a:off x="1632159" y="1037629"/>
              <a:ext cx="2133135" cy="2133135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46263BFD-F9D1-A543-AC9D-CEA58881DEAC}"/>
                </a:ext>
              </a:extLst>
            </p:cNvPr>
            <p:cNvSpPr txBox="1"/>
            <p:nvPr/>
          </p:nvSpPr>
          <p:spPr>
            <a:xfrm>
              <a:off x="1944549" y="1810033"/>
              <a:ext cx="1508355" cy="309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413" tIns="47413" rIns="47413" bIns="47413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33" b="1" dirty="0">
                  <a:solidFill>
                    <a:schemeClr val="tx2"/>
                  </a:solidFill>
                </a:rPr>
                <a:t>Street Outreach</a:t>
              </a:r>
            </a:p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schemeClr val="tx2"/>
                  </a:solidFill>
                </a:rPr>
                <a:t>Mobile intakes as needed for unsheltered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84CA30-EFEE-3A43-A791-37FC17B9304F}"/>
              </a:ext>
            </a:extLst>
          </p:cNvPr>
          <p:cNvGrpSpPr/>
          <p:nvPr/>
        </p:nvGrpSpPr>
        <p:grpSpPr>
          <a:xfrm>
            <a:off x="8314999" y="764683"/>
            <a:ext cx="1995055" cy="1995055"/>
            <a:chOff x="1709512" y="591750"/>
            <a:chExt cx="2133135" cy="21331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7835105-DE4C-5C47-B77C-1A329835735B}"/>
                </a:ext>
              </a:extLst>
            </p:cNvPr>
            <p:cNvSpPr/>
            <p:nvPr/>
          </p:nvSpPr>
          <p:spPr>
            <a:xfrm>
              <a:off x="1709512" y="591750"/>
              <a:ext cx="2133135" cy="2133135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2682FD8C-9EEA-5C4A-81DD-98CF8A033C7D}"/>
                </a:ext>
              </a:extLst>
            </p:cNvPr>
            <p:cNvSpPr txBox="1"/>
            <p:nvPr/>
          </p:nvSpPr>
          <p:spPr>
            <a:xfrm>
              <a:off x="2021902" y="1382521"/>
              <a:ext cx="1508355" cy="309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413" tIns="47413" rIns="47413" bIns="47413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33" b="1" dirty="0">
                  <a:solidFill>
                    <a:schemeClr val="tx2"/>
                  </a:solidFill>
                </a:rPr>
                <a:t>HUB</a:t>
              </a:r>
            </a:p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schemeClr val="tx2"/>
                  </a:solidFill>
                </a:rPr>
                <a:t>As Needed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BC1305-C879-EC4A-9912-DC83BE70C9DB}"/>
              </a:ext>
            </a:extLst>
          </p:cNvPr>
          <p:cNvGrpSpPr/>
          <p:nvPr/>
        </p:nvGrpSpPr>
        <p:grpSpPr>
          <a:xfrm>
            <a:off x="8620309" y="4430817"/>
            <a:ext cx="1995055" cy="1995055"/>
            <a:chOff x="1709512" y="591750"/>
            <a:chExt cx="2133135" cy="213313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B77BE4A-475B-344B-89B1-1EC4C6DC858A}"/>
                </a:ext>
              </a:extLst>
            </p:cNvPr>
            <p:cNvSpPr/>
            <p:nvPr/>
          </p:nvSpPr>
          <p:spPr>
            <a:xfrm>
              <a:off x="1709512" y="591750"/>
              <a:ext cx="2133135" cy="2133135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A0A90DE1-7643-0848-8DAD-AB822F2A9190}"/>
                </a:ext>
              </a:extLst>
            </p:cNvPr>
            <p:cNvSpPr txBox="1"/>
            <p:nvPr/>
          </p:nvSpPr>
          <p:spPr>
            <a:xfrm>
              <a:off x="2021902" y="1382521"/>
              <a:ext cx="1508355" cy="309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413" tIns="47413" rIns="47413" bIns="47413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33" b="1" dirty="0">
                  <a:solidFill>
                    <a:schemeClr val="tx2"/>
                  </a:solidFill>
                </a:rPr>
                <a:t>HUB</a:t>
              </a:r>
            </a:p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schemeClr val="tx2"/>
                  </a:solidFill>
                </a:rPr>
                <a:t>As Needed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4788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573618"/>
            <a:ext cx="10363200" cy="1468967"/>
          </a:xfrm>
        </p:spPr>
        <p:txBody>
          <a:bodyPr/>
          <a:lstStyle/>
          <a:p>
            <a:r>
              <a:rPr lang="en-US" dirty="0"/>
              <a:t>Terms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57739" y="2042584"/>
            <a:ext cx="5687484" cy="381634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67" b="1" dirty="0"/>
              <a:t>Central Front Door Unit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667" b="1" dirty="0"/>
              <a:t>AKA: CE Central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667" dirty="0"/>
              <a:t>A unit made up of DSS Homelessness Staff and staff from the Volunteers of America as the City-Funded Coordinated Entry with Diversion Project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667" dirty="0"/>
              <a:t>	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6145223" y="1436176"/>
          <a:ext cx="5793437" cy="50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758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4AC0-E360-461F-BFF5-9B0FB2569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Central and shelter staff will work closely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4FAB0-4ADF-4387-A0C6-792D72C87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meetings to come to figure out communication channels, staffing plan, etc.</a:t>
            </a:r>
          </a:p>
        </p:txBody>
      </p:sp>
    </p:spTree>
    <p:extLst>
      <p:ext uri="{BB962C8B-B14F-4D97-AF65-F5344CB8AC3E}">
        <p14:creationId xmlns:p14="http://schemas.microsoft.com/office/powerpoint/2010/main" val="2121861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84306" y="111293"/>
            <a:ext cx="12023387" cy="1470025"/>
          </a:xfrm>
        </p:spPr>
        <p:txBody>
          <a:bodyPr/>
          <a:lstStyle/>
          <a:p>
            <a:r>
              <a:rPr lang="en-US" dirty="0"/>
              <a:t>Policies developed by Coordinated Entry Work Group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50229" y="1157741"/>
            <a:ext cx="8954085" cy="4708038"/>
          </a:xfrm>
        </p:spPr>
        <p:txBody>
          <a:bodyPr>
            <a:no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00" dirty="0"/>
              <a:t>Alliance Behavioral Healthcare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00" dirty="0"/>
              <a:t>Housing for New Hope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00" dirty="0"/>
              <a:t>Durham County Department of Social Services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00" dirty="0"/>
              <a:t>Homeless Services Advisory Committee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00" dirty="0"/>
              <a:t>Durham Public Schools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00" dirty="0"/>
              <a:t>Project Access of Durham County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00" dirty="0"/>
              <a:t>North Carolina Coalition to End Homelessness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00" dirty="0"/>
              <a:t>Durham Crisis Response Center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00" dirty="0"/>
              <a:t>Urban Ministries of Durham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00" dirty="0"/>
              <a:t>Families Moving Forward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00" dirty="0"/>
              <a:t>Life Skills Foundation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00" dirty="0"/>
              <a:t>Healthcare for the Homeless - Lincoln Community Health Center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00" dirty="0"/>
              <a:t>Durham County Veterans Services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00" dirty="0"/>
              <a:t>Community Empowerment Fund</a:t>
            </a:r>
          </a:p>
          <a:p>
            <a:pPr marL="457189" indent="-457189">
              <a:buFont typeface="Arial"/>
              <a:buChar char="•"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78772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Read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Glossary at the end</a:t>
            </a:r>
          </a:p>
          <a:p>
            <a:endParaRPr lang="en-US" dirty="0"/>
          </a:p>
          <a:p>
            <a:r>
              <a:rPr lang="en-US" dirty="0"/>
              <a:t>Internal hyperlinks</a:t>
            </a:r>
          </a:p>
          <a:p>
            <a:endParaRPr lang="en-US" dirty="0"/>
          </a:p>
          <a:p>
            <a:r>
              <a:rPr lang="en-US" dirty="0"/>
              <a:t>Addenda for FYI only</a:t>
            </a:r>
          </a:p>
          <a:p>
            <a:endParaRPr lang="en-US" dirty="0"/>
          </a:p>
          <a:p>
            <a:r>
              <a:rPr lang="en-US" dirty="0"/>
              <a:t>Pages 28 – 34</a:t>
            </a:r>
          </a:p>
        </p:txBody>
      </p:sp>
    </p:spTree>
    <p:extLst>
      <p:ext uri="{BB962C8B-B14F-4D97-AF65-F5344CB8AC3E}">
        <p14:creationId xmlns:p14="http://schemas.microsoft.com/office/powerpoint/2010/main" val="438780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Plan for launch second week of September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BF520C-BE5B-4096-95A5-76F126A0E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87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B77A28-6D6F-4B53-A614-3B734A080F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Shelter Referrals</a:t>
            </a:r>
          </a:p>
        </p:txBody>
      </p:sp>
    </p:spTree>
    <p:extLst>
      <p:ext uri="{BB962C8B-B14F-4D97-AF65-F5344CB8AC3E}">
        <p14:creationId xmlns:p14="http://schemas.microsoft.com/office/powerpoint/2010/main" val="2279719341"/>
      </p:ext>
    </p:extLst>
  </p:cSld>
  <p:clrMapOvr>
    <a:masterClrMapping/>
  </p:clrMapOvr>
</p:sld>
</file>

<file path=ppt/theme/theme1.xml><?xml version="1.0" encoding="utf-8"?>
<a:theme xmlns:a="http://schemas.openxmlformats.org/drawingml/2006/main" name="NCCEH Master, Section, and Text Layout">
  <a:themeElements>
    <a:clrScheme name="NCCEH Template">
      <a:dk1>
        <a:srgbClr val="2D737E"/>
      </a:dk1>
      <a:lt1>
        <a:sysClr val="window" lastClr="FFFFFF"/>
      </a:lt1>
      <a:dk2>
        <a:srgbClr val="726E6E"/>
      </a:dk2>
      <a:lt2>
        <a:srgbClr val="E7E6E6"/>
      </a:lt2>
      <a:accent1>
        <a:srgbClr val="2D737E"/>
      </a:accent1>
      <a:accent2>
        <a:srgbClr val="88C1CF"/>
      </a:accent2>
      <a:accent3>
        <a:srgbClr val="726E6E"/>
      </a:accent3>
      <a:accent4>
        <a:srgbClr val="A5A5A5"/>
      </a:accent4>
      <a:accent5>
        <a:srgbClr val="88C1CF"/>
      </a:accent5>
      <a:accent6>
        <a:srgbClr val="CDE8ED"/>
      </a:accent6>
      <a:hlink>
        <a:srgbClr val="2D737E"/>
      </a:hlink>
      <a:folHlink>
        <a:srgbClr val="2D737E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Template Guide (1)" id="{828E2430-4526-4171-A289-9FCCE8BFA861}" vid="{CE5555FC-C0C1-4B32-A8A4-8E501A0A6C1A}"/>
    </a:ext>
  </a:extLst>
</a:theme>
</file>

<file path=ppt/theme/theme2.xml><?xml version="1.0" encoding="utf-8"?>
<a:theme xmlns:a="http://schemas.openxmlformats.org/drawingml/2006/main" name="Blank Backgrounds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737E"/>
      </a:accent1>
      <a:accent2>
        <a:srgbClr val="ED7D31"/>
      </a:accent2>
      <a:accent3>
        <a:srgbClr val="A5A5A5"/>
      </a:accent3>
      <a:accent4>
        <a:srgbClr val="474747"/>
      </a:accent4>
      <a:accent5>
        <a:srgbClr val="88C1C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Template Guide (1)" id="{828E2430-4526-4171-A289-9FCCE8BFA861}" vid="{DD787F93-FB1F-4ADC-AB23-B84CD91FCBCC}"/>
    </a:ext>
  </a:extLst>
</a:theme>
</file>

<file path=ppt/theme/theme3.xml><?xml version="1.0" encoding="utf-8"?>
<a:theme xmlns:a="http://schemas.openxmlformats.org/drawingml/2006/main" name="Quote Blocks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737E"/>
      </a:accent1>
      <a:accent2>
        <a:srgbClr val="ED7D31"/>
      </a:accent2>
      <a:accent3>
        <a:srgbClr val="A5A5A5"/>
      </a:accent3>
      <a:accent4>
        <a:srgbClr val="474747"/>
      </a:accent4>
      <a:accent5>
        <a:srgbClr val="88C1C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Template Guide (1)" id="{828E2430-4526-4171-A289-9FCCE8BFA861}" vid="{3FDE0985-5400-4DF3-BC46-F0C4080273E8}"/>
    </a:ext>
  </a:extLst>
</a:theme>
</file>

<file path=ppt/theme/theme4.xml><?xml version="1.0" encoding="utf-8"?>
<a:theme xmlns:a="http://schemas.openxmlformats.org/drawingml/2006/main" name="En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EH_2019 Template Guide (1)" id="{828E2430-4526-4171-A289-9FCCE8BFA861}" vid="{7B0BD5EC-62C2-48B8-9BFB-F0C3BA74D64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9960D4F-D78D-45B0-AF01-631B9DA4BB86}">
  <we:reference id="wa104178141" version="3.1.2.28" store="en-US" storeType="OMEX"/>
  <we:alternateReferences>
    <we:reference id="wa104178141" version="3.1.2.28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NCCEH_2019 Template Guide (1)</Template>
  <TotalTime>3857</TotalTime>
  <Words>1524</Words>
  <Application>Microsoft Office PowerPoint</Application>
  <PresentationFormat>Widescreen</PresentationFormat>
  <Paragraphs>197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NCCEH Master, Section, and Text Layout</vt:lpstr>
      <vt:lpstr>Blank Backgrounds</vt:lpstr>
      <vt:lpstr>Quote Blocks</vt:lpstr>
      <vt:lpstr>End Slides</vt:lpstr>
      <vt:lpstr>PowerPoint Presentation</vt:lpstr>
      <vt:lpstr>You’re part of a new plan for Durham’s Coordinated Entry System</vt:lpstr>
      <vt:lpstr>The Front Door</vt:lpstr>
      <vt:lpstr>Terms</vt:lpstr>
      <vt:lpstr>CE Central and shelter staff will work closely</vt:lpstr>
      <vt:lpstr>Policies developed by Coordinated Entry Work Group</vt:lpstr>
      <vt:lpstr>How to Read</vt:lpstr>
      <vt:lpstr>Plan for launch second week of September</vt:lpstr>
      <vt:lpstr>PowerPoint Presentation</vt:lpstr>
      <vt:lpstr>CE Central will confirm shelter eligibility prior to referral. </vt:lpstr>
      <vt:lpstr>CE Central will consider shelter eligibility with referrals. </vt:lpstr>
      <vt:lpstr>Shelters should complete the shelter intake the same day the referral is made.   </vt:lpstr>
      <vt:lpstr>Shelters should document result of referral in HMIS and communicate with CE Central if needed</vt:lpstr>
      <vt:lpstr>1. Referral Fulfilled</vt:lpstr>
      <vt:lpstr>2. Client declined referral</vt:lpstr>
      <vt:lpstr>3. Shelter declined referral</vt:lpstr>
      <vt:lpstr>4. No show for intake</vt:lpstr>
      <vt:lpstr>CE Central will follow up with families who no show for an intake. </vt:lpstr>
      <vt:lpstr>CE Central will follow up with singles who no show for an intake. </vt:lpstr>
      <vt:lpstr>PowerPoint Presentation</vt:lpstr>
      <vt:lpstr>Shelter referral suspensions suspend referrals to a shelter for a specific time. </vt:lpstr>
      <vt:lpstr>Shelter referral suspensions suspend referrals to a shelter for a specific time. </vt:lpstr>
      <vt:lpstr>Shelters need to take steps and document prior to filing a suspension. </vt:lpstr>
      <vt:lpstr>Qualifying incidents for shelter referral suspensions with maximum lengths.</vt:lpstr>
      <vt:lpstr>Qualifying incidents for shelter referral suspensions with maximum lengths. </vt:lpstr>
      <vt:lpstr>To submit a shelter suspension:</vt:lpstr>
      <vt:lpstr>The CE Administrator will review the shelter referral suspension within 5 business days. </vt:lpstr>
      <vt:lpstr>Shelters may appeal to CoC ombudsman panel if they disagree with CE admin’s decision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Carmody</dc:creator>
  <cp:lastModifiedBy>Andrea Carey</cp:lastModifiedBy>
  <cp:revision>48</cp:revision>
  <dcterms:created xsi:type="dcterms:W3CDTF">2019-06-21T14:02:13Z</dcterms:created>
  <dcterms:modified xsi:type="dcterms:W3CDTF">2020-11-03T13:02:45Z</dcterms:modified>
</cp:coreProperties>
</file>