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42"/>
  </p:notesMasterIdLst>
  <p:sldIdLst>
    <p:sldId id="256" r:id="rId2"/>
    <p:sldId id="420" r:id="rId3"/>
    <p:sldId id="424" r:id="rId4"/>
    <p:sldId id="372" r:id="rId5"/>
    <p:sldId id="373" r:id="rId6"/>
    <p:sldId id="374" r:id="rId7"/>
    <p:sldId id="375" r:id="rId8"/>
    <p:sldId id="384" r:id="rId9"/>
    <p:sldId id="257" r:id="rId10"/>
    <p:sldId id="379" r:id="rId11"/>
    <p:sldId id="376" r:id="rId12"/>
    <p:sldId id="377" r:id="rId13"/>
    <p:sldId id="378" r:id="rId14"/>
    <p:sldId id="383" r:id="rId15"/>
    <p:sldId id="385" r:id="rId16"/>
    <p:sldId id="416" r:id="rId17"/>
    <p:sldId id="417" r:id="rId18"/>
    <p:sldId id="366" r:id="rId19"/>
    <p:sldId id="382" r:id="rId20"/>
    <p:sldId id="419" r:id="rId21"/>
    <p:sldId id="258" r:id="rId22"/>
    <p:sldId id="421" r:id="rId23"/>
    <p:sldId id="386" r:id="rId24"/>
    <p:sldId id="387" r:id="rId25"/>
    <p:sldId id="427" r:id="rId26"/>
    <p:sldId id="414" r:id="rId27"/>
    <p:sldId id="259" r:id="rId28"/>
    <p:sldId id="260" r:id="rId29"/>
    <p:sldId id="269" r:id="rId30"/>
    <p:sldId id="262" r:id="rId31"/>
    <p:sldId id="389" r:id="rId32"/>
    <p:sldId id="429" r:id="rId33"/>
    <p:sldId id="390" r:id="rId34"/>
    <p:sldId id="425" r:id="rId35"/>
    <p:sldId id="426" r:id="rId36"/>
    <p:sldId id="388" r:id="rId37"/>
    <p:sldId id="428" r:id="rId38"/>
    <p:sldId id="415" r:id="rId39"/>
    <p:sldId id="422" r:id="rId40"/>
    <p:sldId id="42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wis, Sophia" initials="LS" lastIdx="3" clrIdx="0">
    <p:extLst>
      <p:ext uri="{19B8F6BF-5375-455C-9EA6-DF929625EA0E}">
        <p15:presenceInfo xmlns:p15="http://schemas.microsoft.com/office/powerpoint/2012/main" userId="S-1-5-21-3651163215-3723996775-4262651763-84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3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55" autoAdjust="0"/>
    <p:restoredTop sz="94660"/>
  </p:normalViewPr>
  <p:slideViewPr>
    <p:cSldViewPr snapToGrid="0">
      <p:cViewPr varScale="1">
        <p:scale>
          <a:sx n="81" d="100"/>
          <a:sy n="81" d="100"/>
        </p:scale>
        <p:origin x="1038" y="84"/>
      </p:cViewPr>
      <p:guideLst/>
    </p:cSldViewPr>
  </p:slideViewPr>
  <p:notesTextViewPr>
    <p:cViewPr>
      <p:scale>
        <a:sx n="3" d="2"/>
        <a:sy n="3" d="2"/>
      </p:scale>
      <p:origin x="0" y="0"/>
    </p:cViewPr>
  </p:notesTextViewPr>
  <p:sorterViewPr>
    <p:cViewPr>
      <p:scale>
        <a:sx n="100" d="100"/>
        <a:sy n="100" d="100"/>
      </p:scale>
      <p:origin x="0" y="-209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C05892-CF92-40A0-89A2-1323CA5CABC8}" type="datetimeFigureOut">
              <a:rPr lang="en-US" smtClean="0"/>
              <a:t>04/18/2021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1DE0F-2180-4902-8B7F-4F692E76B774}" type="slidenum">
              <a:rPr lang="en-US" smtClean="0"/>
              <a:t>‹#›</a:t>
            </a:fld>
            <a:endParaRPr lang="en-US"/>
          </a:p>
        </p:txBody>
      </p:sp>
    </p:spTree>
    <p:extLst>
      <p:ext uri="{BB962C8B-B14F-4D97-AF65-F5344CB8AC3E}">
        <p14:creationId xmlns:p14="http://schemas.microsoft.com/office/powerpoint/2010/main" val="316826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1DE0F-2180-4902-8B7F-4F692E76B774}" type="slidenum">
              <a:rPr lang="en-US" smtClean="0"/>
              <a:t>9</a:t>
            </a:fld>
            <a:endParaRPr lang="en-US"/>
          </a:p>
        </p:txBody>
      </p:sp>
    </p:spTree>
    <p:extLst>
      <p:ext uri="{BB962C8B-B14F-4D97-AF65-F5344CB8AC3E}">
        <p14:creationId xmlns:p14="http://schemas.microsoft.com/office/powerpoint/2010/main" val="1567104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1DE0F-2180-4902-8B7F-4F692E76B774}" type="slidenum">
              <a:rPr lang="en-US" smtClean="0"/>
              <a:t>14</a:t>
            </a:fld>
            <a:endParaRPr lang="en-US"/>
          </a:p>
        </p:txBody>
      </p:sp>
    </p:spTree>
    <p:extLst>
      <p:ext uri="{BB962C8B-B14F-4D97-AF65-F5344CB8AC3E}">
        <p14:creationId xmlns:p14="http://schemas.microsoft.com/office/powerpoint/2010/main" val="342658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1DE0F-2180-4902-8B7F-4F692E76B774}" type="slidenum">
              <a:rPr lang="en-US" smtClean="0"/>
              <a:t>23</a:t>
            </a:fld>
            <a:endParaRPr lang="en-US"/>
          </a:p>
        </p:txBody>
      </p:sp>
    </p:spTree>
    <p:extLst>
      <p:ext uri="{BB962C8B-B14F-4D97-AF65-F5344CB8AC3E}">
        <p14:creationId xmlns:p14="http://schemas.microsoft.com/office/powerpoint/2010/main" val="723787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1DE0F-2180-4902-8B7F-4F692E76B774}" type="slidenum">
              <a:rPr lang="en-US" smtClean="0"/>
              <a:t>24</a:t>
            </a:fld>
            <a:endParaRPr lang="en-US"/>
          </a:p>
        </p:txBody>
      </p:sp>
    </p:spTree>
    <p:extLst>
      <p:ext uri="{BB962C8B-B14F-4D97-AF65-F5344CB8AC3E}">
        <p14:creationId xmlns:p14="http://schemas.microsoft.com/office/powerpoint/2010/main" val="2486028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1DE0F-2180-4902-8B7F-4F692E76B774}" type="slidenum">
              <a:rPr lang="en-US" smtClean="0"/>
              <a:t>28</a:t>
            </a:fld>
            <a:endParaRPr lang="en-US"/>
          </a:p>
        </p:txBody>
      </p:sp>
    </p:spTree>
    <p:extLst>
      <p:ext uri="{BB962C8B-B14F-4D97-AF65-F5344CB8AC3E}">
        <p14:creationId xmlns:p14="http://schemas.microsoft.com/office/powerpoint/2010/main" val="303281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1DE0F-2180-4902-8B7F-4F692E76B774}" type="slidenum">
              <a:rPr lang="en-US" smtClean="0"/>
              <a:t>36</a:t>
            </a:fld>
            <a:endParaRPr lang="en-US"/>
          </a:p>
        </p:txBody>
      </p:sp>
    </p:spTree>
    <p:extLst>
      <p:ext uri="{BB962C8B-B14F-4D97-AF65-F5344CB8AC3E}">
        <p14:creationId xmlns:p14="http://schemas.microsoft.com/office/powerpoint/2010/main" val="445400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A50A0001-98EC-4B00-8138-E4FE29649D42}" type="datetimeFigureOut">
              <a:rPr lang="en-US" smtClean="0"/>
              <a:t>04/18/2021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B0D181C2-4E80-4716-AB2A-FE4EFDDF1163}" type="slidenum">
              <a:rPr lang="en-US" smtClean="0"/>
              <a:t>‹#›</a:t>
            </a:fld>
            <a:endParaRPr lang="en-US" dirty="0"/>
          </a:p>
        </p:txBody>
      </p:sp>
    </p:spTree>
    <p:extLst>
      <p:ext uri="{BB962C8B-B14F-4D97-AF65-F5344CB8AC3E}">
        <p14:creationId xmlns:p14="http://schemas.microsoft.com/office/powerpoint/2010/main" val="39194399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0A0001-98EC-4B00-8138-E4FE29649D42}" type="datetimeFigureOut">
              <a:rPr lang="en-US" smtClean="0"/>
              <a:t>04/18/2021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181C2-4E80-4716-AB2A-FE4EFDDF1163}" type="slidenum">
              <a:rPr lang="en-US" smtClean="0"/>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6578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0A0001-98EC-4B00-8138-E4FE29649D42}" type="datetimeFigureOut">
              <a:rPr lang="en-US" smtClean="0"/>
              <a:t>04/18/2021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181C2-4E80-4716-AB2A-FE4EFDDF1163}" type="slidenum">
              <a:rPr lang="en-US" smtClean="0"/>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345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0A0001-98EC-4B00-8138-E4FE29649D42}" type="datetimeFigureOut">
              <a:rPr lang="en-US" smtClean="0"/>
              <a:t>04/18/2021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181C2-4E80-4716-AB2A-FE4EFDDF1163}" type="slidenum">
              <a:rPr lang="en-US" smtClean="0"/>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816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0A0001-98EC-4B00-8138-E4FE29649D42}" type="datetimeFigureOut">
              <a:rPr lang="en-US" smtClean="0"/>
              <a:t>04/18/2021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181C2-4E80-4716-AB2A-FE4EFDDF1163}" type="slidenum">
              <a:rPr lang="en-US" smtClean="0"/>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35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0A0001-98EC-4B00-8138-E4FE29649D42}" type="datetimeFigureOut">
              <a:rPr lang="en-US" smtClean="0"/>
              <a:t>04/18/2021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D181C2-4E80-4716-AB2A-FE4EFDDF1163}" type="slidenum">
              <a:rPr lang="en-US" smtClean="0"/>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1134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0A0001-98EC-4B00-8138-E4FE29649D42}" type="datetimeFigureOut">
              <a:rPr lang="en-US" smtClean="0"/>
              <a:t>04/18/2021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D181C2-4E80-4716-AB2A-FE4EFDDF1163}" type="slidenum">
              <a:rPr lang="en-US" smtClean="0"/>
              <a:t>‹#›</a:t>
            </a:fld>
            <a:endParaRPr lang="en-US" dirty="0"/>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6717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0A0001-98EC-4B00-8138-E4FE29649D42}" type="datetimeFigureOut">
              <a:rPr lang="en-US" smtClean="0"/>
              <a:t>04/18/2021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D181C2-4E80-4716-AB2A-FE4EFDDF1163}" type="slidenum">
              <a:rPr lang="en-US" smtClean="0"/>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852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0A0001-98EC-4B00-8138-E4FE29649D42}" type="datetimeFigureOut">
              <a:rPr lang="en-US" smtClean="0"/>
              <a:t>04/18/2021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D181C2-4E80-4716-AB2A-FE4EFDDF1163}" type="slidenum">
              <a:rPr lang="en-US" smtClean="0"/>
              <a:t>‹#›</a:t>
            </a:fld>
            <a:endParaRPr lang="en-US" dirty="0"/>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45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0A0001-98EC-4B00-8138-E4FE29649D42}" type="datetimeFigureOut">
              <a:rPr lang="en-US" smtClean="0"/>
              <a:t>04/18/2021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D181C2-4E80-4716-AB2A-FE4EFDDF1163}" type="slidenum">
              <a:rPr lang="en-US" smtClean="0"/>
              <a:t>‹#›</a:t>
            </a:fld>
            <a:endParaRPr lang="en-US" dirty="0"/>
          </a:p>
        </p:txBody>
      </p:sp>
    </p:spTree>
    <p:extLst>
      <p:ext uri="{BB962C8B-B14F-4D97-AF65-F5344CB8AC3E}">
        <p14:creationId xmlns:p14="http://schemas.microsoft.com/office/powerpoint/2010/main" val="1213141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0A0001-98EC-4B00-8138-E4FE29649D42}" type="datetimeFigureOut">
              <a:rPr lang="en-US" smtClean="0"/>
              <a:t>04/18/2021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D181C2-4E80-4716-AB2A-FE4EFDDF1163}" type="slidenum">
              <a:rPr lang="en-US" smtClean="0"/>
              <a:t>‹#›</a:t>
            </a:fld>
            <a:endParaRPr lang="en-US" dirty="0"/>
          </a:p>
        </p:txBody>
      </p:sp>
    </p:spTree>
    <p:extLst>
      <p:ext uri="{BB962C8B-B14F-4D97-AF65-F5344CB8AC3E}">
        <p14:creationId xmlns:p14="http://schemas.microsoft.com/office/powerpoint/2010/main" val="55929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A50A0001-98EC-4B00-8138-E4FE29649D42}" type="datetimeFigureOut">
              <a:rPr lang="en-US" smtClean="0"/>
              <a:t>04/18/2021</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B0D181C2-4E80-4716-AB2A-FE4EFDDF1163}" type="slidenum">
              <a:rPr lang="en-US" smtClean="0"/>
              <a:t>‹#›</a:t>
            </a:fld>
            <a:endParaRPr lang="en-US" dirty="0"/>
          </a:p>
        </p:txBody>
      </p:sp>
    </p:spTree>
    <p:extLst>
      <p:ext uri="{BB962C8B-B14F-4D97-AF65-F5344CB8AC3E}">
        <p14:creationId xmlns:p14="http://schemas.microsoft.com/office/powerpoint/2010/main" val="378691925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9.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epass.nc.gov/"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pass.nc.gov/"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healthcare.gov/"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ssa.gov/benefits/medicare/prescriptionhelp/"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allaccess.mecknc.gov/"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olicies.ncdhhs.gov/departmental/form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olicies.ncdhhs.gov/departmental/form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olicies.ncdhhs.gov/departmental/form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epass.nc.gov/" TargetMode="External"/><Relationship Id="rId2" Type="http://schemas.openxmlformats.org/officeDocument/2006/relationships/hyperlink" Target="https://policies.ncdhhs.gov/departmental/forms" TargetMode="External"/><Relationship Id="rId1" Type="http://schemas.openxmlformats.org/officeDocument/2006/relationships/slideLayout" Target="../slideLayouts/slideLayout7.xml"/><Relationship Id="rId6" Type="http://schemas.openxmlformats.org/officeDocument/2006/relationships/hyperlink" Target="https://allaccess.mecknc.gov/" TargetMode="External"/><Relationship Id="rId5" Type="http://schemas.openxmlformats.org/officeDocument/2006/relationships/hyperlink" Target="https://www.ssa.gov/benefits/medicare/prescriptionhelp/" TargetMode="External"/><Relationship Id="rId4" Type="http://schemas.openxmlformats.org/officeDocument/2006/relationships/hyperlink" Target="https://www.healthcare.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olicies.ncdhhs.gov/departmental/form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756" y="5180031"/>
            <a:ext cx="7327075" cy="1098352"/>
          </a:xfrm>
        </p:spPr>
        <p:txBody>
          <a:bodyPr vert="horz" lIns="91440" tIns="45720" rIns="91440" bIns="45720" rtlCol="0" anchor="ctr">
            <a:normAutofit/>
          </a:bodyPr>
          <a:lstStyle/>
          <a:p>
            <a:r>
              <a:rPr lang="en-US" sz="3200" dirty="0">
                <a:solidFill>
                  <a:schemeClr val="tx1"/>
                </a:solidFill>
                <a:latin typeface="Aparajita" panose="02020603050405020304" pitchFamily="18" charset="0"/>
                <a:cs typeface="Aparajita" panose="02020603050405020304" pitchFamily="18" charset="0"/>
              </a:rPr>
              <a:t>QUICK GUIDE TO APPLING FOR MEDICAID</a:t>
            </a:r>
          </a:p>
        </p:txBody>
      </p:sp>
      <p:pic>
        <p:nvPicPr>
          <p:cNvPr id="7" name="Picture Placeholder 6" descr="A group of people posing for a photo&#10;&#10;Description automatically generated">
            <a:extLst>
              <a:ext uri="{FF2B5EF4-FFF2-40B4-BE49-F238E27FC236}">
                <a16:creationId xmlns:a16="http://schemas.microsoft.com/office/drawing/2014/main" id="{DF66B8DD-9A15-4857-AAA1-CC7652232DD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7424" b="26551"/>
          <a:stretch/>
        </p:blipFill>
        <p:spPr>
          <a:xfrm>
            <a:off x="213756" y="323249"/>
            <a:ext cx="10889673" cy="4581259"/>
          </a:xfrm>
          <a:prstGeom prst="rect">
            <a:avLst/>
          </a:prstGeom>
        </p:spPr>
      </p:pic>
      <p:sp>
        <p:nvSpPr>
          <p:cNvPr id="3" name="Subtitle 2"/>
          <p:cNvSpPr>
            <a:spLocks noGrp="1"/>
          </p:cNvSpPr>
          <p:nvPr>
            <p:ph type="body" sz="half" idx="2"/>
          </p:nvPr>
        </p:nvSpPr>
        <p:spPr>
          <a:xfrm>
            <a:off x="213756" y="5746383"/>
            <a:ext cx="5672284" cy="1349239"/>
          </a:xfrm>
        </p:spPr>
        <p:txBody>
          <a:bodyPr vert="horz" lIns="91440" tIns="45720" rIns="91440" bIns="45720" rtlCol="0" anchor="ctr">
            <a:normAutofit/>
          </a:bodyPr>
          <a:lstStyle/>
          <a:p>
            <a:r>
              <a:rPr lang="en-US" sz="2400" dirty="0"/>
              <a:t>Aged, Blind, and Disabled</a:t>
            </a:r>
          </a:p>
          <a:p>
            <a:endParaRPr lang="en-US" sz="1600" dirty="0"/>
          </a:p>
        </p:txBody>
      </p:sp>
      <p:pic>
        <p:nvPicPr>
          <p:cNvPr id="1026" name="Picture 2" descr="County to Host Financial Fraud Awareness Event for Seniors">
            <a:extLst>
              <a:ext uri="{FF2B5EF4-FFF2-40B4-BE49-F238E27FC236}">
                <a16:creationId xmlns:a16="http://schemas.microsoft.com/office/drawing/2014/main" id="{2BCFD4E1-6664-4882-813B-D9015FD927E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444" b="97778" l="6667" r="96000">
                        <a14:foregroundMark x1="35556" y1="17778" x2="35556" y2="17778"/>
                        <a14:foregroundMark x1="42222" y1="11111" x2="42222" y2="11111"/>
                        <a14:foregroundMark x1="42222" y1="11111" x2="21778" y2="26667"/>
                        <a14:foregroundMark x1="21778" y1="26667" x2="16000" y2="48889"/>
                        <a14:foregroundMark x1="16000" y1="48889" x2="22667" y2="72000"/>
                        <a14:foregroundMark x1="22667" y1="72000" x2="41333" y2="82222"/>
                        <a14:foregroundMark x1="11111" y1="54222" x2="22222" y2="74667"/>
                        <a14:foregroundMark x1="22222" y1="74667" x2="66222" y2="87111"/>
                        <a14:foregroundMark x1="66222" y1="87111" x2="84444" y2="70222"/>
                        <a14:foregroundMark x1="84444" y1="70222" x2="89778" y2="48000"/>
                        <a14:foregroundMark x1="89778" y1="48000" x2="81778" y2="26667"/>
                        <a14:foregroundMark x1="81778" y1="26667" x2="62667" y2="11111"/>
                        <a14:foregroundMark x1="62667" y1="11111" x2="56000" y2="10222"/>
                        <a14:foregroundMark x1="38667" y1="87111" x2="56000" y2="90222"/>
                        <a14:foregroundMark x1="51111" y1="94222" x2="72000" y2="87111"/>
                        <a14:foregroundMark x1="72000" y1="87111" x2="90222" y2="69333"/>
                        <a14:foregroundMark x1="90222" y1="69333" x2="92889" y2="44444"/>
                        <a14:foregroundMark x1="92889" y1="44444" x2="82667" y2="24444"/>
                        <a14:foregroundMark x1="82667" y1="24444" x2="63111" y2="8889"/>
                        <a14:foregroundMark x1="63111" y1="8889" x2="39556" y2="6222"/>
                        <a14:foregroundMark x1="39556" y1="6222" x2="18222" y2="19111"/>
                        <a14:foregroundMark x1="18222" y1="19111" x2="7556" y2="41333"/>
                        <a14:foregroundMark x1="7556" y1="41333" x2="11111" y2="63556"/>
                        <a14:foregroundMark x1="11111" y1="63556" x2="24444" y2="82667"/>
                        <a14:foregroundMark x1="24444" y1="82667" x2="43556" y2="91111"/>
                        <a14:foregroundMark x1="6667" y1="48444" x2="27556" y2="88000"/>
                        <a14:foregroundMark x1="27556" y1="88000" x2="40000" y2="92444"/>
                        <a14:foregroundMark x1="7556" y1="49333" x2="16889" y2="70222"/>
                        <a14:foregroundMark x1="16889" y1="70222" x2="34222" y2="86222"/>
                        <a14:foregroundMark x1="34222" y1="86222" x2="58667" y2="92000"/>
                        <a14:foregroundMark x1="58667" y1="92000" x2="78222" y2="81778"/>
                        <a14:foregroundMark x1="78222" y1="81778" x2="92000" y2="63556"/>
                        <a14:foregroundMark x1="92000" y1="63556" x2="92000" y2="33333"/>
                        <a14:foregroundMark x1="46667" y1="8444" x2="64000" y2="13333"/>
                        <a14:foregroundMark x1="96000" y1="53333" x2="92889" y2="55556"/>
                        <a14:foregroundMark x1="6667" y1="52000" x2="17778" y2="72000"/>
                        <a14:foregroundMark x1="17778" y1="72000" x2="39111" y2="88889"/>
                        <a14:foregroundMark x1="39111" y1="88889" x2="56000" y2="93778"/>
                        <a14:foregroundMark x1="6667" y1="53333" x2="11111" y2="68444"/>
                        <a14:foregroundMark x1="40444" y1="94667" x2="61333" y2="94667"/>
                        <a14:foregroundMark x1="51108" y1="97333" x2="54222" y2="97778"/>
                        <a14:foregroundMark x1="48000" y1="96889" x2="51108" y2="97333"/>
                        <a14:foregroundMark x1="53776" y1="97333" x2="55556" y2="97778"/>
                        <a14:foregroundMark x1="52000" y1="96889" x2="53776" y2="97333"/>
                        <a14:foregroundMark x1="54667" y1="96889" x2="56889" y2="96889"/>
                        <a14:foregroundMark x1="41333" y1="5778" x2="52444" y2="4444"/>
                        <a14:foregroundMark x1="53778" y1="97778" x2="56444" y2="97778"/>
                        <a14:foregroundMark x1="54667" y1="97333" x2="56000" y2="97778"/>
                        <a14:backgroundMark x1="57333" y1="98222" x2="57333" y2="99111"/>
                        <a14:backgroundMark x1="55111" y1="98222" x2="55111" y2="98222"/>
                        <a14:backgroundMark x1="56889" y1="97333" x2="56889" y2="97333"/>
                        <a14:backgroundMark x1="58222" y1="99111" x2="58222" y2="99111"/>
                        <a14:backgroundMark x1="58222" y1="99111" x2="58222" y2="99111"/>
                      </a14:backgroundRemoval>
                    </a14:imgEffect>
                  </a14:imgLayer>
                </a14:imgProps>
              </a:ext>
              <a:ext uri="{28A0092B-C50C-407E-A947-70E740481C1C}">
                <a14:useLocalDpi xmlns:a14="http://schemas.microsoft.com/office/drawing/2010/main" val="0"/>
              </a:ext>
            </a:extLst>
          </a:blip>
          <a:srcRect/>
          <a:stretch>
            <a:fillRect/>
          </a:stretch>
        </p:blipFill>
        <p:spPr bwMode="auto">
          <a:xfrm>
            <a:off x="8841552" y="5088576"/>
            <a:ext cx="2036246" cy="176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046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FCBF9-B316-459B-8C31-40C175925B36}"/>
              </a:ext>
            </a:extLst>
          </p:cNvPr>
          <p:cNvSpPr>
            <a:spLocks noGrp="1"/>
          </p:cNvSpPr>
          <p:nvPr>
            <p:ph type="title"/>
          </p:nvPr>
        </p:nvSpPr>
        <p:spPr>
          <a:xfrm>
            <a:off x="700645" y="207863"/>
            <a:ext cx="4001984" cy="776922"/>
          </a:xfrm>
        </p:spPr>
        <p:txBody>
          <a:bodyPr>
            <a:normAutofit/>
          </a:bodyPr>
          <a:lstStyle/>
          <a:p>
            <a:r>
              <a:rPr lang="en-US" sz="4000" dirty="0">
                <a:latin typeface="Gill Sans MT" panose="020B0502020104020203" pitchFamily="34" charset="0"/>
              </a:rPr>
              <a:t>TELEPHONE</a:t>
            </a:r>
          </a:p>
        </p:txBody>
      </p:sp>
      <p:sp>
        <p:nvSpPr>
          <p:cNvPr id="3" name="Rectangle 2">
            <a:extLst>
              <a:ext uri="{FF2B5EF4-FFF2-40B4-BE49-F238E27FC236}">
                <a16:creationId xmlns:a16="http://schemas.microsoft.com/office/drawing/2014/main" id="{A2DC41A5-98D4-4587-81E4-89FBA787EC3F}"/>
              </a:ext>
            </a:extLst>
          </p:cNvPr>
          <p:cNvSpPr/>
          <p:nvPr/>
        </p:nvSpPr>
        <p:spPr>
          <a:xfrm>
            <a:off x="700645" y="794779"/>
            <a:ext cx="10515600" cy="4401205"/>
          </a:xfrm>
          <a:prstGeom prst="rect">
            <a:avLst/>
          </a:prstGeom>
        </p:spPr>
        <p:txBody>
          <a:bodyPr wrap="square">
            <a:spAutoFit/>
          </a:bodyPr>
          <a:lstStyle/>
          <a:p>
            <a:endParaRPr lang="en-US" sz="2000" dirty="0">
              <a:solidFill>
                <a:srgbClr val="000000"/>
              </a:solidFill>
              <a:latin typeface="Times New Roman" panose="02020603050405020304" pitchFamily="18" charset="0"/>
            </a:endParaRPr>
          </a:p>
          <a:p>
            <a:r>
              <a:rPr lang="en-US" sz="2000" dirty="0">
                <a:solidFill>
                  <a:srgbClr val="000000"/>
                </a:solidFill>
                <a:latin typeface="Gill Sans MT" panose="020B0502020104020203" pitchFamily="34" charset="0"/>
              </a:rPr>
              <a:t>An individual may apply for Medicaid/NCHC by telephone. The date of the application is the date of the telephone interview. The local agency must have staff available to complete telephone applications the same day the request is received. The case manager must complete the entire application over the telephone and enter it into NCFAST during the telephone interview. </a:t>
            </a:r>
          </a:p>
          <a:p>
            <a:endParaRPr lang="en-US" sz="2000" b="1" dirty="0">
              <a:solidFill>
                <a:srgbClr val="000000"/>
              </a:solidFill>
              <a:latin typeface="Gill Sans MT" panose="020B0502020104020203" pitchFamily="34" charset="0"/>
            </a:endParaRPr>
          </a:p>
          <a:p>
            <a:r>
              <a:rPr lang="en-US" sz="2000" b="1" dirty="0">
                <a:solidFill>
                  <a:srgbClr val="000000"/>
                </a:solidFill>
                <a:latin typeface="Gill Sans MT" panose="020B0502020104020203" pitchFamily="34" charset="0"/>
              </a:rPr>
              <a:t>Currently, North Carolina is not set up to receive telephonic signatures.  </a:t>
            </a:r>
          </a:p>
          <a:p>
            <a:endParaRPr lang="en-US" sz="2000" dirty="0">
              <a:solidFill>
                <a:srgbClr val="000000"/>
              </a:solidFill>
              <a:latin typeface="Gill Sans MT" panose="020B0502020104020203" pitchFamily="34" charset="0"/>
            </a:endParaRPr>
          </a:p>
          <a:p>
            <a:pPr marL="914400" lvl="1" indent="-457200">
              <a:buFont typeface="+mj-lt"/>
              <a:buAutoNum type="alphaLcPeriod"/>
            </a:pPr>
            <a:r>
              <a:rPr lang="en-US" sz="2000" dirty="0">
                <a:solidFill>
                  <a:srgbClr val="000000"/>
                </a:solidFill>
                <a:latin typeface="Gill Sans MT" panose="020B0502020104020203" pitchFamily="34" charset="0"/>
              </a:rPr>
              <a:t>A case manager will mail the signature page of the application the same day the application was submitted into NC FAST. </a:t>
            </a:r>
          </a:p>
          <a:p>
            <a:pPr marL="914400" lvl="1" indent="-457200">
              <a:buFont typeface="+mj-lt"/>
              <a:buAutoNum type="alphaLcPeriod"/>
            </a:pPr>
            <a:r>
              <a:rPr lang="en-US" sz="2000" dirty="0">
                <a:solidFill>
                  <a:srgbClr val="000000"/>
                </a:solidFill>
                <a:latin typeface="Gill Sans MT" panose="020B0502020104020203" pitchFamily="34" charset="0"/>
              </a:rPr>
              <a:t>The DMA-5097 / DMA-5097S, Request for Information, and the signature page of the application will be mailed to the applicant.</a:t>
            </a:r>
          </a:p>
          <a:p>
            <a:pPr marL="914400" lvl="1" indent="-457200">
              <a:buFont typeface="+mj-lt"/>
              <a:buAutoNum type="alphaLcPeriod"/>
            </a:pPr>
            <a:r>
              <a:rPr lang="en-US" sz="2000" dirty="0">
                <a:solidFill>
                  <a:srgbClr val="000000"/>
                </a:solidFill>
                <a:latin typeface="Gill Sans MT" panose="020B0502020104020203" pitchFamily="34" charset="0"/>
              </a:rPr>
              <a:t>If the signature page is not returned by the processing due date, the application will be denied.</a:t>
            </a:r>
          </a:p>
        </p:txBody>
      </p:sp>
      <p:sp>
        <p:nvSpPr>
          <p:cNvPr id="4" name="Rectangle 3">
            <a:extLst>
              <a:ext uri="{FF2B5EF4-FFF2-40B4-BE49-F238E27FC236}">
                <a16:creationId xmlns:a16="http://schemas.microsoft.com/office/drawing/2014/main" id="{B4283288-D515-487E-ACD3-FE58E515359C}"/>
              </a:ext>
            </a:extLst>
          </p:cNvPr>
          <p:cNvSpPr/>
          <p:nvPr/>
        </p:nvSpPr>
        <p:spPr>
          <a:xfrm>
            <a:off x="700645" y="5767510"/>
            <a:ext cx="5917004" cy="646331"/>
          </a:xfrm>
          <a:prstGeom prst="rect">
            <a:avLst/>
          </a:prstGeom>
        </p:spPr>
        <p:txBody>
          <a:bodyPr wrap="none">
            <a:spAutoFit/>
          </a:bodyPr>
          <a:lstStyle/>
          <a:p>
            <a:r>
              <a:rPr lang="en-US" b="1" dirty="0">
                <a:solidFill>
                  <a:srgbClr val="0070C0"/>
                </a:solidFill>
                <a:latin typeface="Arial" panose="020B0604020202020204" pitchFamily="34" charset="0"/>
              </a:rPr>
              <a:t>Mecklenburg County Department of Social Services </a:t>
            </a:r>
          </a:p>
          <a:p>
            <a:r>
              <a:rPr lang="en-US" b="1" dirty="0">
                <a:solidFill>
                  <a:srgbClr val="000000"/>
                </a:solidFill>
                <a:latin typeface="Arial" panose="020B0604020202020204" pitchFamily="34" charset="0"/>
              </a:rPr>
              <a:t>Customer Connection: </a:t>
            </a:r>
            <a:r>
              <a:rPr lang="en-US" dirty="0"/>
              <a:t>704-336-3000</a:t>
            </a:r>
            <a:r>
              <a:rPr lang="en-US" b="1" dirty="0">
                <a:solidFill>
                  <a:srgbClr val="000000"/>
                </a:solidFill>
                <a:latin typeface="Arial" panose="020B0604020202020204" pitchFamily="34" charset="0"/>
              </a:rPr>
              <a:t> </a:t>
            </a:r>
            <a:endParaRPr lang="en-US" dirty="0"/>
          </a:p>
        </p:txBody>
      </p:sp>
    </p:spTree>
    <p:extLst>
      <p:ext uri="{BB962C8B-B14F-4D97-AF65-F5344CB8AC3E}">
        <p14:creationId xmlns:p14="http://schemas.microsoft.com/office/powerpoint/2010/main" val="240464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844B-3709-4484-9786-07F40AF186D7}"/>
              </a:ext>
            </a:extLst>
          </p:cNvPr>
          <p:cNvSpPr>
            <a:spLocks noGrp="1"/>
          </p:cNvSpPr>
          <p:nvPr>
            <p:ph type="title"/>
          </p:nvPr>
        </p:nvSpPr>
        <p:spPr>
          <a:xfrm>
            <a:off x="703732" y="368134"/>
            <a:ext cx="9692640" cy="836299"/>
          </a:xfrm>
        </p:spPr>
        <p:txBody>
          <a:bodyPr>
            <a:normAutofit/>
          </a:bodyPr>
          <a:lstStyle/>
          <a:p>
            <a:r>
              <a:rPr lang="en-US" sz="4000" dirty="0">
                <a:latin typeface="Gill Sans MT" panose="020B0502020104020203" pitchFamily="34" charset="0"/>
              </a:rPr>
              <a:t>ONLINE – EPASS</a:t>
            </a:r>
          </a:p>
        </p:txBody>
      </p:sp>
      <p:sp>
        <p:nvSpPr>
          <p:cNvPr id="3" name="Rectangle 2">
            <a:extLst>
              <a:ext uri="{FF2B5EF4-FFF2-40B4-BE49-F238E27FC236}">
                <a16:creationId xmlns:a16="http://schemas.microsoft.com/office/drawing/2014/main" id="{4D5832F3-0E13-42DB-BCD8-7C25357C3F95}"/>
              </a:ext>
            </a:extLst>
          </p:cNvPr>
          <p:cNvSpPr/>
          <p:nvPr/>
        </p:nvSpPr>
        <p:spPr>
          <a:xfrm>
            <a:off x="802574" y="1689081"/>
            <a:ext cx="9813966" cy="3477875"/>
          </a:xfrm>
          <a:prstGeom prst="rect">
            <a:avLst/>
          </a:prstGeom>
        </p:spPr>
        <p:txBody>
          <a:bodyPr wrap="square">
            <a:spAutoFit/>
          </a:bodyPr>
          <a:lstStyle/>
          <a:p>
            <a:r>
              <a:rPr lang="en-US" sz="2000" dirty="0">
                <a:solidFill>
                  <a:srgbClr val="000000"/>
                </a:solidFill>
                <a:latin typeface="Gill Sans MT" panose="020B0502020104020203" pitchFamily="34" charset="0"/>
              </a:rPr>
              <a:t>An individual may apply for benefits online through ePASS (Electronic Pre-Assessment Screening Service). </a:t>
            </a:r>
          </a:p>
          <a:p>
            <a:r>
              <a:rPr lang="en-US" sz="2000" b="1" dirty="0" err="1">
                <a:solidFill>
                  <a:srgbClr val="000000"/>
                </a:solidFill>
                <a:latin typeface="Gill Sans MT" panose="020B0502020104020203" pitchFamily="34" charset="0"/>
              </a:rPr>
              <a:t>ePass</a:t>
            </a:r>
            <a:r>
              <a:rPr lang="en-US" sz="2000" b="1" dirty="0">
                <a:solidFill>
                  <a:srgbClr val="000000"/>
                </a:solidFill>
                <a:latin typeface="Gill Sans MT" panose="020B0502020104020203" pitchFamily="34" charset="0"/>
              </a:rPr>
              <a:t> is a secure, web-based self-service tool that allows individuals to submit a Medicaid/NCHC application online: </a:t>
            </a:r>
          </a:p>
          <a:p>
            <a:endParaRPr lang="en-US" sz="2000" dirty="0">
              <a:solidFill>
                <a:srgbClr val="000000"/>
              </a:solidFill>
              <a:latin typeface="Gill Sans MT" panose="020B0502020104020203" pitchFamily="34" charset="0"/>
            </a:endParaRPr>
          </a:p>
          <a:p>
            <a:pPr lvl="1"/>
            <a:r>
              <a:rPr lang="en-US" sz="2000" dirty="0">
                <a:solidFill>
                  <a:srgbClr val="000000"/>
                </a:solidFill>
                <a:latin typeface="Gill Sans MT" panose="020B0502020104020203" pitchFamily="34" charset="0"/>
              </a:rPr>
              <a:t>1. ePASS allows the applicant to do a pre-assessment to determine if the individual is potentially eligible for medical assistance. </a:t>
            </a:r>
          </a:p>
          <a:p>
            <a:pPr lvl="1"/>
            <a:endParaRPr lang="en-US" sz="2000" dirty="0">
              <a:solidFill>
                <a:srgbClr val="000000"/>
              </a:solidFill>
              <a:latin typeface="Gill Sans MT" panose="020B0502020104020203" pitchFamily="34" charset="0"/>
            </a:endParaRPr>
          </a:p>
          <a:p>
            <a:pPr lvl="1"/>
            <a:r>
              <a:rPr lang="en-US" sz="2000" dirty="0">
                <a:solidFill>
                  <a:srgbClr val="000000"/>
                </a:solidFill>
                <a:latin typeface="Gill Sans MT" panose="020B0502020104020203" pitchFamily="34" charset="0"/>
              </a:rPr>
              <a:t>2. An application submitted through ePASS is forwarded directly to the local agency. </a:t>
            </a:r>
          </a:p>
          <a:p>
            <a:pPr lvl="1"/>
            <a:endParaRPr lang="en-US" sz="2000" dirty="0">
              <a:solidFill>
                <a:srgbClr val="000000"/>
              </a:solidFill>
              <a:latin typeface="Gill Sans MT" panose="020B0502020104020203" pitchFamily="34" charset="0"/>
            </a:endParaRPr>
          </a:p>
          <a:p>
            <a:pPr lvl="1"/>
            <a:r>
              <a:rPr lang="en-US" sz="2000" dirty="0">
                <a:solidFill>
                  <a:srgbClr val="000000"/>
                </a:solidFill>
                <a:latin typeface="Gill Sans MT" panose="020B0502020104020203" pitchFamily="34" charset="0"/>
              </a:rPr>
              <a:t>3. NCFAST determines the date of application by when it is received/submitted. </a:t>
            </a:r>
          </a:p>
        </p:txBody>
      </p:sp>
    </p:spTree>
    <p:extLst>
      <p:ext uri="{BB962C8B-B14F-4D97-AF65-F5344CB8AC3E}">
        <p14:creationId xmlns:p14="http://schemas.microsoft.com/office/powerpoint/2010/main" val="1980261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A6BD9-E645-43E9-8676-7B0567F522AD}"/>
              </a:ext>
            </a:extLst>
          </p:cNvPr>
          <p:cNvSpPr>
            <a:spLocks noGrp="1"/>
          </p:cNvSpPr>
          <p:nvPr>
            <p:ph type="title"/>
          </p:nvPr>
        </p:nvSpPr>
        <p:spPr>
          <a:xfrm>
            <a:off x="838200" y="139495"/>
            <a:ext cx="10515600" cy="985946"/>
          </a:xfrm>
        </p:spPr>
        <p:txBody>
          <a:bodyPr>
            <a:normAutofit/>
          </a:bodyPr>
          <a:lstStyle/>
          <a:p>
            <a:r>
              <a:rPr lang="en-US" sz="4000" dirty="0">
                <a:latin typeface="Gill Sans MT" panose="020B0502020104020203" pitchFamily="34" charset="0"/>
              </a:rPr>
              <a:t>ONLINE – EPASS    </a:t>
            </a:r>
          </a:p>
        </p:txBody>
      </p:sp>
      <p:pic>
        <p:nvPicPr>
          <p:cNvPr id="4" name="Picture 3">
            <a:extLst>
              <a:ext uri="{FF2B5EF4-FFF2-40B4-BE49-F238E27FC236}">
                <a16:creationId xmlns:a16="http://schemas.microsoft.com/office/drawing/2014/main" id="{771A8F23-CC06-4F6A-9346-A7C98DA1F7C9}"/>
              </a:ext>
            </a:extLst>
          </p:cNvPr>
          <p:cNvPicPr>
            <a:picLocks noChangeAspect="1"/>
          </p:cNvPicPr>
          <p:nvPr/>
        </p:nvPicPr>
        <p:blipFill>
          <a:blip r:embed="rId2"/>
          <a:stretch>
            <a:fillRect/>
          </a:stretch>
        </p:blipFill>
        <p:spPr>
          <a:xfrm>
            <a:off x="534390" y="1294868"/>
            <a:ext cx="10687792" cy="5423638"/>
          </a:xfrm>
          <a:prstGeom prst="rect">
            <a:avLst/>
          </a:prstGeom>
        </p:spPr>
      </p:pic>
      <p:sp>
        <p:nvSpPr>
          <p:cNvPr id="5" name="Rectangle 4">
            <a:extLst>
              <a:ext uri="{FF2B5EF4-FFF2-40B4-BE49-F238E27FC236}">
                <a16:creationId xmlns:a16="http://schemas.microsoft.com/office/drawing/2014/main" id="{A809B82A-1C1F-43E2-BC60-9750E15C58F7}"/>
              </a:ext>
            </a:extLst>
          </p:cNvPr>
          <p:cNvSpPr/>
          <p:nvPr/>
        </p:nvSpPr>
        <p:spPr>
          <a:xfrm>
            <a:off x="8487288" y="479109"/>
            <a:ext cx="2190408" cy="646331"/>
          </a:xfrm>
          <a:prstGeom prst="rect">
            <a:avLst/>
          </a:prstGeom>
        </p:spPr>
        <p:txBody>
          <a:bodyPr wrap="none">
            <a:spAutoFit/>
          </a:bodyPr>
          <a:lstStyle/>
          <a:p>
            <a:r>
              <a:rPr lang="en-US" dirty="0">
                <a:hlinkClick r:id="rId3"/>
              </a:rPr>
              <a:t>https://epass.nc.gov/</a:t>
            </a:r>
            <a:endParaRPr lang="en-US" dirty="0"/>
          </a:p>
          <a:p>
            <a:endParaRPr lang="en-US" dirty="0"/>
          </a:p>
        </p:txBody>
      </p:sp>
    </p:spTree>
    <p:extLst>
      <p:ext uri="{BB962C8B-B14F-4D97-AF65-F5344CB8AC3E}">
        <p14:creationId xmlns:p14="http://schemas.microsoft.com/office/powerpoint/2010/main" val="3747821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A6BD9-E645-43E9-8676-7B0567F522AD}"/>
              </a:ext>
            </a:extLst>
          </p:cNvPr>
          <p:cNvSpPr>
            <a:spLocks noGrp="1"/>
          </p:cNvSpPr>
          <p:nvPr>
            <p:ph type="title"/>
          </p:nvPr>
        </p:nvSpPr>
        <p:spPr>
          <a:xfrm>
            <a:off x="838200" y="164413"/>
            <a:ext cx="10515600" cy="846454"/>
          </a:xfrm>
        </p:spPr>
        <p:txBody>
          <a:bodyPr>
            <a:normAutofit/>
          </a:bodyPr>
          <a:lstStyle/>
          <a:p>
            <a:r>
              <a:rPr lang="en-US" sz="4000" dirty="0">
                <a:latin typeface="Gill Sans MT" panose="020B0502020104020203" pitchFamily="34" charset="0"/>
              </a:rPr>
              <a:t>ONLINE – EPASS    </a:t>
            </a:r>
          </a:p>
        </p:txBody>
      </p:sp>
      <p:sp>
        <p:nvSpPr>
          <p:cNvPr id="5" name="Rectangle 4">
            <a:extLst>
              <a:ext uri="{FF2B5EF4-FFF2-40B4-BE49-F238E27FC236}">
                <a16:creationId xmlns:a16="http://schemas.microsoft.com/office/drawing/2014/main" id="{A809B82A-1C1F-43E2-BC60-9750E15C58F7}"/>
              </a:ext>
            </a:extLst>
          </p:cNvPr>
          <p:cNvSpPr/>
          <p:nvPr/>
        </p:nvSpPr>
        <p:spPr>
          <a:xfrm>
            <a:off x="8487288" y="479109"/>
            <a:ext cx="2190408" cy="646331"/>
          </a:xfrm>
          <a:prstGeom prst="rect">
            <a:avLst/>
          </a:prstGeom>
        </p:spPr>
        <p:txBody>
          <a:bodyPr wrap="none">
            <a:spAutoFit/>
          </a:bodyPr>
          <a:lstStyle/>
          <a:p>
            <a:r>
              <a:rPr lang="en-US" dirty="0">
                <a:hlinkClick r:id="rId2"/>
              </a:rPr>
              <a:t>https://epass.nc.gov/</a:t>
            </a:r>
            <a:endParaRPr lang="en-US" dirty="0"/>
          </a:p>
          <a:p>
            <a:endParaRPr lang="en-US" dirty="0"/>
          </a:p>
        </p:txBody>
      </p:sp>
      <p:pic>
        <p:nvPicPr>
          <p:cNvPr id="6" name="Picture 5">
            <a:extLst>
              <a:ext uri="{FF2B5EF4-FFF2-40B4-BE49-F238E27FC236}">
                <a16:creationId xmlns:a16="http://schemas.microsoft.com/office/drawing/2014/main" id="{88640E01-0EE3-48BB-9684-4683883ECD20}"/>
              </a:ext>
            </a:extLst>
          </p:cNvPr>
          <p:cNvPicPr>
            <a:picLocks noChangeAspect="1"/>
          </p:cNvPicPr>
          <p:nvPr/>
        </p:nvPicPr>
        <p:blipFill>
          <a:blip r:embed="rId3"/>
          <a:stretch>
            <a:fillRect/>
          </a:stretch>
        </p:blipFill>
        <p:spPr>
          <a:xfrm>
            <a:off x="711962" y="1125440"/>
            <a:ext cx="10332089" cy="5407746"/>
          </a:xfrm>
          <a:prstGeom prst="rect">
            <a:avLst/>
          </a:prstGeom>
        </p:spPr>
      </p:pic>
    </p:spTree>
    <p:extLst>
      <p:ext uri="{BB962C8B-B14F-4D97-AF65-F5344CB8AC3E}">
        <p14:creationId xmlns:p14="http://schemas.microsoft.com/office/powerpoint/2010/main" val="2486208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844B-3709-4484-9786-07F40AF186D7}"/>
              </a:ext>
            </a:extLst>
          </p:cNvPr>
          <p:cNvSpPr>
            <a:spLocks noGrp="1"/>
          </p:cNvSpPr>
          <p:nvPr>
            <p:ph type="title"/>
          </p:nvPr>
        </p:nvSpPr>
        <p:spPr>
          <a:xfrm>
            <a:off x="822485" y="120832"/>
            <a:ext cx="9692640" cy="765047"/>
          </a:xfrm>
        </p:spPr>
        <p:txBody>
          <a:bodyPr>
            <a:normAutofit/>
          </a:bodyPr>
          <a:lstStyle/>
          <a:p>
            <a:r>
              <a:rPr lang="en-US" sz="4000" dirty="0">
                <a:latin typeface="Gill Sans MT" panose="020B0502020104020203" pitchFamily="34" charset="0"/>
              </a:rPr>
              <a:t>ONLINE – HEALTHCARE.GOV</a:t>
            </a:r>
          </a:p>
        </p:txBody>
      </p:sp>
      <p:sp>
        <p:nvSpPr>
          <p:cNvPr id="4" name="Rectangle 3">
            <a:extLst>
              <a:ext uri="{FF2B5EF4-FFF2-40B4-BE49-F238E27FC236}">
                <a16:creationId xmlns:a16="http://schemas.microsoft.com/office/drawing/2014/main" id="{0DA93592-0581-493F-8BF0-90B60085DA87}"/>
              </a:ext>
            </a:extLst>
          </p:cNvPr>
          <p:cNvSpPr/>
          <p:nvPr/>
        </p:nvSpPr>
        <p:spPr>
          <a:xfrm>
            <a:off x="822485" y="967005"/>
            <a:ext cx="9865307" cy="984885"/>
          </a:xfrm>
          <a:prstGeom prst="rect">
            <a:avLst/>
          </a:prstGeom>
        </p:spPr>
        <p:txBody>
          <a:bodyPr wrap="square">
            <a:spAutoFit/>
          </a:bodyPr>
          <a:lstStyle/>
          <a:p>
            <a:r>
              <a:rPr lang="en-US" sz="2000" dirty="0">
                <a:solidFill>
                  <a:srgbClr val="000000"/>
                </a:solidFill>
                <a:latin typeface="Gill Sans MT" panose="020B0502020104020203" pitchFamily="34" charset="0"/>
              </a:rPr>
              <a:t>Healthcare.gov, also known as the “Marketplace” or “exchange” is a secure web-based self-service tool that allows individuals to shop for and/or enroll in affordable health insurance.</a:t>
            </a:r>
            <a:r>
              <a:rPr lang="en-US" b="1" dirty="0">
                <a:solidFill>
                  <a:srgbClr val="000000"/>
                </a:solidFill>
                <a:latin typeface="Times New Roman" panose="02020603050405020304" pitchFamily="18" charset="0"/>
              </a:rPr>
              <a:t> </a:t>
            </a:r>
            <a:endParaRPr lang="en-US" dirty="0">
              <a:solidFill>
                <a:srgbClr val="000000"/>
              </a:solidFill>
              <a:latin typeface="Times New Roman" panose="02020603050405020304" pitchFamily="18" charset="0"/>
            </a:endParaRPr>
          </a:p>
          <a:p>
            <a:r>
              <a:rPr lang="en-US" dirty="0">
                <a:hlinkClick r:id="rId3"/>
              </a:rPr>
              <a:t>https://www.healthcare.gov/</a:t>
            </a:r>
            <a:endParaRPr lang="en-US" dirty="0">
              <a:solidFill>
                <a:srgbClr val="000000"/>
              </a:solidFill>
              <a:latin typeface="Times New Roman" panose="02020603050405020304" pitchFamily="18" charset="0"/>
            </a:endParaRPr>
          </a:p>
        </p:txBody>
      </p:sp>
      <p:pic>
        <p:nvPicPr>
          <p:cNvPr id="5" name="Picture 4">
            <a:extLst>
              <a:ext uri="{FF2B5EF4-FFF2-40B4-BE49-F238E27FC236}">
                <a16:creationId xmlns:a16="http://schemas.microsoft.com/office/drawing/2014/main" id="{D6B385BE-0C70-48E2-A509-77763BDB77A6}"/>
              </a:ext>
            </a:extLst>
          </p:cNvPr>
          <p:cNvPicPr>
            <a:picLocks noChangeAspect="1"/>
          </p:cNvPicPr>
          <p:nvPr/>
        </p:nvPicPr>
        <p:blipFill>
          <a:blip r:embed="rId4"/>
          <a:stretch>
            <a:fillRect/>
          </a:stretch>
        </p:blipFill>
        <p:spPr>
          <a:xfrm>
            <a:off x="676894" y="2042556"/>
            <a:ext cx="10367158" cy="4524500"/>
          </a:xfrm>
          <a:prstGeom prst="rect">
            <a:avLst/>
          </a:prstGeom>
        </p:spPr>
      </p:pic>
    </p:spTree>
    <p:extLst>
      <p:ext uri="{BB962C8B-B14F-4D97-AF65-F5344CB8AC3E}">
        <p14:creationId xmlns:p14="http://schemas.microsoft.com/office/powerpoint/2010/main" val="205787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844B-3709-4484-9786-07F40AF186D7}"/>
              </a:ext>
            </a:extLst>
          </p:cNvPr>
          <p:cNvSpPr>
            <a:spLocks noGrp="1"/>
          </p:cNvSpPr>
          <p:nvPr>
            <p:ph type="title"/>
          </p:nvPr>
        </p:nvSpPr>
        <p:spPr>
          <a:xfrm>
            <a:off x="822485" y="391884"/>
            <a:ext cx="9692640" cy="765047"/>
          </a:xfrm>
        </p:spPr>
        <p:txBody>
          <a:bodyPr>
            <a:normAutofit/>
          </a:bodyPr>
          <a:lstStyle/>
          <a:p>
            <a:r>
              <a:rPr lang="en-US" sz="4000" dirty="0">
                <a:latin typeface="Gill Sans MT" panose="020B0502020104020203" pitchFamily="34" charset="0"/>
              </a:rPr>
              <a:t>ONLINE – HEALTHCARE.GOV</a:t>
            </a:r>
          </a:p>
        </p:txBody>
      </p:sp>
      <p:sp>
        <p:nvSpPr>
          <p:cNvPr id="4" name="Rectangle 3">
            <a:extLst>
              <a:ext uri="{FF2B5EF4-FFF2-40B4-BE49-F238E27FC236}">
                <a16:creationId xmlns:a16="http://schemas.microsoft.com/office/drawing/2014/main" id="{0DA93592-0581-493F-8BF0-90B60085DA87}"/>
              </a:ext>
            </a:extLst>
          </p:cNvPr>
          <p:cNvSpPr/>
          <p:nvPr/>
        </p:nvSpPr>
        <p:spPr>
          <a:xfrm>
            <a:off x="941239" y="1346936"/>
            <a:ext cx="9120250" cy="3600986"/>
          </a:xfrm>
          <a:prstGeom prst="rect">
            <a:avLst/>
          </a:prstGeom>
        </p:spPr>
        <p:txBody>
          <a:bodyPr wrap="square">
            <a:spAutoFit/>
          </a:bodyPr>
          <a:lstStyle/>
          <a:p>
            <a:endParaRPr lang="en-US" dirty="0">
              <a:solidFill>
                <a:srgbClr val="000000"/>
              </a:solidFill>
              <a:latin typeface="Times New Roman" panose="02020603050405020304" pitchFamily="18" charset="0"/>
            </a:endParaRPr>
          </a:p>
          <a:p>
            <a:r>
              <a:rPr lang="en-US" sz="2000" dirty="0">
                <a:solidFill>
                  <a:srgbClr val="000000"/>
                </a:solidFill>
                <a:latin typeface="Gill Sans MT" panose="020B0502020104020203" pitchFamily="34" charset="0"/>
              </a:rPr>
              <a:t>1. The individual will be screened for North Carolina Medicaid and NC Health Choice. </a:t>
            </a:r>
          </a:p>
          <a:p>
            <a:endParaRPr lang="en-US" sz="2000" dirty="0">
              <a:solidFill>
                <a:srgbClr val="000000"/>
              </a:solidFill>
              <a:latin typeface="Gill Sans MT" panose="020B0502020104020203" pitchFamily="34" charset="0"/>
            </a:endParaRPr>
          </a:p>
          <a:p>
            <a:r>
              <a:rPr lang="en-US" sz="2000" dirty="0">
                <a:solidFill>
                  <a:srgbClr val="000000"/>
                </a:solidFill>
                <a:latin typeface="Gill Sans MT" panose="020B0502020104020203" pitchFamily="34" charset="0"/>
              </a:rPr>
              <a:t>2. If the individual is potentially eligible for Medicaid/NCHC (based on the information provided), their account will be transferred to the appropriate local agency. </a:t>
            </a:r>
          </a:p>
          <a:p>
            <a:endParaRPr lang="en-US" sz="2000" dirty="0">
              <a:solidFill>
                <a:srgbClr val="000000"/>
              </a:solidFill>
              <a:latin typeface="Gill Sans MT" panose="020B0502020104020203" pitchFamily="34" charset="0"/>
            </a:endParaRPr>
          </a:p>
          <a:p>
            <a:r>
              <a:rPr lang="en-US" sz="2000" dirty="0">
                <a:solidFill>
                  <a:srgbClr val="000000"/>
                </a:solidFill>
                <a:latin typeface="Gill Sans MT" panose="020B0502020104020203" pitchFamily="34" charset="0"/>
              </a:rPr>
              <a:t>3. </a:t>
            </a:r>
            <a:r>
              <a:rPr lang="en-US" sz="2000" dirty="0">
                <a:latin typeface="Gill Sans MT" panose="020B0502020104020203" pitchFamily="34" charset="0"/>
              </a:rPr>
              <a:t>Application date is the date the application is received at the Marketplace. </a:t>
            </a:r>
          </a:p>
          <a:p>
            <a:endParaRPr lang="en-US" dirty="0"/>
          </a:p>
          <a:p>
            <a:r>
              <a:rPr lang="en-US" b="1" dirty="0"/>
              <a:t>Healthcare.gov </a:t>
            </a:r>
          </a:p>
          <a:p>
            <a:endParaRPr lang="en-US" dirty="0"/>
          </a:p>
          <a:p>
            <a:endParaRPr lang="en-US" dirty="0"/>
          </a:p>
          <a:p>
            <a:endParaRPr 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691148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844B-3709-4484-9786-07F40AF186D7}"/>
              </a:ext>
            </a:extLst>
          </p:cNvPr>
          <p:cNvSpPr>
            <a:spLocks noGrp="1"/>
          </p:cNvSpPr>
          <p:nvPr>
            <p:ph type="title"/>
          </p:nvPr>
        </p:nvSpPr>
        <p:spPr>
          <a:xfrm>
            <a:off x="691857" y="190003"/>
            <a:ext cx="10019686" cy="765047"/>
          </a:xfrm>
        </p:spPr>
        <p:txBody>
          <a:bodyPr>
            <a:noAutofit/>
          </a:bodyPr>
          <a:lstStyle/>
          <a:p>
            <a:r>
              <a:rPr lang="en-US" sz="4000" dirty="0">
                <a:latin typeface="Gill Sans MT" panose="020B0502020104020203" pitchFamily="34" charset="0"/>
              </a:rPr>
              <a:t>ONLINE – LOW INCOME SUBSIDY (LIS)</a:t>
            </a:r>
          </a:p>
        </p:txBody>
      </p:sp>
      <p:sp>
        <p:nvSpPr>
          <p:cNvPr id="4" name="Rectangle 3">
            <a:extLst>
              <a:ext uri="{FF2B5EF4-FFF2-40B4-BE49-F238E27FC236}">
                <a16:creationId xmlns:a16="http://schemas.microsoft.com/office/drawing/2014/main" id="{0DA93592-0581-493F-8BF0-90B60085DA87}"/>
              </a:ext>
            </a:extLst>
          </p:cNvPr>
          <p:cNvSpPr/>
          <p:nvPr/>
        </p:nvSpPr>
        <p:spPr>
          <a:xfrm>
            <a:off x="834361" y="955050"/>
            <a:ext cx="9877182" cy="707886"/>
          </a:xfrm>
          <a:prstGeom prst="rect">
            <a:avLst/>
          </a:prstGeom>
        </p:spPr>
        <p:txBody>
          <a:bodyPr wrap="square">
            <a:spAutoFit/>
          </a:bodyPr>
          <a:lstStyle/>
          <a:p>
            <a:r>
              <a:rPr lang="en-US" sz="2000" dirty="0">
                <a:latin typeface="Gill Sans MT" panose="020B0502020104020203" pitchFamily="34" charset="0"/>
              </a:rPr>
              <a:t>Low Income Subsidy (LIS) applications are submitted electronically to DSS from Social Security Administration.</a:t>
            </a:r>
            <a:endParaRPr lang="en-US" sz="2000" dirty="0">
              <a:solidFill>
                <a:srgbClr val="000000"/>
              </a:solidFill>
              <a:latin typeface="Gill Sans MT" panose="020B0502020104020203" pitchFamily="34" charset="0"/>
            </a:endParaRPr>
          </a:p>
        </p:txBody>
      </p:sp>
      <p:pic>
        <p:nvPicPr>
          <p:cNvPr id="5" name="Picture 4">
            <a:extLst>
              <a:ext uri="{FF2B5EF4-FFF2-40B4-BE49-F238E27FC236}">
                <a16:creationId xmlns:a16="http://schemas.microsoft.com/office/drawing/2014/main" id="{D7D51914-0F5E-4B35-98F1-F4F07BEF10CB}"/>
              </a:ext>
            </a:extLst>
          </p:cNvPr>
          <p:cNvPicPr>
            <a:picLocks noChangeAspect="1"/>
          </p:cNvPicPr>
          <p:nvPr/>
        </p:nvPicPr>
        <p:blipFill>
          <a:blip r:embed="rId2"/>
          <a:stretch>
            <a:fillRect/>
          </a:stretch>
        </p:blipFill>
        <p:spPr>
          <a:xfrm>
            <a:off x="581890" y="1725474"/>
            <a:ext cx="10616541" cy="4805955"/>
          </a:xfrm>
          <a:prstGeom prst="rect">
            <a:avLst/>
          </a:prstGeom>
        </p:spPr>
      </p:pic>
    </p:spTree>
    <p:extLst>
      <p:ext uri="{BB962C8B-B14F-4D97-AF65-F5344CB8AC3E}">
        <p14:creationId xmlns:p14="http://schemas.microsoft.com/office/powerpoint/2010/main" val="1678206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844B-3709-4484-9786-07F40AF186D7}"/>
              </a:ext>
            </a:extLst>
          </p:cNvPr>
          <p:cNvSpPr>
            <a:spLocks noGrp="1"/>
          </p:cNvSpPr>
          <p:nvPr>
            <p:ph type="title"/>
          </p:nvPr>
        </p:nvSpPr>
        <p:spPr>
          <a:xfrm>
            <a:off x="810610" y="330179"/>
            <a:ext cx="10031561" cy="765047"/>
          </a:xfrm>
        </p:spPr>
        <p:txBody>
          <a:bodyPr>
            <a:normAutofit fontScale="90000"/>
          </a:bodyPr>
          <a:lstStyle/>
          <a:p>
            <a:r>
              <a:rPr lang="en-US" dirty="0">
                <a:latin typeface="Gill Sans MT" panose="020B0502020104020203" pitchFamily="34" charset="0"/>
              </a:rPr>
              <a:t>ONLINE – LOW INCOME SUBSIDY (LIS)</a:t>
            </a:r>
          </a:p>
        </p:txBody>
      </p:sp>
      <p:sp>
        <p:nvSpPr>
          <p:cNvPr id="4" name="Rectangle 3">
            <a:extLst>
              <a:ext uri="{FF2B5EF4-FFF2-40B4-BE49-F238E27FC236}">
                <a16:creationId xmlns:a16="http://schemas.microsoft.com/office/drawing/2014/main" id="{0DA93592-0581-493F-8BF0-90B60085DA87}"/>
              </a:ext>
            </a:extLst>
          </p:cNvPr>
          <p:cNvSpPr/>
          <p:nvPr/>
        </p:nvSpPr>
        <p:spPr>
          <a:xfrm>
            <a:off x="964989" y="1566952"/>
            <a:ext cx="9877182" cy="3724096"/>
          </a:xfrm>
          <a:prstGeom prst="rect">
            <a:avLst/>
          </a:prstGeom>
        </p:spPr>
        <p:txBody>
          <a:bodyPr wrap="square">
            <a:spAutoFit/>
          </a:bodyPr>
          <a:lstStyle/>
          <a:p>
            <a:endParaRPr lang="en-US" sz="2000" dirty="0">
              <a:solidFill>
                <a:srgbClr val="000000"/>
              </a:solidFill>
              <a:latin typeface="Gill Sans MT" panose="020B0502020104020203" pitchFamily="34" charset="0"/>
            </a:endParaRPr>
          </a:p>
          <a:p>
            <a:pPr marL="342900" indent="-342900">
              <a:buFont typeface="Wingdings" panose="05000000000000000000" pitchFamily="2" charset="2"/>
              <a:buChar char="§"/>
            </a:pPr>
            <a:r>
              <a:rPr lang="en-US" sz="2000" dirty="0">
                <a:latin typeface="Gill Sans MT" panose="020B0502020104020203" pitchFamily="34" charset="0"/>
              </a:rPr>
              <a:t>Low Income Subsidy (LIS) applications are submitted electronically to DSS from Social Security Administration.</a:t>
            </a:r>
          </a:p>
          <a:p>
            <a:pPr marL="342900" indent="-342900">
              <a:buFont typeface="Wingdings" panose="05000000000000000000" pitchFamily="2" charset="2"/>
              <a:buChar char="§"/>
            </a:pPr>
            <a:endParaRPr lang="en-US" sz="2000" dirty="0">
              <a:latin typeface="Gill Sans MT" panose="020B0502020104020203" pitchFamily="34" charset="0"/>
            </a:endParaRPr>
          </a:p>
          <a:p>
            <a:pPr marL="342900" indent="-342900">
              <a:buFont typeface="Wingdings" panose="05000000000000000000" pitchFamily="2" charset="2"/>
              <a:buChar char="§"/>
            </a:pPr>
            <a:r>
              <a:rPr lang="en-US" sz="2000" dirty="0">
                <a:latin typeface="Gill Sans MT" panose="020B0502020104020203" pitchFamily="34" charset="0"/>
              </a:rPr>
              <a:t>DMA matches the data with current Medicaid recipient data and creates an electronic North Carolina Medicaid application for individuals who are not current Medicaid/MQB recipients or do not have a pending application. </a:t>
            </a:r>
          </a:p>
          <a:p>
            <a:pPr marL="342900" indent="-342900">
              <a:buFont typeface="Wingdings" panose="05000000000000000000" pitchFamily="2" charset="2"/>
              <a:buChar char="§"/>
            </a:pPr>
            <a:endParaRPr lang="en-US" sz="2000" dirty="0">
              <a:latin typeface="Gill Sans MT" panose="020B0502020104020203" pitchFamily="34" charset="0"/>
            </a:endParaRPr>
          </a:p>
          <a:p>
            <a:pPr marL="342900" indent="-342900">
              <a:buFont typeface="Wingdings" panose="05000000000000000000" pitchFamily="2" charset="2"/>
              <a:buChar char="§"/>
            </a:pPr>
            <a:r>
              <a:rPr lang="en-US" sz="2000" dirty="0">
                <a:latin typeface="Gill Sans MT" panose="020B0502020104020203" pitchFamily="34" charset="0"/>
              </a:rPr>
              <a:t>If an individual indicates that he does not want to transmit the data to the state by answering “no” to question 15 on the initial LIS Application, no application will be created. </a:t>
            </a:r>
          </a:p>
          <a:p>
            <a:endParaRPr lang="en-US" dirty="0"/>
          </a:p>
          <a:p>
            <a:endParaRPr lang="en-US" dirty="0">
              <a:solidFill>
                <a:srgbClr val="000000"/>
              </a:solidFill>
              <a:latin typeface="Times New Roman" panose="02020603050405020304" pitchFamily="18" charset="0"/>
            </a:endParaRPr>
          </a:p>
        </p:txBody>
      </p:sp>
      <p:sp>
        <p:nvSpPr>
          <p:cNvPr id="5" name="Rectangle 4">
            <a:extLst>
              <a:ext uri="{FF2B5EF4-FFF2-40B4-BE49-F238E27FC236}">
                <a16:creationId xmlns:a16="http://schemas.microsoft.com/office/drawing/2014/main" id="{9F0299F3-EF94-4BCB-BDB0-77BC8D1D5358}"/>
              </a:ext>
            </a:extLst>
          </p:cNvPr>
          <p:cNvSpPr/>
          <p:nvPr/>
        </p:nvSpPr>
        <p:spPr>
          <a:xfrm>
            <a:off x="964989" y="5404149"/>
            <a:ext cx="6136616" cy="646331"/>
          </a:xfrm>
          <a:prstGeom prst="rect">
            <a:avLst/>
          </a:prstGeom>
        </p:spPr>
        <p:txBody>
          <a:bodyPr wrap="none">
            <a:spAutoFit/>
          </a:bodyPr>
          <a:lstStyle/>
          <a:p>
            <a:r>
              <a:rPr lang="en-US" dirty="0">
                <a:hlinkClick r:id="rId2"/>
              </a:rPr>
              <a:t>https://www.ssa.gov/benefits/medicare/prescriptionhelp/</a:t>
            </a:r>
            <a:endParaRPr lang="en-US" dirty="0"/>
          </a:p>
          <a:p>
            <a:endParaRPr lang="en-US" dirty="0"/>
          </a:p>
        </p:txBody>
      </p:sp>
    </p:spTree>
    <p:extLst>
      <p:ext uri="{BB962C8B-B14F-4D97-AF65-F5344CB8AC3E}">
        <p14:creationId xmlns:p14="http://schemas.microsoft.com/office/powerpoint/2010/main" val="3778068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5B8B15-0807-4786-95F3-374E24916F0D}"/>
              </a:ext>
            </a:extLst>
          </p:cNvPr>
          <p:cNvSpPr/>
          <p:nvPr/>
        </p:nvSpPr>
        <p:spPr>
          <a:xfrm>
            <a:off x="659080" y="896971"/>
            <a:ext cx="10177154" cy="984885"/>
          </a:xfrm>
          <a:prstGeom prst="rect">
            <a:avLst/>
          </a:prstGeom>
        </p:spPr>
        <p:txBody>
          <a:bodyPr wrap="square">
            <a:spAutoFit/>
          </a:bodyPr>
          <a:lstStyle/>
          <a:p>
            <a:r>
              <a:rPr lang="en-US" sz="2000" b="1" dirty="0">
                <a:solidFill>
                  <a:srgbClr val="0070C0"/>
                </a:solidFill>
                <a:latin typeface="Gill Sans MT" panose="020B0502020104020203" pitchFamily="34" charset="0"/>
                <a:cs typeface="Times New Roman" panose="02020603050405020304" pitchFamily="18" charset="0"/>
              </a:rPr>
              <a:t>DSS All Access </a:t>
            </a:r>
            <a:r>
              <a:rPr lang="en-US" sz="2000" dirty="0">
                <a:solidFill>
                  <a:srgbClr val="000000"/>
                </a:solidFill>
                <a:latin typeface="Gill Sans MT" panose="020B0502020104020203" pitchFamily="34" charset="0"/>
              </a:rPr>
              <a:t>allows customers to apply for Food and Nutrition Services, Medicaid, and energy assistance benefits from a single online location in English or Spanish or other languages. </a:t>
            </a:r>
            <a:endParaRPr lang="en-US" sz="2000" dirty="0">
              <a:latin typeface="Gill Sans MT" panose="020B0502020104020203" pitchFamily="34" charset="0"/>
              <a:cs typeface="Times New Roman" panose="02020603050405020304" pitchFamily="18" charset="0"/>
            </a:endParaRPr>
          </a:p>
          <a:p>
            <a:endParaRPr lang="en-US" dirty="0">
              <a:solidFill>
                <a:srgbClr val="444444"/>
              </a:solidFill>
              <a:latin typeface="segoe ui" panose="020B0502040204020203" pitchFamily="34" charset="0"/>
            </a:endParaRPr>
          </a:p>
        </p:txBody>
      </p:sp>
      <p:sp>
        <p:nvSpPr>
          <p:cNvPr id="5" name="Title 1">
            <a:extLst>
              <a:ext uri="{FF2B5EF4-FFF2-40B4-BE49-F238E27FC236}">
                <a16:creationId xmlns:a16="http://schemas.microsoft.com/office/drawing/2014/main" id="{E376D1CD-1E3E-4829-AEAA-6CC2557B1FFB}"/>
              </a:ext>
            </a:extLst>
          </p:cNvPr>
          <p:cNvSpPr txBox="1">
            <a:spLocks/>
          </p:cNvSpPr>
          <p:nvPr/>
        </p:nvSpPr>
        <p:spPr>
          <a:xfrm>
            <a:off x="659080" y="177610"/>
            <a:ext cx="10515600" cy="7585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spc="-50" dirty="0">
                <a:solidFill>
                  <a:schemeClr val="accent1"/>
                </a:solidFill>
                <a:latin typeface="Gill Sans MT" panose="020B0502020104020203" pitchFamily="34" charset="0"/>
              </a:rPr>
              <a:t>ONLINE – DSS ALL ACCESS</a:t>
            </a:r>
          </a:p>
        </p:txBody>
      </p:sp>
      <p:pic>
        <p:nvPicPr>
          <p:cNvPr id="4" name="Picture 3">
            <a:extLst>
              <a:ext uri="{FF2B5EF4-FFF2-40B4-BE49-F238E27FC236}">
                <a16:creationId xmlns:a16="http://schemas.microsoft.com/office/drawing/2014/main" id="{79FA342B-27C0-483E-9FB1-D6B8371FFD59}"/>
              </a:ext>
            </a:extLst>
          </p:cNvPr>
          <p:cNvPicPr>
            <a:picLocks noChangeAspect="1"/>
          </p:cNvPicPr>
          <p:nvPr/>
        </p:nvPicPr>
        <p:blipFill>
          <a:blip r:embed="rId2"/>
          <a:stretch>
            <a:fillRect/>
          </a:stretch>
        </p:blipFill>
        <p:spPr>
          <a:xfrm>
            <a:off x="659081" y="1733797"/>
            <a:ext cx="10515600" cy="4975761"/>
          </a:xfrm>
          <a:prstGeom prst="rect">
            <a:avLst/>
          </a:prstGeom>
        </p:spPr>
      </p:pic>
      <p:sp>
        <p:nvSpPr>
          <p:cNvPr id="3" name="Rectangle 2">
            <a:extLst>
              <a:ext uri="{FF2B5EF4-FFF2-40B4-BE49-F238E27FC236}">
                <a16:creationId xmlns:a16="http://schemas.microsoft.com/office/drawing/2014/main" id="{CFFB5839-DC9F-473F-93BB-314621EB5307}"/>
              </a:ext>
            </a:extLst>
          </p:cNvPr>
          <p:cNvSpPr/>
          <p:nvPr/>
        </p:nvSpPr>
        <p:spPr>
          <a:xfrm>
            <a:off x="7654164" y="6066819"/>
            <a:ext cx="3520516" cy="400110"/>
          </a:xfrm>
          <a:prstGeom prst="rect">
            <a:avLst/>
          </a:prstGeom>
        </p:spPr>
        <p:txBody>
          <a:bodyPr wrap="none">
            <a:spAutoFit/>
          </a:bodyPr>
          <a:lstStyle/>
          <a:p>
            <a:r>
              <a:rPr lang="en-US" dirty="0">
                <a:hlinkClick r:id="rId3"/>
              </a:rPr>
              <a:t>https://allaccess.mecknc.gov</a:t>
            </a:r>
            <a:r>
              <a:rPr lang="en-US" sz="2000" dirty="0">
                <a:hlinkClick r:id="rId3"/>
              </a:rPr>
              <a:t>/</a:t>
            </a:r>
            <a:r>
              <a:rPr lang="en-US" sz="2000" dirty="0"/>
              <a:t>    </a:t>
            </a:r>
          </a:p>
        </p:txBody>
      </p:sp>
    </p:spTree>
    <p:extLst>
      <p:ext uri="{BB962C8B-B14F-4D97-AF65-F5344CB8AC3E}">
        <p14:creationId xmlns:p14="http://schemas.microsoft.com/office/powerpoint/2010/main" val="747350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133A6C-B2C1-4FB9-B943-CEF8F7DA54C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363568" y="113538"/>
            <a:ext cx="6683098" cy="6630923"/>
          </a:xfrm>
          <a:prstGeom prst="rect">
            <a:avLst/>
          </a:prstGeom>
          <a:ln>
            <a:noFill/>
          </a:ln>
          <a:effectLst>
            <a:outerShdw blurRad="190500" algn="tl" rotWithShape="0">
              <a:srgbClr val="000000">
                <a:alpha val="70000"/>
              </a:srgbClr>
            </a:outerShdw>
          </a:effectLst>
        </p:spPr>
      </p:pic>
      <p:sp>
        <p:nvSpPr>
          <p:cNvPr id="10" name="Title 1">
            <a:extLst>
              <a:ext uri="{FF2B5EF4-FFF2-40B4-BE49-F238E27FC236}">
                <a16:creationId xmlns:a16="http://schemas.microsoft.com/office/drawing/2014/main" id="{BD47616D-2134-4C0A-8310-DAF9F99A67BC}"/>
              </a:ext>
            </a:extLst>
          </p:cNvPr>
          <p:cNvSpPr txBox="1">
            <a:spLocks noGrp="1"/>
          </p:cNvSpPr>
          <p:nvPr>
            <p:ph type="title"/>
          </p:nvPr>
        </p:nvSpPr>
        <p:spPr>
          <a:xfrm>
            <a:off x="549096" y="261010"/>
            <a:ext cx="4984806" cy="13896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accent1"/>
                </a:solidFill>
                <a:latin typeface="Gill Sans MT" panose="020B0502020104020203" pitchFamily="34" charset="0"/>
              </a:rPr>
              <a:t>ONLINE – </a:t>
            </a:r>
            <a:br>
              <a:rPr lang="en-US" sz="4000" dirty="0">
                <a:solidFill>
                  <a:schemeClr val="accent1"/>
                </a:solidFill>
                <a:latin typeface="Gill Sans MT" panose="020B0502020104020203" pitchFamily="34" charset="0"/>
              </a:rPr>
            </a:br>
            <a:r>
              <a:rPr lang="en-US" sz="4000" dirty="0">
                <a:solidFill>
                  <a:schemeClr val="accent1"/>
                </a:solidFill>
                <a:latin typeface="Gill Sans MT" panose="020B0502020104020203" pitchFamily="34" charset="0"/>
              </a:rPr>
              <a:t>DSS ALL ACCESS</a:t>
            </a:r>
          </a:p>
        </p:txBody>
      </p:sp>
      <p:sp>
        <p:nvSpPr>
          <p:cNvPr id="2" name="Rectangle 1">
            <a:extLst>
              <a:ext uri="{FF2B5EF4-FFF2-40B4-BE49-F238E27FC236}">
                <a16:creationId xmlns:a16="http://schemas.microsoft.com/office/drawing/2014/main" id="{1AA01C86-33E5-4F9D-907E-889A4A931E1A}"/>
              </a:ext>
            </a:extLst>
          </p:cNvPr>
          <p:cNvSpPr/>
          <p:nvPr/>
        </p:nvSpPr>
        <p:spPr>
          <a:xfrm>
            <a:off x="549096" y="2163817"/>
            <a:ext cx="4480956" cy="2831544"/>
          </a:xfrm>
          <a:prstGeom prst="rect">
            <a:avLst/>
          </a:prstGeom>
        </p:spPr>
        <p:txBody>
          <a:bodyPr wrap="square">
            <a:spAutoFit/>
          </a:bodyPr>
          <a:lstStyle/>
          <a:p>
            <a:pPr marL="285750" indent="-285750">
              <a:buFont typeface="Wingdings" panose="05000000000000000000" pitchFamily="2" charset="2"/>
              <a:buChar char="§"/>
            </a:pPr>
            <a:r>
              <a:rPr lang="en-US" sz="2000" dirty="0">
                <a:latin typeface="Gill Sans MT" panose="020B0502020104020203" pitchFamily="34" charset="0"/>
              </a:rPr>
              <a:t>The app is user-friendly and can be accessed on any mobile or desktop device.</a:t>
            </a:r>
          </a:p>
          <a:p>
            <a:endParaRPr lang="en-US" sz="2000" dirty="0">
              <a:latin typeface="Gill Sans MT" panose="020B0502020104020203" pitchFamily="34" charset="0"/>
            </a:endParaRPr>
          </a:p>
          <a:p>
            <a:pPr marL="285750" indent="-285750">
              <a:buFont typeface="Wingdings" panose="05000000000000000000" pitchFamily="2" charset="2"/>
              <a:buChar char="§"/>
            </a:pPr>
            <a:r>
              <a:rPr lang="en-US" sz="2000" dirty="0">
                <a:latin typeface="Gill Sans MT" panose="020B0502020104020203" pitchFamily="34" charset="0"/>
                <a:cs typeface="Times New Roman" panose="02020603050405020304" pitchFamily="18" charset="0"/>
              </a:rPr>
              <a:t>Customers can add the web app to their home screen by following the instructions listed on the menu at the top left corner of the webpage.</a:t>
            </a:r>
            <a:endParaRPr lang="en-US" sz="2000" dirty="0">
              <a:latin typeface="Gill Sans MT" panose="020B0502020104020203" pitchFamily="34" charset="0"/>
            </a:endParaRPr>
          </a:p>
          <a:p>
            <a:endParaRPr lang="en-US" dirty="0">
              <a:latin typeface="Times New Roman" panose="02020603050405020304" pitchFamily="18" charset="0"/>
            </a:endParaRPr>
          </a:p>
        </p:txBody>
      </p:sp>
    </p:spTree>
    <p:extLst>
      <p:ext uri="{BB962C8B-B14F-4D97-AF65-F5344CB8AC3E}">
        <p14:creationId xmlns:p14="http://schemas.microsoft.com/office/powerpoint/2010/main" val="412071715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BF2C5-34EA-47C1-8D47-944C88213A83}"/>
              </a:ext>
            </a:extLst>
          </p:cNvPr>
          <p:cNvSpPr>
            <a:spLocks noGrp="1"/>
          </p:cNvSpPr>
          <p:nvPr>
            <p:ph type="title"/>
          </p:nvPr>
        </p:nvSpPr>
        <p:spPr>
          <a:xfrm>
            <a:off x="914400" y="5257800"/>
            <a:ext cx="3610099" cy="914400"/>
          </a:xfrm>
        </p:spPr>
        <p:txBody>
          <a:bodyPr/>
          <a:lstStyle/>
          <a:p>
            <a:r>
              <a:rPr lang="en-US" dirty="0"/>
              <a:t>OBJECTIVES</a:t>
            </a:r>
          </a:p>
        </p:txBody>
      </p:sp>
      <p:sp>
        <p:nvSpPr>
          <p:cNvPr id="6" name="Rectangle 5">
            <a:extLst>
              <a:ext uri="{FF2B5EF4-FFF2-40B4-BE49-F238E27FC236}">
                <a16:creationId xmlns:a16="http://schemas.microsoft.com/office/drawing/2014/main" id="{C0B921B9-1AAF-465F-8C76-D4AC786F3D58}"/>
              </a:ext>
            </a:extLst>
          </p:cNvPr>
          <p:cNvSpPr/>
          <p:nvPr/>
        </p:nvSpPr>
        <p:spPr>
          <a:xfrm>
            <a:off x="914400" y="778901"/>
            <a:ext cx="9088583" cy="3724096"/>
          </a:xfrm>
          <a:prstGeom prst="rect">
            <a:avLst/>
          </a:prstGeom>
        </p:spPr>
        <p:txBody>
          <a:bodyPr wrap="square">
            <a:spAutoFit/>
          </a:bodyPr>
          <a:lstStyle/>
          <a:p>
            <a:endParaRPr lang="en-US" dirty="0">
              <a:solidFill>
                <a:srgbClr val="000000"/>
              </a:solidFill>
              <a:latin typeface="Arial" panose="020B0604020202020204" pitchFamily="34" charset="0"/>
            </a:endParaRPr>
          </a:p>
          <a:p>
            <a:pPr marL="285750" indent="-285750">
              <a:buFont typeface="Wingdings" panose="05000000000000000000" pitchFamily="2" charset="2"/>
              <a:buChar char="§"/>
            </a:pPr>
            <a:r>
              <a:rPr lang="en-US" sz="2000" dirty="0">
                <a:latin typeface="Gill Sans MT" panose="020B0502020104020203" pitchFamily="34" charset="0"/>
              </a:rPr>
              <a:t>Understand the methods of submitting applications and documents to the local DSS agency.</a:t>
            </a:r>
          </a:p>
          <a:p>
            <a:pPr marL="285750" indent="-285750">
              <a:buFont typeface="Wingdings" panose="05000000000000000000" pitchFamily="2" charset="2"/>
              <a:buChar char="§"/>
            </a:pPr>
            <a:endParaRPr lang="en-US" sz="2000" dirty="0">
              <a:latin typeface="Gill Sans MT" panose="020B0502020104020203" pitchFamily="34" charset="0"/>
            </a:endParaRPr>
          </a:p>
          <a:p>
            <a:pPr marL="285750" indent="-285750">
              <a:buFont typeface="Wingdings" panose="05000000000000000000" pitchFamily="2" charset="2"/>
              <a:buChar char="§"/>
            </a:pPr>
            <a:r>
              <a:rPr lang="en-US" sz="2000" dirty="0">
                <a:latin typeface="Gill Sans MT" panose="020B0502020104020203" pitchFamily="34" charset="0"/>
              </a:rPr>
              <a:t>Understand the basic eligibility factors and programs for the Aged, Blind, and Disabled.</a:t>
            </a:r>
          </a:p>
          <a:p>
            <a:pPr marL="285750" indent="-285750">
              <a:buFont typeface="Wingdings" panose="05000000000000000000" pitchFamily="2" charset="2"/>
              <a:buChar char="§"/>
            </a:pPr>
            <a:endParaRPr lang="en-US" sz="2000" dirty="0">
              <a:latin typeface="Gill Sans MT" panose="020B0502020104020203" pitchFamily="34" charset="0"/>
            </a:endParaRPr>
          </a:p>
          <a:p>
            <a:pPr marL="285750" indent="-285750">
              <a:buFont typeface="Wingdings" panose="05000000000000000000" pitchFamily="2" charset="2"/>
              <a:buChar char="§"/>
            </a:pPr>
            <a:r>
              <a:rPr lang="en-US" sz="2000" dirty="0">
                <a:latin typeface="Gill Sans MT" panose="020B0502020104020203" pitchFamily="34" charset="0"/>
              </a:rPr>
              <a:t>Understand how to best overcome the main obstacle faced when assisting applicants who are homeless or at risk of homelessness when applying for benefits.</a:t>
            </a:r>
          </a:p>
          <a:p>
            <a:pPr marL="285750" indent="-285750">
              <a:buFont typeface="Wingdings" panose="05000000000000000000" pitchFamily="2" charset="2"/>
              <a:buChar char="§"/>
            </a:pPr>
            <a:endParaRPr lang="en-US" sz="2000" dirty="0">
              <a:latin typeface="Gill Sans MT" panose="020B0502020104020203" pitchFamily="34" charset="0"/>
            </a:endParaRPr>
          </a:p>
          <a:p>
            <a:pPr marL="285750" indent="-285750">
              <a:buFont typeface="Wingdings" panose="05000000000000000000" pitchFamily="2" charset="2"/>
              <a:buChar char="§"/>
            </a:pPr>
            <a:r>
              <a:rPr lang="en-US" sz="2000" dirty="0">
                <a:latin typeface="Gill Sans MT" panose="020B0502020104020203" pitchFamily="34" charset="0"/>
              </a:rPr>
              <a:t>Understand the applicants right to request an appeal </a:t>
            </a:r>
          </a:p>
          <a:p>
            <a:endParaRPr lang="en-US" dirty="0">
              <a:solidFill>
                <a:srgbClr val="000000"/>
              </a:solidFill>
              <a:latin typeface="Arial" panose="020B0604020202020204" pitchFamily="34" charset="0"/>
            </a:endParaRPr>
          </a:p>
        </p:txBody>
      </p:sp>
      <p:pic>
        <p:nvPicPr>
          <p:cNvPr id="7" name="Picture 2" descr="County to Host Financial Fraud Awareness Event for Seniors">
            <a:extLst>
              <a:ext uri="{FF2B5EF4-FFF2-40B4-BE49-F238E27FC236}">
                <a16:creationId xmlns:a16="http://schemas.microsoft.com/office/drawing/2014/main" id="{C8B79666-D03E-4385-95E1-E9ED12D6D32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444" b="97778" l="6667" r="96000">
                        <a14:foregroundMark x1="35556" y1="17778" x2="35556" y2="17778"/>
                        <a14:foregroundMark x1="42222" y1="11111" x2="42222" y2="11111"/>
                        <a14:foregroundMark x1="42222" y1="11111" x2="21778" y2="26667"/>
                        <a14:foregroundMark x1="21778" y1="26667" x2="16000" y2="48889"/>
                        <a14:foregroundMark x1="16000" y1="48889" x2="22667" y2="72000"/>
                        <a14:foregroundMark x1="22667" y1="72000" x2="41333" y2="82222"/>
                        <a14:foregroundMark x1="11111" y1="54222" x2="22222" y2="74667"/>
                        <a14:foregroundMark x1="22222" y1="74667" x2="66222" y2="87111"/>
                        <a14:foregroundMark x1="66222" y1="87111" x2="84444" y2="70222"/>
                        <a14:foregroundMark x1="84444" y1="70222" x2="89778" y2="48000"/>
                        <a14:foregroundMark x1="89778" y1="48000" x2="81778" y2="26667"/>
                        <a14:foregroundMark x1="81778" y1="26667" x2="62667" y2="11111"/>
                        <a14:foregroundMark x1="62667" y1="11111" x2="56000" y2="10222"/>
                        <a14:foregroundMark x1="38667" y1="87111" x2="56000" y2="90222"/>
                        <a14:foregroundMark x1="51111" y1="94222" x2="72000" y2="87111"/>
                        <a14:foregroundMark x1="72000" y1="87111" x2="90222" y2="69333"/>
                        <a14:foregroundMark x1="90222" y1="69333" x2="92889" y2="44444"/>
                        <a14:foregroundMark x1="92889" y1="44444" x2="82667" y2="24444"/>
                        <a14:foregroundMark x1="82667" y1="24444" x2="63111" y2="8889"/>
                        <a14:foregroundMark x1="63111" y1="8889" x2="39556" y2="6222"/>
                        <a14:foregroundMark x1="39556" y1="6222" x2="18222" y2="19111"/>
                        <a14:foregroundMark x1="18222" y1="19111" x2="7556" y2="41333"/>
                        <a14:foregroundMark x1="7556" y1="41333" x2="11111" y2="63556"/>
                        <a14:foregroundMark x1="11111" y1="63556" x2="24444" y2="82667"/>
                        <a14:foregroundMark x1="24444" y1="82667" x2="43556" y2="91111"/>
                        <a14:foregroundMark x1="6667" y1="48444" x2="27556" y2="88000"/>
                        <a14:foregroundMark x1="27556" y1="88000" x2="40000" y2="92444"/>
                        <a14:foregroundMark x1="7556" y1="49333" x2="16889" y2="70222"/>
                        <a14:foregroundMark x1="16889" y1="70222" x2="34222" y2="86222"/>
                        <a14:foregroundMark x1="34222" y1="86222" x2="58667" y2="92000"/>
                        <a14:foregroundMark x1="58667" y1="92000" x2="78222" y2="81778"/>
                        <a14:foregroundMark x1="78222" y1="81778" x2="92000" y2="63556"/>
                        <a14:foregroundMark x1="92000" y1="63556" x2="92000" y2="33333"/>
                        <a14:foregroundMark x1="46667" y1="8444" x2="64000" y2="13333"/>
                        <a14:foregroundMark x1="96000" y1="53333" x2="92889" y2="55556"/>
                        <a14:foregroundMark x1="6667" y1="52000" x2="17778" y2="72000"/>
                        <a14:foregroundMark x1="17778" y1="72000" x2="39111" y2="88889"/>
                        <a14:foregroundMark x1="39111" y1="88889" x2="56000" y2="93778"/>
                        <a14:foregroundMark x1="6667" y1="53333" x2="11111" y2="68444"/>
                        <a14:foregroundMark x1="40444" y1="94667" x2="61333" y2="94667"/>
                        <a14:foregroundMark x1="51108" y1="97333" x2="54222" y2="97778"/>
                        <a14:foregroundMark x1="48000" y1="96889" x2="51108" y2="97333"/>
                        <a14:foregroundMark x1="53776" y1="97333" x2="55556" y2="97778"/>
                        <a14:foregroundMark x1="52000" y1="96889" x2="53776" y2="97333"/>
                        <a14:foregroundMark x1="54667" y1="96889" x2="56889" y2="96889"/>
                        <a14:foregroundMark x1="41333" y1="5778" x2="52444" y2="4444"/>
                        <a14:foregroundMark x1="53778" y1="97778" x2="56444" y2="97778"/>
                        <a14:foregroundMark x1="54667" y1="97333" x2="56000" y2="97778"/>
                        <a14:backgroundMark x1="57333" y1="98222" x2="57333" y2="99111"/>
                        <a14:backgroundMark x1="55111" y1="98222" x2="55111" y2="98222"/>
                        <a14:backgroundMark x1="56889" y1="97333" x2="56889" y2="97333"/>
                        <a14:backgroundMark x1="58222" y1="99111" x2="58222" y2="99111"/>
                        <a14:backgroundMark x1="58222" y1="99111" x2="58222" y2="99111"/>
                      </a14:backgroundRemoval>
                    </a14:imgEffect>
                  </a14:imgLayer>
                </a14:imgProps>
              </a:ext>
              <a:ext uri="{28A0092B-C50C-407E-A947-70E740481C1C}">
                <a14:useLocalDpi xmlns:a14="http://schemas.microsoft.com/office/drawing/2010/main" val="0"/>
              </a:ext>
            </a:extLst>
          </a:blip>
          <a:srcRect/>
          <a:stretch>
            <a:fillRect/>
          </a:stretch>
        </p:blipFill>
        <p:spPr bwMode="auto">
          <a:xfrm>
            <a:off x="8841552" y="5088576"/>
            <a:ext cx="2036246" cy="176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430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674D4-6A64-411C-9DAE-B5281A6658BD}"/>
              </a:ext>
            </a:extLst>
          </p:cNvPr>
          <p:cNvSpPr>
            <a:spLocks noGrp="1"/>
          </p:cNvSpPr>
          <p:nvPr>
            <p:ph type="title"/>
          </p:nvPr>
        </p:nvSpPr>
        <p:spPr>
          <a:xfrm>
            <a:off x="1071550" y="3668588"/>
            <a:ext cx="9692640" cy="1397124"/>
          </a:xfrm>
        </p:spPr>
        <p:txBody>
          <a:bodyPr>
            <a:normAutofit fontScale="90000"/>
          </a:bodyPr>
          <a:lstStyle/>
          <a:p>
            <a:pPr algn="ctr"/>
            <a:r>
              <a:rPr lang="en-US" dirty="0">
                <a:latin typeface="Gill Sans MT" panose="020B0502020104020203" pitchFamily="34" charset="0"/>
              </a:rPr>
              <a:t>BASIC ELIGIBILITY FACTORS</a:t>
            </a:r>
            <a:br>
              <a:rPr lang="en-US" dirty="0">
                <a:latin typeface="Gill Sans MT" panose="020B0502020104020203" pitchFamily="34" charset="0"/>
              </a:rPr>
            </a:br>
            <a:r>
              <a:rPr lang="en-US" dirty="0">
                <a:latin typeface="Gill Sans MT" panose="020B0502020104020203" pitchFamily="34" charset="0"/>
              </a:rPr>
              <a:t>FOR THE AGED, BLIND, AND DISABLED </a:t>
            </a:r>
            <a:br>
              <a:rPr lang="en-US" dirty="0">
                <a:latin typeface="Gill Sans MT" panose="020B0502020104020203" pitchFamily="34" charset="0"/>
              </a:rPr>
            </a:br>
            <a:br>
              <a:rPr lang="en-US" dirty="0">
                <a:latin typeface="Gill Sans MT" panose="020B0502020104020203" pitchFamily="34" charset="0"/>
              </a:rPr>
            </a:br>
            <a:r>
              <a:rPr lang="en-US" dirty="0">
                <a:latin typeface="Gill Sans MT" panose="020B0502020104020203" pitchFamily="34" charset="0"/>
              </a:rPr>
              <a:t> </a:t>
            </a:r>
          </a:p>
        </p:txBody>
      </p:sp>
    </p:spTree>
    <p:extLst>
      <p:ext uri="{BB962C8B-B14F-4D97-AF65-F5344CB8AC3E}">
        <p14:creationId xmlns:p14="http://schemas.microsoft.com/office/powerpoint/2010/main" val="249600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8" y="643466"/>
            <a:ext cx="3092718" cy="5528734"/>
          </a:xfrm>
          <a:noFill/>
        </p:spPr>
        <p:txBody>
          <a:bodyPr anchor="t">
            <a:normAutofit/>
          </a:bodyPr>
          <a:lstStyle/>
          <a:p>
            <a:r>
              <a:rPr lang="en-US" sz="2800" dirty="0">
                <a:solidFill>
                  <a:schemeClr val="bg2"/>
                </a:solidFill>
                <a:latin typeface="Gill Sans MT" panose="020B0502020104020203" pitchFamily="34" charset="0"/>
              </a:rPr>
              <a:t>Basic factors of  Eligibility for The Aged, blind, and Disabled</a:t>
            </a:r>
            <a:r>
              <a:rPr lang="en-US" sz="2800" dirty="0">
                <a:solidFill>
                  <a:srgbClr val="FFFFFF"/>
                </a:solidFill>
                <a:latin typeface="Times New Roman" panose="02020603050405020304" pitchFamily="18" charset="0"/>
                <a:cs typeface="Times New Roman" panose="02020603050405020304" pitchFamily="18" charset="0"/>
              </a:rPr>
              <a:t>	</a:t>
            </a:r>
          </a:p>
        </p:txBody>
      </p:sp>
      <p:sp useBgFill="1">
        <p:nvSpPr>
          <p:cNvPr id="21" name="Rectangle 20">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22511" y="643466"/>
            <a:ext cx="5827472" cy="5852337"/>
          </a:xfrm>
        </p:spPr>
        <p:txBody>
          <a:bodyPr>
            <a:normAutofit/>
          </a:bodyPr>
          <a:lstStyle/>
          <a:p>
            <a:pPr marL="342900" lvl="0" indent="-342900">
              <a:lnSpc>
                <a:spcPct val="94000"/>
              </a:lnSpc>
              <a:spcBef>
                <a:spcPts val="1000"/>
              </a:spcBef>
              <a:buFont typeface="+mj-lt"/>
              <a:buAutoNum type="arabicPeriod"/>
            </a:pPr>
            <a:r>
              <a:rPr lang="en-US" dirty="0">
                <a:solidFill>
                  <a:srgbClr val="191B0E"/>
                </a:solidFill>
                <a:latin typeface="Gill Sans MT" panose="020B0502020104020203" pitchFamily="34" charset="0"/>
              </a:rPr>
              <a:t>Be a US Citizen or Qualified Alien</a:t>
            </a:r>
          </a:p>
          <a:p>
            <a:pPr marL="914400" lvl="1" indent="-384048">
              <a:lnSpc>
                <a:spcPct val="94000"/>
              </a:lnSpc>
              <a:spcBef>
                <a:spcPts val="500"/>
              </a:spcBef>
              <a:spcAft>
                <a:spcPts val="200"/>
              </a:spcAft>
              <a:buFont typeface="Wingdings" panose="05000000000000000000" pitchFamily="2" charset="2"/>
              <a:buChar char="§"/>
            </a:pPr>
            <a:r>
              <a:rPr lang="en-US" sz="2000" i="1" dirty="0">
                <a:solidFill>
                  <a:srgbClr val="191B0E"/>
                </a:solidFill>
                <a:latin typeface="Gill Sans MT" panose="020B0502020104020203" pitchFamily="34" charset="0"/>
              </a:rPr>
              <a:t>Note: Non-Qualified Aliens are potentially eligible for Emergency Services Only</a:t>
            </a:r>
          </a:p>
          <a:p>
            <a:pPr marL="914400" lvl="1" indent="-384048">
              <a:lnSpc>
                <a:spcPct val="94000"/>
              </a:lnSpc>
              <a:spcBef>
                <a:spcPts val="500"/>
              </a:spcBef>
              <a:spcAft>
                <a:spcPts val="200"/>
              </a:spcAft>
              <a:buFont typeface="Wingdings" panose="05000000000000000000" pitchFamily="2" charset="2"/>
              <a:buChar char="§"/>
            </a:pPr>
            <a:r>
              <a:rPr lang="en-US" sz="2000" dirty="0">
                <a:solidFill>
                  <a:srgbClr val="191B0E"/>
                </a:solidFill>
                <a:latin typeface="Gill Sans MT" panose="020B0502020104020203" pitchFamily="34" charset="0"/>
              </a:rPr>
              <a:t>Have a social security number or apply for one </a:t>
            </a:r>
          </a:p>
          <a:p>
            <a:pPr marL="914400" lvl="1" indent="-384048">
              <a:lnSpc>
                <a:spcPct val="94000"/>
              </a:lnSpc>
              <a:spcBef>
                <a:spcPts val="500"/>
              </a:spcBef>
              <a:spcAft>
                <a:spcPts val="200"/>
              </a:spcAft>
              <a:buFont typeface="Wingdings" panose="05000000000000000000" pitchFamily="2" charset="2"/>
              <a:buChar char="§"/>
            </a:pPr>
            <a:r>
              <a:rPr lang="en-US" sz="2000" i="1" dirty="0">
                <a:solidFill>
                  <a:srgbClr val="191B0E"/>
                </a:solidFill>
                <a:latin typeface="Gill Sans MT" panose="020B0502020104020203" pitchFamily="34" charset="0"/>
              </a:rPr>
              <a:t>Note: Some Qualified Aliens are not eligible for an SSN</a:t>
            </a:r>
          </a:p>
          <a:p>
            <a:pPr marL="342900" lvl="0" indent="-342900">
              <a:lnSpc>
                <a:spcPct val="94000"/>
              </a:lnSpc>
              <a:spcBef>
                <a:spcPts val="1000"/>
              </a:spcBef>
              <a:buAutoNum type="arabicPeriod" startAt="2"/>
            </a:pPr>
            <a:r>
              <a:rPr lang="en-US" dirty="0">
                <a:solidFill>
                  <a:srgbClr val="191B0E"/>
                </a:solidFill>
                <a:latin typeface="Gill Sans MT" panose="020B0502020104020203" pitchFamily="34" charset="0"/>
              </a:rPr>
              <a:t>Be a resident of North Carolina. </a:t>
            </a:r>
          </a:p>
          <a:p>
            <a:pPr marL="342900" lvl="0" indent="-342900">
              <a:lnSpc>
                <a:spcPct val="94000"/>
              </a:lnSpc>
              <a:spcBef>
                <a:spcPts val="1000"/>
              </a:spcBef>
              <a:buAutoNum type="arabicPeriod" startAt="3"/>
            </a:pPr>
            <a:r>
              <a:rPr lang="en-US" dirty="0">
                <a:solidFill>
                  <a:srgbClr val="191B0E"/>
                </a:solidFill>
                <a:latin typeface="Gill Sans MT" panose="020B0502020104020203" pitchFamily="34" charset="0"/>
              </a:rPr>
              <a:t>Meet the Income Requirements</a:t>
            </a:r>
          </a:p>
          <a:p>
            <a:pPr marL="342900" lvl="0" indent="-342900">
              <a:lnSpc>
                <a:spcPct val="94000"/>
              </a:lnSpc>
              <a:spcBef>
                <a:spcPts val="1000"/>
              </a:spcBef>
              <a:buAutoNum type="arabicPeriod" startAt="3"/>
            </a:pPr>
            <a:r>
              <a:rPr lang="en-US" dirty="0">
                <a:solidFill>
                  <a:srgbClr val="191B0E"/>
                </a:solidFill>
                <a:latin typeface="Gill Sans MT" panose="020B0502020104020203" pitchFamily="34" charset="0"/>
              </a:rPr>
              <a:t>Meet  the Reserve Requirement</a:t>
            </a:r>
          </a:p>
          <a:p>
            <a:pPr marL="342900" indent="-342900">
              <a:lnSpc>
                <a:spcPct val="94000"/>
              </a:lnSpc>
              <a:spcBef>
                <a:spcPts val="1000"/>
              </a:spcBef>
              <a:buFontTx/>
              <a:buAutoNum type="arabicPeriod" startAt="3"/>
            </a:pPr>
            <a:r>
              <a:rPr lang="en-US" dirty="0">
                <a:solidFill>
                  <a:srgbClr val="191B0E"/>
                </a:solidFill>
                <a:latin typeface="Gill Sans MT" panose="020B0502020104020203" pitchFamily="34" charset="0"/>
              </a:rPr>
              <a:t>Apply for all benefits to which he may be entitled</a:t>
            </a:r>
          </a:p>
          <a:p>
            <a:pPr marL="342900" indent="-342900">
              <a:lnSpc>
                <a:spcPct val="94000"/>
              </a:lnSpc>
              <a:spcBef>
                <a:spcPts val="1000"/>
              </a:spcBef>
              <a:buFontTx/>
              <a:buAutoNum type="arabicPeriod" startAt="3"/>
            </a:pPr>
            <a:r>
              <a:rPr lang="en-US" dirty="0">
                <a:solidFill>
                  <a:srgbClr val="191B0E"/>
                </a:solidFill>
                <a:latin typeface="Gill Sans MT" panose="020B0502020104020203" pitchFamily="34" charset="0"/>
              </a:rPr>
              <a:t>Meet the Age/Blind/ Disable Requirements</a:t>
            </a:r>
          </a:p>
          <a:p>
            <a:pPr marL="342900" indent="-342900">
              <a:lnSpc>
                <a:spcPct val="94000"/>
              </a:lnSpc>
              <a:spcBef>
                <a:spcPts val="1000"/>
              </a:spcBef>
              <a:buFontTx/>
              <a:buAutoNum type="arabicPeriod" startAt="3"/>
            </a:pPr>
            <a:endParaRPr lang="en-US" dirty="0">
              <a:solidFill>
                <a:srgbClr val="191B0E"/>
              </a:solidFill>
              <a:latin typeface="Gill Sans MT" panose="020B0502020104020203" pitchFamily="34" charset="0"/>
            </a:endParaRPr>
          </a:p>
        </p:txBody>
      </p:sp>
    </p:spTree>
    <p:extLst>
      <p:ext uri="{BB962C8B-B14F-4D97-AF65-F5344CB8AC3E}">
        <p14:creationId xmlns:p14="http://schemas.microsoft.com/office/powerpoint/2010/main" val="2235403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8" y="643466"/>
            <a:ext cx="3092718" cy="5528734"/>
          </a:xfrm>
          <a:noFill/>
        </p:spPr>
        <p:txBody>
          <a:bodyPr anchor="t">
            <a:normAutofit/>
          </a:bodyPr>
          <a:lstStyle/>
          <a:p>
            <a:r>
              <a:rPr lang="en-US" sz="2800" dirty="0">
                <a:solidFill>
                  <a:schemeClr val="bg2"/>
                </a:solidFill>
                <a:latin typeface="Garamond" panose="02020404030301010803" pitchFamily="18" charset="0"/>
              </a:rPr>
              <a:t>Basic factors of  Eligibility for The Aged, blind, and Disabled</a:t>
            </a:r>
            <a:r>
              <a:rPr lang="en-US" sz="2800" dirty="0">
                <a:solidFill>
                  <a:srgbClr val="FFFFFF"/>
                </a:solidFill>
                <a:latin typeface="Times New Roman" panose="02020603050405020304" pitchFamily="18" charset="0"/>
                <a:cs typeface="Times New Roman" panose="02020603050405020304" pitchFamily="18" charset="0"/>
              </a:rPr>
              <a:t>	</a:t>
            </a:r>
          </a:p>
        </p:txBody>
      </p:sp>
      <p:sp useBgFill="1">
        <p:nvSpPr>
          <p:cNvPr id="21" name="Rectangle 20">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701386" y="562537"/>
            <a:ext cx="6394228" cy="5852337"/>
          </a:xfrm>
        </p:spPr>
        <p:txBody>
          <a:bodyPr>
            <a:normAutofit/>
          </a:bodyPr>
          <a:lstStyle/>
          <a:p>
            <a:pPr marL="0" lvl="0" indent="0">
              <a:lnSpc>
                <a:spcPct val="94000"/>
              </a:lnSpc>
              <a:spcBef>
                <a:spcPts val="1000"/>
              </a:spcBef>
              <a:buNone/>
            </a:pPr>
            <a:r>
              <a:rPr lang="en-US" dirty="0">
                <a:solidFill>
                  <a:srgbClr val="191B0E"/>
                </a:solidFill>
                <a:latin typeface="Gill Sans MT" panose="020B0502020104020203" pitchFamily="34" charset="0"/>
              </a:rPr>
              <a:t>If a disability determination is needed, the disability assessment will be complete and submitted to Disability Determination Services.</a:t>
            </a:r>
          </a:p>
          <a:p>
            <a:pPr marL="0" lvl="0" indent="0">
              <a:lnSpc>
                <a:spcPct val="94000"/>
              </a:lnSpc>
              <a:spcBef>
                <a:spcPts val="1000"/>
              </a:spcBef>
              <a:buNone/>
            </a:pPr>
            <a:r>
              <a:rPr lang="en-US" dirty="0">
                <a:solidFill>
                  <a:srgbClr val="191B0E"/>
                </a:solidFill>
                <a:latin typeface="Gill Sans MT" panose="020B0502020104020203" pitchFamily="34" charset="0"/>
              </a:rPr>
              <a:t>The assessment is a part of the Medicaid application for applicants who do not have a disability determination.</a:t>
            </a:r>
          </a:p>
          <a:p>
            <a:pPr marL="0" lvl="0" indent="0">
              <a:lnSpc>
                <a:spcPct val="94000"/>
              </a:lnSpc>
              <a:spcBef>
                <a:spcPts val="1000"/>
              </a:spcBef>
              <a:buNone/>
            </a:pPr>
            <a:endParaRPr lang="en-US" dirty="0">
              <a:solidFill>
                <a:srgbClr val="191B0E"/>
              </a:solidFill>
              <a:latin typeface="Gill Sans MT" panose="020B0502020104020203" pitchFamily="34" charset="0"/>
            </a:endParaRPr>
          </a:p>
          <a:p>
            <a:pPr marL="0" lvl="0" indent="0">
              <a:lnSpc>
                <a:spcPct val="94000"/>
              </a:lnSpc>
              <a:spcBef>
                <a:spcPts val="1000"/>
              </a:spcBef>
              <a:buNone/>
            </a:pPr>
            <a:r>
              <a:rPr lang="en-US" dirty="0">
                <a:solidFill>
                  <a:srgbClr val="191B0E"/>
                </a:solidFill>
                <a:latin typeface="Gill Sans MT" panose="020B0502020104020203" pitchFamily="34" charset="0"/>
              </a:rPr>
              <a:t>The assessment sent to DDS by the local DSS agency includes:</a:t>
            </a:r>
          </a:p>
          <a:p>
            <a:pPr marL="0" lvl="0" indent="0">
              <a:lnSpc>
                <a:spcPct val="94000"/>
              </a:lnSpc>
              <a:spcBef>
                <a:spcPts val="1000"/>
              </a:spcBef>
              <a:buNone/>
            </a:pPr>
            <a:r>
              <a:rPr lang="en-US" dirty="0">
                <a:solidFill>
                  <a:srgbClr val="191B0E"/>
                </a:solidFill>
                <a:latin typeface="Gill Sans MT" panose="020B0502020104020203" pitchFamily="34" charset="0"/>
              </a:rPr>
              <a:t>DMA-4037 </a:t>
            </a:r>
            <a:r>
              <a:rPr lang="en-US" dirty="0">
                <a:solidFill>
                  <a:srgbClr val="02376C"/>
                </a:solidFill>
                <a:latin typeface="Gill Sans MT" panose="020B0502020104020203" pitchFamily="34" charset="0"/>
              </a:rPr>
              <a:t>Disability Determination Transmittal</a:t>
            </a:r>
          </a:p>
          <a:p>
            <a:pPr marL="0" lvl="0" indent="0">
              <a:lnSpc>
                <a:spcPct val="94000"/>
              </a:lnSpc>
              <a:spcBef>
                <a:spcPts val="1000"/>
              </a:spcBef>
              <a:buNone/>
            </a:pPr>
            <a:r>
              <a:rPr lang="en-US" dirty="0">
                <a:solidFill>
                  <a:srgbClr val="191B0E"/>
                </a:solidFill>
                <a:latin typeface="Gill Sans MT" panose="020B0502020104020203" pitchFamily="34" charset="0"/>
              </a:rPr>
              <a:t>DHB-5009 </a:t>
            </a:r>
            <a:r>
              <a:rPr lang="en-US" dirty="0">
                <a:solidFill>
                  <a:srgbClr val="02376C"/>
                </a:solidFill>
                <a:latin typeface="Gill Sans MT" panose="020B0502020104020203" pitchFamily="34" charset="0"/>
              </a:rPr>
              <a:t>Social History Summary </a:t>
            </a:r>
            <a:endParaRPr lang="en-US" dirty="0">
              <a:solidFill>
                <a:srgbClr val="191B0E"/>
              </a:solidFill>
              <a:latin typeface="Gill Sans MT" panose="020B0502020104020203" pitchFamily="34" charset="0"/>
            </a:endParaRPr>
          </a:p>
          <a:p>
            <a:pPr marL="0" lvl="0" indent="0">
              <a:lnSpc>
                <a:spcPct val="94000"/>
              </a:lnSpc>
              <a:spcBef>
                <a:spcPts val="1000"/>
              </a:spcBef>
              <a:buNone/>
            </a:pPr>
            <a:r>
              <a:rPr lang="en-US" dirty="0">
                <a:solidFill>
                  <a:srgbClr val="191B0E"/>
                </a:solidFill>
                <a:latin typeface="Gill Sans MT" panose="020B0502020104020203" pitchFamily="34" charset="0"/>
              </a:rPr>
              <a:t>DHB-5028 </a:t>
            </a:r>
            <a:r>
              <a:rPr lang="en-US" dirty="0">
                <a:solidFill>
                  <a:srgbClr val="02376C"/>
                </a:solidFill>
                <a:latin typeface="Gill Sans MT" panose="020B0502020104020203" pitchFamily="34" charset="0"/>
              </a:rPr>
              <a:t>Authorization to Disclose Information</a:t>
            </a:r>
            <a:endParaRPr lang="en-US" dirty="0">
              <a:solidFill>
                <a:srgbClr val="191B0E"/>
              </a:solidFill>
              <a:latin typeface="Gill Sans MT" panose="020B0502020104020203" pitchFamily="34" charset="0"/>
            </a:endParaRPr>
          </a:p>
        </p:txBody>
      </p:sp>
    </p:spTree>
    <p:extLst>
      <p:ext uri="{BB962C8B-B14F-4D97-AF65-F5344CB8AC3E}">
        <p14:creationId xmlns:p14="http://schemas.microsoft.com/office/powerpoint/2010/main" val="4244323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0" y="1108061"/>
            <a:ext cx="5008901" cy="4571972"/>
          </a:xfrm>
        </p:spPr>
        <p:txBody>
          <a:bodyPr anchor="ctr">
            <a:normAutofit/>
          </a:bodyPr>
          <a:lstStyle/>
          <a:p>
            <a:pPr marL="0" indent="0">
              <a:buNone/>
            </a:pPr>
            <a:r>
              <a:rPr lang="en-US" sz="2000">
                <a:solidFill>
                  <a:schemeClr val="bg1"/>
                </a:solidFill>
                <a:latin typeface="Times New Roman" panose="02020603050405020304" pitchFamily="18" charset="0"/>
                <a:cs typeface="Times New Roman" panose="02020603050405020304" pitchFamily="18" charset="0"/>
              </a:rPr>
              <a:t>Medicaid is a program to assist eligible aged, disabled, blind individuals with the cost of medical care.  Potentially eligible customers range from disabled or blind children to adults.</a:t>
            </a:r>
          </a:p>
        </p:txBody>
      </p:sp>
      <p:sp>
        <p:nvSpPr>
          <p:cNvPr id="6" name="Rectangle 5">
            <a:extLst>
              <a:ext uri="{FF2B5EF4-FFF2-40B4-BE49-F238E27FC236}">
                <a16:creationId xmlns:a16="http://schemas.microsoft.com/office/drawing/2014/main" id="{43CF1B22-9CBD-494B-9E97-0A8000738373}"/>
              </a:ext>
            </a:extLst>
          </p:cNvPr>
          <p:cNvSpPr/>
          <p:nvPr/>
        </p:nvSpPr>
        <p:spPr>
          <a:xfrm>
            <a:off x="565872" y="1986716"/>
            <a:ext cx="6096000" cy="646331"/>
          </a:xfrm>
          <a:prstGeom prst="rect">
            <a:avLst/>
          </a:prstGeom>
        </p:spPr>
        <p:txBody>
          <a:bodyPr>
            <a:spAutoFit/>
          </a:bodyPr>
          <a:lstStyle/>
          <a:p>
            <a:r>
              <a:rPr lang="en-US" dirty="0">
                <a:solidFill>
                  <a:srgbClr val="02376C"/>
                </a:solidFill>
                <a:latin typeface="TransportNewLight"/>
              </a:rPr>
              <a:t>DMA-5009 Social History Summary for </a:t>
            </a:r>
          </a:p>
          <a:p>
            <a:r>
              <a:rPr lang="en-US" dirty="0">
                <a:solidFill>
                  <a:srgbClr val="02376C"/>
                </a:solidFill>
                <a:latin typeface="TransportNewLight"/>
              </a:rPr>
              <a:t>the Disabled</a:t>
            </a:r>
            <a:endParaRPr lang="en-US" b="0" i="0" dirty="0">
              <a:solidFill>
                <a:srgbClr val="02376C"/>
              </a:solidFill>
              <a:effectLst/>
              <a:latin typeface="TransportNewLight"/>
            </a:endParaRPr>
          </a:p>
        </p:txBody>
      </p:sp>
      <p:sp>
        <p:nvSpPr>
          <p:cNvPr id="8" name="Title 7">
            <a:extLst>
              <a:ext uri="{FF2B5EF4-FFF2-40B4-BE49-F238E27FC236}">
                <a16:creationId xmlns:a16="http://schemas.microsoft.com/office/drawing/2014/main" id="{45D18DF5-002F-4E46-857F-1666C7DF0219}"/>
              </a:ext>
            </a:extLst>
          </p:cNvPr>
          <p:cNvSpPr>
            <a:spLocks noGrp="1"/>
          </p:cNvSpPr>
          <p:nvPr>
            <p:ph type="title"/>
          </p:nvPr>
        </p:nvSpPr>
        <p:spPr>
          <a:xfrm>
            <a:off x="542307" y="409499"/>
            <a:ext cx="9692640" cy="1397124"/>
          </a:xfrm>
        </p:spPr>
        <p:txBody>
          <a:bodyPr/>
          <a:lstStyle/>
          <a:p>
            <a:r>
              <a:rPr lang="en-US" dirty="0"/>
              <a:t>DHB-5009</a:t>
            </a:r>
          </a:p>
        </p:txBody>
      </p:sp>
      <p:pic>
        <p:nvPicPr>
          <p:cNvPr id="4" name="Picture 3">
            <a:extLst>
              <a:ext uri="{FF2B5EF4-FFF2-40B4-BE49-F238E27FC236}">
                <a16:creationId xmlns:a16="http://schemas.microsoft.com/office/drawing/2014/main" id="{0847B2FF-7550-4C69-BBF1-F7296A848114}"/>
              </a:ext>
            </a:extLst>
          </p:cNvPr>
          <p:cNvPicPr>
            <a:picLocks noChangeAspect="1"/>
          </p:cNvPicPr>
          <p:nvPr/>
        </p:nvPicPr>
        <p:blipFill>
          <a:blip r:embed="rId3"/>
          <a:stretch>
            <a:fillRect/>
          </a:stretch>
        </p:blipFill>
        <p:spPr>
          <a:xfrm>
            <a:off x="4465122" y="95250"/>
            <a:ext cx="6780809" cy="6667500"/>
          </a:xfrm>
          <a:prstGeom prst="rect">
            <a:avLst/>
          </a:prstGeom>
        </p:spPr>
      </p:pic>
      <p:sp>
        <p:nvSpPr>
          <p:cNvPr id="9" name="Rectangle 8">
            <a:extLst>
              <a:ext uri="{FF2B5EF4-FFF2-40B4-BE49-F238E27FC236}">
                <a16:creationId xmlns:a16="http://schemas.microsoft.com/office/drawing/2014/main" id="{FC4FDB21-3052-4761-8545-7818DE2EADE3}"/>
              </a:ext>
            </a:extLst>
          </p:cNvPr>
          <p:cNvSpPr/>
          <p:nvPr/>
        </p:nvSpPr>
        <p:spPr>
          <a:xfrm>
            <a:off x="565872" y="2745340"/>
            <a:ext cx="4189163" cy="584775"/>
          </a:xfrm>
          <a:prstGeom prst="rect">
            <a:avLst/>
          </a:prstGeom>
        </p:spPr>
        <p:txBody>
          <a:bodyPr wrap="square">
            <a:spAutoFit/>
          </a:bodyPr>
          <a:lstStyle/>
          <a:p>
            <a:r>
              <a:rPr lang="en-US" sz="1400" dirty="0">
                <a:hlinkClick r:id="rId4"/>
              </a:rPr>
              <a:t>https://policies.ncdhhs.gov/departmental/forms</a:t>
            </a:r>
            <a:endParaRPr lang="en-US" sz="1400" dirty="0"/>
          </a:p>
          <a:p>
            <a:endParaRPr lang="en-US" dirty="0"/>
          </a:p>
        </p:txBody>
      </p:sp>
      <p:sp>
        <p:nvSpPr>
          <p:cNvPr id="2" name="TextBox 1">
            <a:extLst>
              <a:ext uri="{FF2B5EF4-FFF2-40B4-BE49-F238E27FC236}">
                <a16:creationId xmlns:a16="http://schemas.microsoft.com/office/drawing/2014/main" id="{E0B21E7D-DF9E-415A-8E44-410B51A50F08}"/>
              </a:ext>
            </a:extLst>
          </p:cNvPr>
          <p:cNvSpPr txBox="1"/>
          <p:nvPr/>
        </p:nvSpPr>
        <p:spPr>
          <a:xfrm>
            <a:off x="542307" y="3556375"/>
            <a:ext cx="3800104" cy="1323439"/>
          </a:xfrm>
          <a:prstGeom prst="rect">
            <a:avLst/>
          </a:prstGeom>
          <a:noFill/>
        </p:spPr>
        <p:txBody>
          <a:bodyPr wrap="square" rtlCol="0">
            <a:spAutoFit/>
          </a:bodyPr>
          <a:lstStyle/>
          <a:p>
            <a:r>
              <a:rPr lang="en-US" sz="2000" dirty="0">
                <a:latin typeface="Gill Sans MT" panose="020B0502020104020203" pitchFamily="34" charset="0"/>
              </a:rPr>
              <a:t>The hard copy of the DHB-5009 is not needed if the applicant or representative is reached to complete by phone.</a:t>
            </a:r>
          </a:p>
        </p:txBody>
      </p:sp>
    </p:spTree>
    <p:extLst>
      <p:ext uri="{BB962C8B-B14F-4D97-AF65-F5344CB8AC3E}">
        <p14:creationId xmlns:p14="http://schemas.microsoft.com/office/powerpoint/2010/main" val="1040043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0" y="1108061"/>
            <a:ext cx="5008901" cy="4571972"/>
          </a:xfrm>
        </p:spPr>
        <p:txBody>
          <a:bodyPr anchor="ctr">
            <a:normAutofit/>
          </a:bodyPr>
          <a:lstStyle/>
          <a:p>
            <a:pPr marL="0" indent="0">
              <a:buNone/>
            </a:pPr>
            <a:r>
              <a:rPr lang="en-US" sz="2000">
                <a:solidFill>
                  <a:schemeClr val="bg1"/>
                </a:solidFill>
                <a:latin typeface="Times New Roman" panose="02020603050405020304" pitchFamily="18" charset="0"/>
                <a:cs typeface="Times New Roman" panose="02020603050405020304" pitchFamily="18" charset="0"/>
              </a:rPr>
              <a:t>Medicaid is a program to assist eligible aged, disabled, blind individuals with the cost of medical care.  Potentially eligible customers range from disabled or blind children to adults.</a:t>
            </a:r>
          </a:p>
        </p:txBody>
      </p:sp>
      <p:sp>
        <p:nvSpPr>
          <p:cNvPr id="6" name="Rectangle 5">
            <a:extLst>
              <a:ext uri="{FF2B5EF4-FFF2-40B4-BE49-F238E27FC236}">
                <a16:creationId xmlns:a16="http://schemas.microsoft.com/office/drawing/2014/main" id="{43CF1B22-9CBD-494B-9E97-0A8000738373}"/>
              </a:ext>
            </a:extLst>
          </p:cNvPr>
          <p:cNvSpPr/>
          <p:nvPr/>
        </p:nvSpPr>
        <p:spPr>
          <a:xfrm>
            <a:off x="565872" y="1986716"/>
            <a:ext cx="6096000" cy="369332"/>
          </a:xfrm>
          <a:prstGeom prst="rect">
            <a:avLst/>
          </a:prstGeom>
        </p:spPr>
        <p:txBody>
          <a:bodyPr>
            <a:spAutoFit/>
          </a:bodyPr>
          <a:lstStyle/>
          <a:p>
            <a:r>
              <a:rPr lang="en-US" dirty="0">
                <a:solidFill>
                  <a:srgbClr val="02376C"/>
                </a:solidFill>
                <a:latin typeface="TransportNewLight"/>
              </a:rPr>
              <a:t>DHB-5028 Authorization to Disclose Information</a:t>
            </a:r>
            <a:endParaRPr lang="en-US" b="0" i="0" dirty="0">
              <a:solidFill>
                <a:srgbClr val="02376C"/>
              </a:solidFill>
              <a:effectLst/>
              <a:latin typeface="TransportNewLight"/>
            </a:endParaRPr>
          </a:p>
        </p:txBody>
      </p:sp>
      <p:sp>
        <p:nvSpPr>
          <p:cNvPr id="8" name="Title 7">
            <a:extLst>
              <a:ext uri="{FF2B5EF4-FFF2-40B4-BE49-F238E27FC236}">
                <a16:creationId xmlns:a16="http://schemas.microsoft.com/office/drawing/2014/main" id="{45D18DF5-002F-4E46-857F-1666C7DF0219}"/>
              </a:ext>
            </a:extLst>
          </p:cNvPr>
          <p:cNvSpPr>
            <a:spLocks noGrp="1"/>
          </p:cNvSpPr>
          <p:nvPr>
            <p:ph type="title"/>
          </p:nvPr>
        </p:nvSpPr>
        <p:spPr>
          <a:xfrm>
            <a:off x="542307" y="409499"/>
            <a:ext cx="9692640" cy="1397124"/>
          </a:xfrm>
        </p:spPr>
        <p:txBody>
          <a:bodyPr/>
          <a:lstStyle/>
          <a:p>
            <a:r>
              <a:rPr lang="en-US" dirty="0"/>
              <a:t>DHB-5028</a:t>
            </a:r>
          </a:p>
        </p:txBody>
      </p:sp>
      <p:pic>
        <p:nvPicPr>
          <p:cNvPr id="2" name="Picture 1">
            <a:extLst>
              <a:ext uri="{FF2B5EF4-FFF2-40B4-BE49-F238E27FC236}">
                <a16:creationId xmlns:a16="http://schemas.microsoft.com/office/drawing/2014/main" id="{F8B3451D-8455-484C-9131-4B7EA48869A7}"/>
              </a:ext>
            </a:extLst>
          </p:cNvPr>
          <p:cNvPicPr>
            <a:picLocks noChangeAspect="1"/>
          </p:cNvPicPr>
          <p:nvPr/>
        </p:nvPicPr>
        <p:blipFill>
          <a:blip r:embed="rId3"/>
          <a:stretch>
            <a:fillRect/>
          </a:stretch>
        </p:blipFill>
        <p:spPr>
          <a:xfrm>
            <a:off x="5332021" y="185367"/>
            <a:ext cx="5772880" cy="6672634"/>
          </a:xfrm>
          <a:prstGeom prst="rect">
            <a:avLst/>
          </a:prstGeom>
        </p:spPr>
      </p:pic>
      <p:sp>
        <p:nvSpPr>
          <p:cNvPr id="4" name="Rectangle 3">
            <a:extLst>
              <a:ext uri="{FF2B5EF4-FFF2-40B4-BE49-F238E27FC236}">
                <a16:creationId xmlns:a16="http://schemas.microsoft.com/office/drawing/2014/main" id="{3FF28B64-9554-4272-AE2C-551A4608C5F4}"/>
              </a:ext>
            </a:extLst>
          </p:cNvPr>
          <p:cNvSpPr/>
          <p:nvPr/>
        </p:nvSpPr>
        <p:spPr>
          <a:xfrm>
            <a:off x="565872" y="2591453"/>
            <a:ext cx="4189163" cy="584775"/>
          </a:xfrm>
          <a:prstGeom prst="rect">
            <a:avLst/>
          </a:prstGeom>
        </p:spPr>
        <p:txBody>
          <a:bodyPr wrap="square">
            <a:spAutoFit/>
          </a:bodyPr>
          <a:lstStyle/>
          <a:p>
            <a:r>
              <a:rPr lang="en-US" sz="1400" dirty="0">
                <a:hlinkClick r:id="rId4"/>
              </a:rPr>
              <a:t>https://policies.ncdhhs.gov/departmental/forms</a:t>
            </a:r>
            <a:endParaRPr lang="en-US" sz="1400" dirty="0"/>
          </a:p>
          <a:p>
            <a:endParaRPr lang="en-US" dirty="0"/>
          </a:p>
        </p:txBody>
      </p:sp>
      <p:sp>
        <p:nvSpPr>
          <p:cNvPr id="5" name="Rectangle 4">
            <a:extLst>
              <a:ext uri="{FF2B5EF4-FFF2-40B4-BE49-F238E27FC236}">
                <a16:creationId xmlns:a16="http://schemas.microsoft.com/office/drawing/2014/main" id="{679F2444-C996-411A-931B-5ABD5E69DE9E}"/>
              </a:ext>
            </a:extLst>
          </p:cNvPr>
          <p:cNvSpPr/>
          <p:nvPr/>
        </p:nvSpPr>
        <p:spPr>
          <a:xfrm>
            <a:off x="565872" y="3139317"/>
            <a:ext cx="4564268" cy="1177245"/>
          </a:xfrm>
          <a:prstGeom prst="rect">
            <a:avLst/>
          </a:prstGeom>
        </p:spPr>
        <p:txBody>
          <a:bodyPr wrap="square">
            <a:spAutoFit/>
          </a:bodyPr>
          <a:lstStyle/>
          <a:p>
            <a:endParaRPr lang="en-US" sz="1050" dirty="0">
              <a:solidFill>
                <a:srgbClr val="000000"/>
              </a:solidFill>
              <a:latin typeface="Arial" panose="020B0604020202020204" pitchFamily="34" charset="0"/>
            </a:endParaRPr>
          </a:p>
          <a:p>
            <a:r>
              <a:rPr lang="en-US" sz="2000" dirty="0">
                <a:solidFill>
                  <a:srgbClr val="000000"/>
                </a:solidFill>
                <a:latin typeface="Gill Sans MT" panose="020B0502020104020203" pitchFamily="34" charset="0"/>
              </a:rPr>
              <a:t>A complete DHB-5028 will need to be signed and dated by the claimant and include both front and back pages. </a:t>
            </a:r>
          </a:p>
        </p:txBody>
      </p:sp>
    </p:spTree>
    <p:extLst>
      <p:ext uri="{BB962C8B-B14F-4D97-AF65-F5344CB8AC3E}">
        <p14:creationId xmlns:p14="http://schemas.microsoft.com/office/powerpoint/2010/main" val="1065396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674D4-6A64-411C-9DAE-B5281A6658BD}"/>
              </a:ext>
            </a:extLst>
          </p:cNvPr>
          <p:cNvSpPr>
            <a:spLocks noGrp="1"/>
          </p:cNvSpPr>
          <p:nvPr>
            <p:ph type="title"/>
          </p:nvPr>
        </p:nvSpPr>
        <p:spPr>
          <a:xfrm>
            <a:off x="1059675" y="3429000"/>
            <a:ext cx="9692640" cy="1397124"/>
          </a:xfrm>
        </p:spPr>
        <p:txBody>
          <a:bodyPr>
            <a:normAutofit fontScale="90000"/>
          </a:bodyPr>
          <a:lstStyle/>
          <a:p>
            <a:pPr algn="ctr"/>
            <a:r>
              <a:rPr lang="en-US" dirty="0">
                <a:latin typeface="Gill Sans MT" panose="020B0502020104020203" pitchFamily="34" charset="0"/>
              </a:rPr>
              <a:t>MEDICAID PROGRAMS FOR THE AGED, BLIND, AND DISABLED</a:t>
            </a:r>
            <a:br>
              <a:rPr lang="en-US" dirty="0">
                <a:latin typeface="Gill Sans MT" panose="020B0502020104020203" pitchFamily="34" charset="0"/>
              </a:rPr>
            </a:br>
            <a:br>
              <a:rPr lang="en-US" dirty="0">
                <a:latin typeface="Gill Sans MT" panose="020B0502020104020203" pitchFamily="34" charset="0"/>
              </a:rPr>
            </a:br>
            <a:r>
              <a:rPr lang="en-US" dirty="0">
                <a:latin typeface="Gill Sans MT" panose="020B0502020104020203" pitchFamily="34" charset="0"/>
              </a:rPr>
              <a:t> </a:t>
            </a:r>
          </a:p>
        </p:txBody>
      </p:sp>
    </p:spTree>
    <p:extLst>
      <p:ext uri="{BB962C8B-B14F-4D97-AF65-F5344CB8AC3E}">
        <p14:creationId xmlns:p14="http://schemas.microsoft.com/office/powerpoint/2010/main" val="4116920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7" y="643466"/>
            <a:ext cx="3213231" cy="2610373"/>
          </a:xfrm>
          <a:noFill/>
        </p:spPr>
        <p:txBody>
          <a:bodyPr anchor="t">
            <a:normAutofit/>
          </a:bodyPr>
          <a:lstStyle/>
          <a:p>
            <a:r>
              <a:rPr lang="en-US" sz="2800" dirty="0">
                <a:solidFill>
                  <a:srgbClr val="FFFFFF"/>
                </a:solidFill>
                <a:latin typeface="Gill Sans MT" panose="020B0502020104020203" pitchFamily="34" charset="0"/>
                <a:cs typeface="Times New Roman" panose="02020603050405020304" pitchFamily="18" charset="0"/>
              </a:rPr>
              <a:t>Medical Assistance for the Disabled</a:t>
            </a:r>
            <a:br>
              <a:rPr lang="en-US" sz="2800" dirty="0">
                <a:solidFill>
                  <a:srgbClr val="FFFFFF"/>
                </a:solidFill>
                <a:latin typeface="Gill Sans MT" panose="020B0502020104020203" pitchFamily="34" charset="0"/>
                <a:cs typeface="Times New Roman" panose="02020603050405020304" pitchFamily="18" charset="0"/>
              </a:rPr>
            </a:br>
            <a:r>
              <a:rPr lang="en-US" sz="2800" dirty="0">
                <a:solidFill>
                  <a:srgbClr val="FFFFFF"/>
                </a:solidFill>
                <a:latin typeface="Gill Sans MT" panose="020B0502020104020203" pitchFamily="34" charset="0"/>
                <a:cs typeface="Times New Roman" panose="02020603050405020304" pitchFamily="18" charset="0"/>
              </a:rPr>
              <a:t>(M-AD)</a:t>
            </a:r>
            <a:r>
              <a:rPr lang="en-US" sz="2800" dirty="0">
                <a:solidFill>
                  <a:srgbClr val="FFFFFF"/>
                </a:solidFill>
                <a:latin typeface="Times New Roman" panose="02020603050405020304" pitchFamily="18" charset="0"/>
                <a:cs typeface="Times New Roman" panose="02020603050405020304" pitchFamily="18" charset="0"/>
              </a:rPr>
              <a:t>	</a:t>
            </a:r>
          </a:p>
        </p:txBody>
      </p:sp>
      <p:sp useBgFill="1">
        <p:nvSpPr>
          <p:cNvPr id="21" name="Rectangle 20">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21898" y="643466"/>
            <a:ext cx="5827472" cy="5571067"/>
          </a:xfrm>
        </p:spPr>
        <p:txBody>
          <a:bodyPr>
            <a:normAutofit/>
          </a:bodyPr>
          <a:lstStyle/>
          <a:p>
            <a:pPr marL="0" indent="0">
              <a:buNone/>
            </a:pPr>
            <a:r>
              <a:rPr lang="en-US" dirty="0">
                <a:solidFill>
                  <a:schemeClr val="tx1"/>
                </a:solidFill>
                <a:latin typeface="Gill Sans MT" panose="020B0502020104020203" pitchFamily="34" charset="0"/>
                <a:cs typeface="Times New Roman" panose="02020603050405020304" pitchFamily="18" charset="0"/>
              </a:rPr>
              <a:t>Program for persons under 65 yrs. of age who meet the Social Security definition of disability.  They must be found disabled by the Disability Determination Services in Raleigh if they have not already been determined by the Social Security Administration.  These applications must be processed within 90 days.</a:t>
            </a:r>
          </a:p>
          <a:p>
            <a:pPr marL="0" indent="0">
              <a:buNone/>
            </a:pPr>
            <a:endParaRPr lang="en-US" dirty="0">
              <a:solidFill>
                <a:schemeClr val="tx1"/>
              </a:solidFill>
              <a:latin typeface="Gill Sans MT" panose="020B0502020104020203"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02EEDA6-30F0-47EB-BAE1-4AF859BCC3A9}"/>
              </a:ext>
            </a:extLst>
          </p:cNvPr>
          <p:cNvSpPr txBox="1"/>
          <p:nvPr/>
        </p:nvSpPr>
        <p:spPr>
          <a:xfrm>
            <a:off x="899160" y="6080166"/>
            <a:ext cx="3158755" cy="461665"/>
          </a:xfrm>
          <a:prstGeom prst="rect">
            <a:avLst/>
          </a:prstGeom>
          <a:noFill/>
        </p:spPr>
        <p:txBody>
          <a:bodyPr wrap="square" rtlCol="0">
            <a:spAutoFit/>
          </a:bodyPr>
          <a:lstStyle/>
          <a:p>
            <a:r>
              <a:rPr lang="en-US" sz="2400" dirty="0">
                <a:solidFill>
                  <a:schemeClr val="bg1"/>
                </a:solidFill>
              </a:rPr>
              <a:t>MAABD - Programs</a:t>
            </a:r>
          </a:p>
        </p:txBody>
      </p:sp>
    </p:spTree>
    <p:extLst>
      <p:ext uri="{BB962C8B-B14F-4D97-AF65-F5344CB8AC3E}">
        <p14:creationId xmlns:p14="http://schemas.microsoft.com/office/powerpoint/2010/main" val="2665255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7" y="643466"/>
            <a:ext cx="3213231" cy="4320420"/>
          </a:xfrm>
          <a:noFill/>
        </p:spPr>
        <p:txBody>
          <a:bodyPr anchor="t">
            <a:normAutofit/>
          </a:bodyPr>
          <a:lstStyle/>
          <a:p>
            <a:r>
              <a:rPr lang="en-US" sz="2800" dirty="0">
                <a:solidFill>
                  <a:srgbClr val="FFFFFF"/>
                </a:solidFill>
                <a:latin typeface="Gill Sans MT" panose="020B0502020104020203" pitchFamily="34" charset="0"/>
                <a:cs typeface="Times New Roman" panose="02020603050405020304" pitchFamily="18" charset="0"/>
              </a:rPr>
              <a:t>Medical Assistance for the Blind</a:t>
            </a:r>
            <a:br>
              <a:rPr lang="en-US" sz="2800" dirty="0">
                <a:solidFill>
                  <a:srgbClr val="FFFFFF"/>
                </a:solidFill>
                <a:latin typeface="Gill Sans MT" panose="020B0502020104020203" pitchFamily="34" charset="0"/>
                <a:cs typeface="Times New Roman" panose="02020603050405020304" pitchFamily="18" charset="0"/>
              </a:rPr>
            </a:br>
            <a:r>
              <a:rPr lang="en-US" sz="2800" dirty="0">
                <a:solidFill>
                  <a:srgbClr val="FFFFFF"/>
                </a:solidFill>
                <a:latin typeface="Gill Sans MT" panose="020B0502020104020203" pitchFamily="34" charset="0"/>
                <a:cs typeface="Times New Roman" panose="02020603050405020304" pitchFamily="18" charset="0"/>
              </a:rPr>
              <a:t>(M-AB)</a:t>
            </a:r>
          </a:p>
        </p:txBody>
      </p:sp>
      <p:sp useBgFill="1">
        <p:nvSpPr>
          <p:cNvPr id="12" name="Rectangle 11">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21898" y="643466"/>
            <a:ext cx="5827472" cy="5571067"/>
          </a:xfrm>
        </p:spPr>
        <p:txBody>
          <a:bodyPr>
            <a:normAutofit/>
          </a:bodyPr>
          <a:lstStyle/>
          <a:p>
            <a:pPr marL="0" indent="0">
              <a:buNone/>
            </a:pPr>
            <a:r>
              <a:rPr lang="en-US" dirty="0">
                <a:solidFill>
                  <a:schemeClr val="tx1"/>
                </a:solidFill>
                <a:latin typeface="Gill Sans MT" panose="020B0502020104020203" pitchFamily="34" charset="0"/>
                <a:cs typeface="Times New Roman" panose="02020603050405020304" pitchFamily="18" charset="0"/>
              </a:rPr>
              <a:t>This program is for those persons under 65 years of age who meet disability due to blindness.  The Division of Services for the Blind makes this determination, if it has not been already determined.</a:t>
            </a:r>
          </a:p>
        </p:txBody>
      </p:sp>
      <p:sp>
        <p:nvSpPr>
          <p:cNvPr id="7" name="TextBox 6">
            <a:extLst>
              <a:ext uri="{FF2B5EF4-FFF2-40B4-BE49-F238E27FC236}">
                <a16:creationId xmlns:a16="http://schemas.microsoft.com/office/drawing/2014/main" id="{2C7D5910-0799-4BED-BE67-9C28DE57990B}"/>
              </a:ext>
            </a:extLst>
          </p:cNvPr>
          <p:cNvSpPr txBox="1"/>
          <p:nvPr/>
        </p:nvSpPr>
        <p:spPr>
          <a:xfrm>
            <a:off x="899160" y="6080166"/>
            <a:ext cx="3158755" cy="461665"/>
          </a:xfrm>
          <a:prstGeom prst="rect">
            <a:avLst/>
          </a:prstGeom>
          <a:noFill/>
        </p:spPr>
        <p:txBody>
          <a:bodyPr wrap="square" rtlCol="0">
            <a:spAutoFit/>
          </a:bodyPr>
          <a:lstStyle/>
          <a:p>
            <a:r>
              <a:rPr lang="en-US" sz="2400" dirty="0">
                <a:solidFill>
                  <a:schemeClr val="bg1"/>
                </a:solidFill>
              </a:rPr>
              <a:t>MAABD - Programs</a:t>
            </a:r>
          </a:p>
        </p:txBody>
      </p:sp>
    </p:spTree>
    <p:extLst>
      <p:ext uri="{BB962C8B-B14F-4D97-AF65-F5344CB8AC3E}">
        <p14:creationId xmlns:p14="http://schemas.microsoft.com/office/powerpoint/2010/main" val="4271045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99159" y="643466"/>
            <a:ext cx="3279269" cy="4130415"/>
          </a:xfrm>
          <a:noFill/>
        </p:spPr>
        <p:txBody>
          <a:bodyPr anchor="t">
            <a:normAutofit/>
          </a:bodyPr>
          <a:lstStyle/>
          <a:p>
            <a:r>
              <a:rPr lang="en-US" sz="2800" dirty="0">
                <a:solidFill>
                  <a:srgbClr val="FFFFFF"/>
                </a:solidFill>
                <a:latin typeface="Gill Sans MT" panose="020B0502020104020203" pitchFamily="34" charset="0"/>
                <a:cs typeface="Times New Roman" panose="02020603050405020304" pitchFamily="18" charset="0"/>
              </a:rPr>
              <a:t>Medical Assistance for the Aged</a:t>
            </a:r>
            <a:br>
              <a:rPr lang="en-US" sz="2800" dirty="0">
                <a:solidFill>
                  <a:srgbClr val="FFFFFF"/>
                </a:solidFill>
                <a:latin typeface="Gill Sans MT" panose="020B0502020104020203" pitchFamily="34" charset="0"/>
                <a:cs typeface="Times New Roman" panose="02020603050405020304" pitchFamily="18" charset="0"/>
              </a:rPr>
            </a:br>
            <a:r>
              <a:rPr lang="en-US" sz="2800" dirty="0">
                <a:solidFill>
                  <a:srgbClr val="FFFFFF"/>
                </a:solidFill>
                <a:latin typeface="Gill Sans MT" panose="020B0502020104020203" pitchFamily="34" charset="0"/>
                <a:cs typeface="Times New Roman" panose="02020603050405020304" pitchFamily="18" charset="0"/>
              </a:rPr>
              <a:t>(M-AA)</a:t>
            </a:r>
          </a:p>
        </p:txBody>
      </p:sp>
      <p:sp useBgFill="1">
        <p:nvSpPr>
          <p:cNvPr id="12" name="Rectangle 11">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21898" y="643466"/>
            <a:ext cx="5827472" cy="5571067"/>
          </a:xfrm>
        </p:spPr>
        <p:txBody>
          <a:bodyPr>
            <a:normAutofit/>
          </a:bodyPr>
          <a:lstStyle/>
          <a:p>
            <a:pPr marL="0" indent="0">
              <a:buNone/>
            </a:pPr>
            <a:r>
              <a:rPr lang="en-US" dirty="0">
                <a:solidFill>
                  <a:schemeClr val="tx1"/>
                </a:solidFill>
                <a:latin typeface="Gill Sans MT" panose="020B0502020104020203" pitchFamily="34" charset="0"/>
                <a:cs typeface="Times New Roman" panose="02020603050405020304" pitchFamily="18" charset="0"/>
              </a:rPr>
              <a:t>This program is for those persons 65 years of age and older. They do not have to be found disabled by the Disability Determination Services in Raleigh or the Social Security Administration.</a:t>
            </a:r>
          </a:p>
        </p:txBody>
      </p:sp>
      <p:sp>
        <p:nvSpPr>
          <p:cNvPr id="7" name="TextBox 6">
            <a:extLst>
              <a:ext uri="{FF2B5EF4-FFF2-40B4-BE49-F238E27FC236}">
                <a16:creationId xmlns:a16="http://schemas.microsoft.com/office/drawing/2014/main" id="{D4AAB410-8DAF-438B-93DD-DAE09EDF293D}"/>
              </a:ext>
            </a:extLst>
          </p:cNvPr>
          <p:cNvSpPr txBox="1"/>
          <p:nvPr/>
        </p:nvSpPr>
        <p:spPr>
          <a:xfrm>
            <a:off x="899160" y="6080166"/>
            <a:ext cx="3158755" cy="461665"/>
          </a:xfrm>
          <a:prstGeom prst="rect">
            <a:avLst/>
          </a:prstGeom>
          <a:noFill/>
        </p:spPr>
        <p:txBody>
          <a:bodyPr wrap="square" rtlCol="0">
            <a:spAutoFit/>
          </a:bodyPr>
          <a:lstStyle/>
          <a:p>
            <a:r>
              <a:rPr lang="en-US" sz="2400" dirty="0">
                <a:solidFill>
                  <a:schemeClr val="bg1"/>
                </a:solidFill>
              </a:rPr>
              <a:t>MAABD - Programs</a:t>
            </a:r>
          </a:p>
        </p:txBody>
      </p:sp>
    </p:spTree>
    <p:extLst>
      <p:ext uri="{BB962C8B-B14F-4D97-AF65-F5344CB8AC3E}">
        <p14:creationId xmlns:p14="http://schemas.microsoft.com/office/powerpoint/2010/main" val="571944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408" y="643466"/>
            <a:ext cx="3542298" cy="2206612"/>
          </a:xfrm>
          <a:noFill/>
        </p:spPr>
        <p:txBody>
          <a:bodyPr anchor="t">
            <a:normAutofit/>
          </a:bodyPr>
          <a:lstStyle/>
          <a:p>
            <a:r>
              <a:rPr lang="en-US" sz="2800" dirty="0">
                <a:solidFill>
                  <a:srgbClr val="FFFFFF"/>
                </a:solidFill>
                <a:latin typeface="Gill Sans MT" panose="020B0502020104020203" pitchFamily="34" charset="0"/>
                <a:cs typeface="Times New Roman" panose="02020603050405020304" pitchFamily="18" charset="0"/>
              </a:rPr>
              <a:t>Healthcare for the Working Disabled (HCWD)</a:t>
            </a:r>
          </a:p>
        </p:txBody>
      </p:sp>
      <p:sp useBgFill="1">
        <p:nvSpPr>
          <p:cNvPr id="12" name="Rectangle 11">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21898" y="643466"/>
            <a:ext cx="5827472" cy="5571067"/>
          </a:xfrm>
        </p:spPr>
        <p:txBody>
          <a:bodyPr>
            <a:normAutofit/>
          </a:bodyPr>
          <a:lstStyle/>
          <a:p>
            <a:pPr marL="0" indent="0">
              <a:buNone/>
            </a:pPr>
            <a:r>
              <a:rPr lang="en-US" dirty="0">
                <a:solidFill>
                  <a:schemeClr val="tx1"/>
                </a:solidFill>
                <a:latin typeface="Gill Sans MT" panose="020B0502020104020203" pitchFamily="34" charset="0"/>
                <a:cs typeface="Times New Roman" panose="02020603050405020304" pitchFamily="18" charset="0"/>
              </a:rPr>
              <a:t>HCWD covers blind or disabled workers age 16 - 64 regardless of total countable income or CAP status. However, there is a limit on </a:t>
            </a:r>
            <a:r>
              <a:rPr lang="en-US" u="sng" dirty="0">
                <a:solidFill>
                  <a:schemeClr val="tx1"/>
                </a:solidFill>
                <a:latin typeface="Gill Sans MT" panose="020B0502020104020203" pitchFamily="34" charset="0"/>
                <a:cs typeface="Times New Roman" panose="02020603050405020304" pitchFamily="18" charset="0"/>
              </a:rPr>
              <a:t>unearned income</a:t>
            </a:r>
            <a:r>
              <a:rPr lang="en-US" dirty="0">
                <a:solidFill>
                  <a:schemeClr val="tx1"/>
                </a:solidFill>
                <a:latin typeface="Gill Sans MT" panose="020B0502020104020203" pitchFamily="34" charset="0"/>
                <a:cs typeface="Times New Roman" panose="02020603050405020304" pitchFamily="18" charset="0"/>
              </a:rPr>
              <a:t> of 150% of the federal poverty level. </a:t>
            </a:r>
          </a:p>
          <a:p>
            <a:pPr marL="0" indent="0">
              <a:buNone/>
            </a:pPr>
            <a:r>
              <a:rPr lang="en-US" dirty="0">
                <a:solidFill>
                  <a:schemeClr val="tx1"/>
                </a:solidFill>
                <a:latin typeface="Gill Sans MT" panose="020B0502020104020203" pitchFamily="34" charset="0"/>
                <a:cs typeface="Times New Roman" panose="02020603050405020304" pitchFamily="18" charset="0"/>
              </a:rPr>
              <a:t>They must be found disabled by the Disability Determination Services in Raleigh if they have not already been determined by the Social Security Administration.  These applications must be processed within 90 days.</a:t>
            </a:r>
          </a:p>
          <a:p>
            <a:pPr marL="0" indent="0">
              <a:buNone/>
            </a:pPr>
            <a:endParaRPr lang="en-US" sz="2400" dirty="0"/>
          </a:p>
        </p:txBody>
      </p:sp>
      <p:sp>
        <p:nvSpPr>
          <p:cNvPr id="7" name="TextBox 6">
            <a:extLst>
              <a:ext uri="{FF2B5EF4-FFF2-40B4-BE49-F238E27FC236}">
                <a16:creationId xmlns:a16="http://schemas.microsoft.com/office/drawing/2014/main" id="{22DC4A69-6F92-49E0-BC2C-04AF719BA756}"/>
              </a:ext>
            </a:extLst>
          </p:cNvPr>
          <p:cNvSpPr txBox="1"/>
          <p:nvPr/>
        </p:nvSpPr>
        <p:spPr>
          <a:xfrm>
            <a:off x="899160" y="6080166"/>
            <a:ext cx="3158755" cy="461665"/>
          </a:xfrm>
          <a:prstGeom prst="rect">
            <a:avLst/>
          </a:prstGeom>
          <a:noFill/>
        </p:spPr>
        <p:txBody>
          <a:bodyPr wrap="square" rtlCol="0">
            <a:spAutoFit/>
          </a:bodyPr>
          <a:lstStyle/>
          <a:p>
            <a:r>
              <a:rPr lang="en-US" sz="2400" dirty="0">
                <a:solidFill>
                  <a:schemeClr val="bg1"/>
                </a:solidFill>
              </a:rPr>
              <a:t>MAABD - Programs</a:t>
            </a:r>
          </a:p>
        </p:txBody>
      </p:sp>
    </p:spTree>
    <p:extLst>
      <p:ext uri="{BB962C8B-B14F-4D97-AF65-F5344CB8AC3E}">
        <p14:creationId xmlns:p14="http://schemas.microsoft.com/office/powerpoint/2010/main" val="700802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BF2C5-34EA-47C1-8D47-944C88213A83}"/>
              </a:ext>
            </a:extLst>
          </p:cNvPr>
          <p:cNvSpPr>
            <a:spLocks noGrp="1"/>
          </p:cNvSpPr>
          <p:nvPr>
            <p:ph type="title"/>
          </p:nvPr>
        </p:nvSpPr>
        <p:spPr>
          <a:xfrm>
            <a:off x="914400" y="5257800"/>
            <a:ext cx="3610099" cy="914400"/>
          </a:xfrm>
        </p:spPr>
        <p:txBody>
          <a:bodyPr/>
          <a:lstStyle/>
          <a:p>
            <a:r>
              <a:rPr lang="en-US" dirty="0"/>
              <a:t>INTRODUCTION</a:t>
            </a:r>
          </a:p>
        </p:txBody>
      </p:sp>
      <p:sp>
        <p:nvSpPr>
          <p:cNvPr id="6" name="Rectangle 5">
            <a:extLst>
              <a:ext uri="{FF2B5EF4-FFF2-40B4-BE49-F238E27FC236}">
                <a16:creationId xmlns:a16="http://schemas.microsoft.com/office/drawing/2014/main" id="{C0B921B9-1AAF-465F-8C76-D4AC786F3D58}"/>
              </a:ext>
            </a:extLst>
          </p:cNvPr>
          <p:cNvSpPr/>
          <p:nvPr/>
        </p:nvSpPr>
        <p:spPr>
          <a:xfrm>
            <a:off x="791687" y="897653"/>
            <a:ext cx="9409217" cy="1938992"/>
          </a:xfrm>
          <a:prstGeom prst="rect">
            <a:avLst/>
          </a:prstGeom>
        </p:spPr>
        <p:txBody>
          <a:bodyPr wrap="square">
            <a:spAutoFit/>
          </a:bodyPr>
          <a:lstStyle/>
          <a:p>
            <a:r>
              <a:rPr lang="en-US" sz="2000" dirty="0">
                <a:latin typeface="Gill Sans MT" panose="020B0502020104020203" pitchFamily="34" charset="0"/>
              </a:rPr>
              <a:t>When a Medicaid application is received by the county DSS, the applicant is evaluated for eligibility in all coverage groups. It is our goal to approve all benefits across various programs for which an applicant is entitled.</a:t>
            </a:r>
          </a:p>
          <a:p>
            <a:endParaRPr lang="en-US" sz="2000" dirty="0">
              <a:solidFill>
                <a:srgbClr val="000000"/>
              </a:solidFill>
              <a:latin typeface="Gill Sans MT" panose="020B0502020104020203" pitchFamily="34" charset="0"/>
            </a:endParaRPr>
          </a:p>
          <a:p>
            <a:r>
              <a:rPr lang="en-US" sz="2000" dirty="0">
                <a:latin typeface="Gill Sans MT" panose="020B0502020104020203" pitchFamily="34" charset="0"/>
              </a:rPr>
              <a:t>With current technology, there are multiple ways the local North Carolina DSS agencies can receive applications and documents to better serve our community.</a:t>
            </a:r>
            <a:endParaRPr lang="en-US" sz="2000" dirty="0">
              <a:solidFill>
                <a:srgbClr val="000000"/>
              </a:solidFill>
              <a:latin typeface="Gill Sans MT" panose="020B0502020104020203" pitchFamily="34" charset="0"/>
            </a:endParaRPr>
          </a:p>
        </p:txBody>
      </p:sp>
      <p:pic>
        <p:nvPicPr>
          <p:cNvPr id="7" name="Picture 2" descr="County to Host Financial Fraud Awareness Event for Seniors">
            <a:extLst>
              <a:ext uri="{FF2B5EF4-FFF2-40B4-BE49-F238E27FC236}">
                <a16:creationId xmlns:a16="http://schemas.microsoft.com/office/drawing/2014/main" id="{C8B79666-D03E-4385-95E1-E9ED12D6D32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444" b="97778" l="6667" r="96000">
                        <a14:foregroundMark x1="35556" y1="17778" x2="35556" y2="17778"/>
                        <a14:foregroundMark x1="42222" y1="11111" x2="42222" y2="11111"/>
                        <a14:foregroundMark x1="42222" y1="11111" x2="21778" y2="26667"/>
                        <a14:foregroundMark x1="21778" y1="26667" x2="16000" y2="48889"/>
                        <a14:foregroundMark x1="16000" y1="48889" x2="22667" y2="72000"/>
                        <a14:foregroundMark x1="22667" y1="72000" x2="41333" y2="82222"/>
                        <a14:foregroundMark x1="11111" y1="54222" x2="22222" y2="74667"/>
                        <a14:foregroundMark x1="22222" y1="74667" x2="66222" y2="87111"/>
                        <a14:foregroundMark x1="66222" y1="87111" x2="84444" y2="70222"/>
                        <a14:foregroundMark x1="84444" y1="70222" x2="89778" y2="48000"/>
                        <a14:foregroundMark x1="89778" y1="48000" x2="81778" y2="26667"/>
                        <a14:foregroundMark x1="81778" y1="26667" x2="62667" y2="11111"/>
                        <a14:foregroundMark x1="62667" y1="11111" x2="56000" y2="10222"/>
                        <a14:foregroundMark x1="38667" y1="87111" x2="56000" y2="90222"/>
                        <a14:foregroundMark x1="51111" y1="94222" x2="72000" y2="87111"/>
                        <a14:foregroundMark x1="72000" y1="87111" x2="90222" y2="69333"/>
                        <a14:foregroundMark x1="90222" y1="69333" x2="92889" y2="44444"/>
                        <a14:foregroundMark x1="92889" y1="44444" x2="82667" y2="24444"/>
                        <a14:foregroundMark x1="82667" y1="24444" x2="63111" y2="8889"/>
                        <a14:foregroundMark x1="63111" y1="8889" x2="39556" y2="6222"/>
                        <a14:foregroundMark x1="39556" y1="6222" x2="18222" y2="19111"/>
                        <a14:foregroundMark x1="18222" y1="19111" x2="7556" y2="41333"/>
                        <a14:foregroundMark x1="7556" y1="41333" x2="11111" y2="63556"/>
                        <a14:foregroundMark x1="11111" y1="63556" x2="24444" y2="82667"/>
                        <a14:foregroundMark x1="24444" y1="82667" x2="43556" y2="91111"/>
                        <a14:foregroundMark x1="6667" y1="48444" x2="27556" y2="88000"/>
                        <a14:foregroundMark x1="27556" y1="88000" x2="40000" y2="92444"/>
                        <a14:foregroundMark x1="7556" y1="49333" x2="16889" y2="70222"/>
                        <a14:foregroundMark x1="16889" y1="70222" x2="34222" y2="86222"/>
                        <a14:foregroundMark x1="34222" y1="86222" x2="58667" y2="92000"/>
                        <a14:foregroundMark x1="58667" y1="92000" x2="78222" y2="81778"/>
                        <a14:foregroundMark x1="78222" y1="81778" x2="92000" y2="63556"/>
                        <a14:foregroundMark x1="92000" y1="63556" x2="92000" y2="33333"/>
                        <a14:foregroundMark x1="46667" y1="8444" x2="64000" y2="13333"/>
                        <a14:foregroundMark x1="96000" y1="53333" x2="92889" y2="55556"/>
                        <a14:foregroundMark x1="6667" y1="52000" x2="17778" y2="72000"/>
                        <a14:foregroundMark x1="17778" y1="72000" x2="39111" y2="88889"/>
                        <a14:foregroundMark x1="39111" y1="88889" x2="56000" y2="93778"/>
                        <a14:foregroundMark x1="6667" y1="53333" x2="11111" y2="68444"/>
                        <a14:foregroundMark x1="40444" y1="94667" x2="61333" y2="94667"/>
                        <a14:foregroundMark x1="51108" y1="97333" x2="54222" y2="97778"/>
                        <a14:foregroundMark x1="48000" y1="96889" x2="51108" y2="97333"/>
                        <a14:foregroundMark x1="53776" y1="97333" x2="55556" y2="97778"/>
                        <a14:foregroundMark x1="52000" y1="96889" x2="53776" y2="97333"/>
                        <a14:foregroundMark x1="54667" y1="96889" x2="56889" y2="96889"/>
                        <a14:foregroundMark x1="41333" y1="5778" x2="52444" y2="4444"/>
                        <a14:foregroundMark x1="53778" y1="97778" x2="56444" y2="97778"/>
                        <a14:foregroundMark x1="54667" y1="97333" x2="56000" y2="97778"/>
                        <a14:backgroundMark x1="57333" y1="98222" x2="57333" y2="99111"/>
                        <a14:backgroundMark x1="55111" y1="98222" x2="55111" y2="98222"/>
                        <a14:backgroundMark x1="56889" y1="97333" x2="56889" y2="97333"/>
                        <a14:backgroundMark x1="58222" y1="99111" x2="58222" y2="99111"/>
                        <a14:backgroundMark x1="58222" y1="99111" x2="58222" y2="99111"/>
                      </a14:backgroundRemoval>
                    </a14:imgEffect>
                  </a14:imgLayer>
                </a14:imgProps>
              </a:ext>
              <a:ext uri="{28A0092B-C50C-407E-A947-70E740481C1C}">
                <a14:useLocalDpi xmlns:a14="http://schemas.microsoft.com/office/drawing/2010/main" val="0"/>
              </a:ext>
            </a:extLst>
          </a:blip>
          <a:srcRect/>
          <a:stretch>
            <a:fillRect/>
          </a:stretch>
        </p:blipFill>
        <p:spPr bwMode="auto">
          <a:xfrm>
            <a:off x="8841552" y="5088576"/>
            <a:ext cx="2036246" cy="176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284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6827" y="669415"/>
            <a:ext cx="3213231" cy="1933479"/>
          </a:xfrm>
          <a:noFill/>
        </p:spPr>
        <p:txBody>
          <a:bodyPr anchor="t">
            <a:normAutofit/>
          </a:bodyPr>
          <a:lstStyle/>
          <a:p>
            <a:r>
              <a:rPr lang="en-US" sz="2800" dirty="0">
                <a:solidFill>
                  <a:srgbClr val="FFFFFF"/>
                </a:solidFill>
                <a:latin typeface="Gill Sans MT" panose="020B0502020104020203" pitchFamily="34" charset="0"/>
                <a:cs typeface="Times New Roman" panose="02020603050405020304" pitchFamily="18" charset="0"/>
              </a:rPr>
              <a:t>Medicare Qualified Beneficiary (MQB)</a:t>
            </a:r>
          </a:p>
        </p:txBody>
      </p:sp>
      <p:sp useBgFill="1">
        <p:nvSpPr>
          <p:cNvPr id="12" name="Rectangle 11">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21898" y="643466"/>
            <a:ext cx="5827472" cy="5571067"/>
          </a:xfrm>
        </p:spPr>
        <p:txBody>
          <a:bodyPr>
            <a:normAutofit/>
          </a:bodyPr>
          <a:lstStyle/>
          <a:p>
            <a:pPr marL="0" indent="0">
              <a:buNone/>
            </a:pPr>
            <a:r>
              <a:rPr lang="en-US" dirty="0">
                <a:solidFill>
                  <a:schemeClr val="tx1"/>
                </a:solidFill>
                <a:latin typeface="Gill Sans MT" panose="020B0502020104020203" pitchFamily="34" charset="0"/>
                <a:cs typeface="Times New Roman" panose="02020603050405020304" pitchFamily="18" charset="0"/>
              </a:rPr>
              <a:t>Other programs that can be received in Adult Medicaid are the </a:t>
            </a:r>
            <a:r>
              <a:rPr lang="en-US" u="sng" dirty="0">
                <a:solidFill>
                  <a:schemeClr val="tx1"/>
                </a:solidFill>
                <a:latin typeface="Gill Sans MT" panose="020B0502020104020203" pitchFamily="34" charset="0"/>
                <a:cs typeface="Times New Roman" panose="02020603050405020304" pitchFamily="18" charset="0"/>
              </a:rPr>
              <a:t>M</a:t>
            </a:r>
            <a:r>
              <a:rPr lang="en-US" dirty="0">
                <a:solidFill>
                  <a:schemeClr val="tx1"/>
                </a:solidFill>
                <a:latin typeface="Gill Sans MT" panose="020B0502020104020203" pitchFamily="34" charset="0"/>
                <a:cs typeface="Times New Roman" panose="02020603050405020304" pitchFamily="18" charset="0"/>
              </a:rPr>
              <a:t>edicare </a:t>
            </a:r>
            <a:r>
              <a:rPr lang="en-US" u="sng" dirty="0">
                <a:solidFill>
                  <a:schemeClr val="tx1"/>
                </a:solidFill>
                <a:latin typeface="Gill Sans MT" panose="020B0502020104020203" pitchFamily="34" charset="0"/>
                <a:cs typeface="Times New Roman" panose="02020603050405020304" pitchFamily="18" charset="0"/>
              </a:rPr>
              <a:t>Q</a:t>
            </a:r>
            <a:r>
              <a:rPr lang="en-US" dirty="0">
                <a:solidFill>
                  <a:schemeClr val="tx1"/>
                </a:solidFill>
                <a:latin typeface="Gill Sans MT" panose="020B0502020104020203" pitchFamily="34" charset="0"/>
                <a:cs typeface="Times New Roman" panose="02020603050405020304" pitchFamily="18" charset="0"/>
              </a:rPr>
              <a:t>ualified </a:t>
            </a:r>
            <a:r>
              <a:rPr lang="en-US" u="sng" dirty="0">
                <a:solidFill>
                  <a:schemeClr val="tx1"/>
                </a:solidFill>
                <a:latin typeface="Gill Sans MT" panose="020B0502020104020203" pitchFamily="34" charset="0"/>
                <a:cs typeface="Times New Roman" panose="02020603050405020304" pitchFamily="18" charset="0"/>
              </a:rPr>
              <a:t>B</a:t>
            </a:r>
            <a:r>
              <a:rPr lang="en-US" dirty="0">
                <a:solidFill>
                  <a:schemeClr val="tx1"/>
                </a:solidFill>
                <a:latin typeface="Gill Sans MT" panose="020B0502020104020203" pitchFamily="34" charset="0"/>
                <a:cs typeface="Times New Roman" panose="02020603050405020304" pitchFamily="18" charset="0"/>
              </a:rPr>
              <a:t>eneficiary, MQB programs, or what is normally called “Limited Medicaid”.  Recipients must have Medicare Part A and / or B in order to qualify.</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204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078875-B983-42B7-9D75-02FAF4B86C73}"/>
              </a:ext>
            </a:extLst>
          </p:cNvPr>
          <p:cNvSpPr txBox="1"/>
          <p:nvPr/>
        </p:nvSpPr>
        <p:spPr>
          <a:xfrm>
            <a:off x="1555666" y="2044005"/>
            <a:ext cx="8787741" cy="1384995"/>
          </a:xfrm>
          <a:prstGeom prst="rect">
            <a:avLst/>
          </a:prstGeom>
          <a:noFill/>
        </p:spPr>
        <p:txBody>
          <a:bodyPr wrap="square" rtlCol="0">
            <a:spAutoFit/>
          </a:bodyPr>
          <a:lstStyle/>
          <a:p>
            <a:r>
              <a:rPr lang="en-US" sz="2800" i="1" dirty="0"/>
              <a:t>We have discussed applications; we have discussed programs but must admit that we do sometimes face obstacles.</a:t>
            </a:r>
          </a:p>
        </p:txBody>
      </p:sp>
    </p:spTree>
    <p:extLst>
      <p:ext uri="{BB962C8B-B14F-4D97-AF65-F5344CB8AC3E}">
        <p14:creationId xmlns:p14="http://schemas.microsoft.com/office/powerpoint/2010/main" val="4066965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A93592-0581-493F-8BF0-90B60085DA87}"/>
              </a:ext>
            </a:extLst>
          </p:cNvPr>
          <p:cNvSpPr/>
          <p:nvPr/>
        </p:nvSpPr>
        <p:spPr>
          <a:xfrm>
            <a:off x="1178744" y="2182505"/>
            <a:ext cx="9235916" cy="2492990"/>
          </a:xfrm>
          <a:prstGeom prst="rect">
            <a:avLst/>
          </a:prstGeom>
        </p:spPr>
        <p:txBody>
          <a:bodyPr wrap="square">
            <a:spAutoFit/>
          </a:bodyPr>
          <a:lstStyle/>
          <a:p>
            <a:endParaRPr lang="en-US" dirty="0">
              <a:solidFill>
                <a:srgbClr val="000000"/>
              </a:solidFill>
              <a:latin typeface="Times New Roman" panose="02020603050405020304" pitchFamily="18" charset="0"/>
            </a:endParaRPr>
          </a:p>
          <a:p>
            <a:r>
              <a:rPr lang="en-US" sz="2800" i="1" dirty="0"/>
              <a:t>One of the main obstacles when assisting adults who are homeless or at risk of homelessness to apply for benefits is…</a:t>
            </a:r>
          </a:p>
          <a:p>
            <a:endParaRPr lang="en-US" dirty="0"/>
          </a:p>
          <a:p>
            <a:endParaRPr lang="en-US" dirty="0"/>
          </a:p>
          <a:p>
            <a:endParaRPr 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82114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C118FA-CBDC-4385-A3D5-694FC36181CB}"/>
              </a:ext>
            </a:extLst>
          </p:cNvPr>
          <p:cNvPicPr>
            <a:picLocks noChangeAspect="1"/>
          </p:cNvPicPr>
          <p:nvPr/>
        </p:nvPicPr>
        <p:blipFill>
          <a:blip r:embed="rId2">
            <a:alphaModFix amt="34000"/>
          </a:blip>
          <a:stretch>
            <a:fillRect/>
          </a:stretch>
        </p:blipFill>
        <p:spPr>
          <a:xfrm>
            <a:off x="6994566" y="0"/>
            <a:ext cx="4244320" cy="6858000"/>
          </a:xfrm>
          <a:prstGeom prst="rect">
            <a:avLst/>
          </a:prstGeom>
          <a:ln>
            <a:noFill/>
          </a:ln>
          <a:effectLst>
            <a:softEdge rad="112500"/>
          </a:effectLst>
        </p:spPr>
      </p:pic>
      <p:sp>
        <p:nvSpPr>
          <p:cNvPr id="4" name="Rectangle 3">
            <a:extLst>
              <a:ext uri="{FF2B5EF4-FFF2-40B4-BE49-F238E27FC236}">
                <a16:creationId xmlns:a16="http://schemas.microsoft.com/office/drawing/2014/main" id="{0DA93592-0581-493F-8BF0-90B60085DA87}"/>
              </a:ext>
            </a:extLst>
          </p:cNvPr>
          <p:cNvSpPr/>
          <p:nvPr/>
        </p:nvSpPr>
        <p:spPr>
          <a:xfrm>
            <a:off x="858112" y="1351508"/>
            <a:ext cx="9817805" cy="4154984"/>
          </a:xfrm>
          <a:prstGeom prst="rect">
            <a:avLst/>
          </a:prstGeom>
        </p:spPr>
        <p:txBody>
          <a:bodyPr wrap="square">
            <a:spAutoFit/>
          </a:bodyPr>
          <a:lstStyle/>
          <a:p>
            <a:endParaRPr lang="en-US" dirty="0">
              <a:solidFill>
                <a:srgbClr val="000000"/>
              </a:solidFill>
              <a:latin typeface="Times New Roman" panose="02020603050405020304" pitchFamily="18" charset="0"/>
            </a:endParaRPr>
          </a:p>
          <a:p>
            <a:r>
              <a:rPr lang="en-US" sz="3200" b="1" u="sng" dirty="0">
                <a:latin typeface="Gill Sans MT" panose="020B0502020104020203" pitchFamily="34" charset="0"/>
              </a:rPr>
              <a:t>Lost contact during the application process.</a:t>
            </a:r>
          </a:p>
          <a:p>
            <a:endParaRPr lang="en-US" sz="2000" b="1" u="sng" dirty="0">
              <a:latin typeface="Gill Sans MT" panose="020B0502020104020203" pitchFamily="34" charset="0"/>
            </a:endParaRPr>
          </a:p>
          <a:p>
            <a:endParaRPr lang="en-US" sz="2000" b="1" u="sng" dirty="0">
              <a:latin typeface="Gill Sans MT" panose="020B0502020104020203" pitchFamily="34" charset="0"/>
            </a:endParaRPr>
          </a:p>
          <a:p>
            <a:r>
              <a:rPr lang="en-US" sz="2000" b="1" spc="-50" dirty="0">
                <a:solidFill>
                  <a:schemeClr val="accent1"/>
                </a:solidFill>
                <a:latin typeface="Gill Sans MT" panose="020B0502020104020203" pitchFamily="34" charset="0"/>
                <a:ea typeface="+mj-ea"/>
                <a:cs typeface="+mj-cs"/>
              </a:rPr>
              <a:t>What are the results?</a:t>
            </a:r>
          </a:p>
          <a:p>
            <a:endParaRPr lang="en-US" sz="2000" b="1" spc="-50" dirty="0">
              <a:solidFill>
                <a:schemeClr val="accent1"/>
              </a:solidFill>
              <a:latin typeface="Gill Sans MT" panose="020B0502020104020203" pitchFamily="34" charset="0"/>
              <a:ea typeface="+mj-ea"/>
              <a:cs typeface="+mj-cs"/>
            </a:endParaRPr>
          </a:p>
          <a:p>
            <a:pPr marL="285750" indent="-285750">
              <a:buFont typeface="Wingdings" panose="05000000000000000000" pitchFamily="2" charset="2"/>
              <a:buChar char="§"/>
            </a:pPr>
            <a:r>
              <a:rPr lang="en-US" sz="2000" dirty="0">
                <a:latin typeface="Gill Sans MT" panose="020B0502020104020203" pitchFamily="34" charset="0"/>
              </a:rPr>
              <a:t>There are missing verifications needed to determine eligibility.</a:t>
            </a:r>
          </a:p>
          <a:p>
            <a:pPr marL="285750" indent="-285750">
              <a:buFont typeface="Wingdings" panose="05000000000000000000" pitchFamily="2" charset="2"/>
              <a:buChar char="§"/>
            </a:pPr>
            <a:r>
              <a:rPr lang="en-US" sz="2000" dirty="0">
                <a:latin typeface="Gill Sans MT" panose="020B0502020104020203" pitchFamily="34" charset="0"/>
              </a:rPr>
              <a:t>The application will be denied for failure to provide required verifications.</a:t>
            </a:r>
          </a:p>
          <a:p>
            <a:pPr marL="285750" indent="-285750">
              <a:buFont typeface="Wingdings" panose="05000000000000000000" pitchFamily="2" charset="2"/>
              <a:buChar char="§"/>
            </a:pPr>
            <a:r>
              <a:rPr lang="en-US" sz="2000" dirty="0">
                <a:latin typeface="Gill Sans MT" panose="020B0502020104020203" pitchFamily="34" charset="0"/>
              </a:rPr>
              <a:t>The approval rates are reduced for individuals who would likely meet the eligibility requirements.</a:t>
            </a:r>
          </a:p>
          <a:p>
            <a:endParaRPr lang="en-US" dirty="0"/>
          </a:p>
          <a:p>
            <a:endParaRPr lang="en-US" dirty="0"/>
          </a:p>
          <a:p>
            <a:endParaRPr 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15807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271 Question Mark Background Videos and HD Footage - Getty Images">
            <a:extLst>
              <a:ext uri="{FF2B5EF4-FFF2-40B4-BE49-F238E27FC236}">
                <a16:creationId xmlns:a16="http://schemas.microsoft.com/office/drawing/2014/main" id="{B76FEFBB-8F0C-4BFF-B0BA-5F085FC8B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99" y="225631"/>
            <a:ext cx="10340953"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6B71D28-96D5-46D3-BD52-BB008E9BF47C}"/>
              </a:ext>
            </a:extLst>
          </p:cNvPr>
          <p:cNvSpPr txBox="1">
            <a:spLocks/>
          </p:cNvSpPr>
          <p:nvPr/>
        </p:nvSpPr>
        <p:spPr>
          <a:xfrm>
            <a:off x="1796261" y="2877709"/>
            <a:ext cx="9692640" cy="765047"/>
          </a:xfrm>
          <a:prstGeom prst="rect">
            <a:avLst/>
          </a:prstGeom>
        </p:spPr>
        <p:txBody>
          <a:bodyPr>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n-US" sz="4000" dirty="0">
                <a:latin typeface="Gill Sans MT" panose="020B0502020104020203" pitchFamily="34" charset="0"/>
              </a:rPr>
              <a:t>WHAT CAN WE DO TO HELP?</a:t>
            </a:r>
          </a:p>
        </p:txBody>
      </p:sp>
    </p:spTree>
    <p:extLst>
      <p:ext uri="{BB962C8B-B14F-4D97-AF65-F5344CB8AC3E}">
        <p14:creationId xmlns:p14="http://schemas.microsoft.com/office/powerpoint/2010/main" val="2433687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71D28-96D5-46D3-BD52-BB008E9BF47C}"/>
              </a:ext>
            </a:extLst>
          </p:cNvPr>
          <p:cNvSpPr txBox="1">
            <a:spLocks/>
          </p:cNvSpPr>
          <p:nvPr/>
        </p:nvSpPr>
        <p:spPr>
          <a:xfrm>
            <a:off x="869986" y="752026"/>
            <a:ext cx="9692640" cy="765047"/>
          </a:xfrm>
          <a:prstGeom prst="rect">
            <a:avLst/>
          </a:prstGeom>
        </p:spPr>
        <p:txBody>
          <a:bodyPr>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n-US" sz="4000" dirty="0">
                <a:latin typeface="Gill Sans MT" panose="020B0502020104020203" pitchFamily="34" charset="0"/>
              </a:rPr>
              <a:t>WHAT CAN WE DO TO HELP?</a:t>
            </a:r>
          </a:p>
        </p:txBody>
      </p:sp>
      <p:sp>
        <p:nvSpPr>
          <p:cNvPr id="3" name="TextBox 2">
            <a:extLst>
              <a:ext uri="{FF2B5EF4-FFF2-40B4-BE49-F238E27FC236}">
                <a16:creationId xmlns:a16="http://schemas.microsoft.com/office/drawing/2014/main" id="{B499AE75-DAA3-4DD4-8096-06A1AD645D4A}"/>
              </a:ext>
            </a:extLst>
          </p:cNvPr>
          <p:cNvSpPr txBox="1"/>
          <p:nvPr/>
        </p:nvSpPr>
        <p:spPr>
          <a:xfrm>
            <a:off x="1080653" y="2151727"/>
            <a:ext cx="8538359" cy="2554545"/>
          </a:xfrm>
          <a:prstGeom prst="rect">
            <a:avLst/>
          </a:prstGeom>
          <a:noFill/>
        </p:spPr>
        <p:txBody>
          <a:bodyPr wrap="square" rtlCol="0">
            <a:spAutoFit/>
          </a:bodyPr>
          <a:lstStyle/>
          <a:p>
            <a:pPr marL="342900" indent="-342900">
              <a:buFont typeface="Wingdings" panose="05000000000000000000" pitchFamily="2" charset="2"/>
              <a:buChar char="§"/>
            </a:pPr>
            <a:r>
              <a:rPr lang="en-US" sz="2000" dirty="0">
                <a:latin typeface="Gill Sans MT" panose="020B0502020104020203" pitchFamily="34" charset="0"/>
              </a:rPr>
              <a:t>When contact is made with the applicant, discuss designating an authorized representative.</a:t>
            </a:r>
          </a:p>
          <a:p>
            <a:pPr marL="342900" indent="-342900">
              <a:buFont typeface="Wingdings" panose="05000000000000000000" pitchFamily="2" charset="2"/>
              <a:buChar char="§"/>
            </a:pPr>
            <a:endParaRPr lang="en-US" sz="2000" dirty="0">
              <a:latin typeface="Gill Sans MT" panose="020B0502020104020203" pitchFamily="34" charset="0"/>
            </a:endParaRPr>
          </a:p>
          <a:p>
            <a:pPr marL="342900" indent="-342900">
              <a:buFont typeface="Wingdings" panose="05000000000000000000" pitchFamily="2" charset="2"/>
              <a:buChar char="§"/>
            </a:pPr>
            <a:r>
              <a:rPr lang="en-US" sz="2000" dirty="0">
                <a:latin typeface="Gill Sans MT" panose="020B0502020104020203" pitchFamily="34" charset="0"/>
              </a:rPr>
              <a:t>Verify both the mailing and physical address</a:t>
            </a:r>
          </a:p>
          <a:p>
            <a:pPr marL="342900" indent="-342900">
              <a:buFont typeface="Wingdings" panose="05000000000000000000" pitchFamily="2" charset="2"/>
              <a:buChar char="§"/>
            </a:pPr>
            <a:endParaRPr lang="en-US" sz="2000" dirty="0">
              <a:latin typeface="Gill Sans MT" panose="020B0502020104020203" pitchFamily="34" charset="0"/>
            </a:endParaRPr>
          </a:p>
          <a:p>
            <a:pPr marL="342900" indent="-342900">
              <a:buFont typeface="Wingdings" panose="05000000000000000000" pitchFamily="2" charset="2"/>
              <a:buChar char="§"/>
            </a:pPr>
            <a:r>
              <a:rPr lang="en-US" sz="2000" dirty="0">
                <a:latin typeface="Gill Sans MT" panose="020B0502020104020203" pitchFamily="34" charset="0"/>
              </a:rPr>
              <a:t>Verify valid phone number(s) and email address if applicable</a:t>
            </a:r>
          </a:p>
          <a:p>
            <a:pPr marL="342900" indent="-342900">
              <a:buFont typeface="Wingdings" panose="05000000000000000000" pitchFamily="2" charset="2"/>
              <a:buChar char="§"/>
            </a:pPr>
            <a:endParaRPr lang="en-US" sz="2000" dirty="0">
              <a:latin typeface="Gill Sans MT" panose="020B0502020104020203" pitchFamily="34" charset="0"/>
            </a:endParaRPr>
          </a:p>
          <a:p>
            <a:pPr marL="342900" indent="-342900">
              <a:buFont typeface="Wingdings" panose="05000000000000000000" pitchFamily="2" charset="2"/>
              <a:buChar char="§"/>
            </a:pPr>
            <a:r>
              <a:rPr lang="en-US" sz="2000" dirty="0">
                <a:latin typeface="Gill Sans MT" panose="020B0502020104020203" pitchFamily="34" charset="0"/>
              </a:rPr>
              <a:t>Get as much required information as possible upon initial contact</a:t>
            </a:r>
          </a:p>
        </p:txBody>
      </p:sp>
    </p:spTree>
    <p:extLst>
      <p:ext uri="{BB962C8B-B14F-4D97-AF65-F5344CB8AC3E}">
        <p14:creationId xmlns:p14="http://schemas.microsoft.com/office/powerpoint/2010/main" val="1755594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0" y="1108061"/>
            <a:ext cx="5008901" cy="4571972"/>
          </a:xfrm>
        </p:spPr>
        <p:txBody>
          <a:bodyPr anchor="ctr">
            <a:normAutofit/>
          </a:bodyPr>
          <a:lstStyle/>
          <a:p>
            <a:pPr marL="0" indent="0">
              <a:buNone/>
            </a:pPr>
            <a:r>
              <a:rPr lang="en-US" sz="2000">
                <a:solidFill>
                  <a:schemeClr val="bg1"/>
                </a:solidFill>
                <a:latin typeface="Times New Roman" panose="02020603050405020304" pitchFamily="18" charset="0"/>
                <a:cs typeface="Times New Roman" panose="02020603050405020304" pitchFamily="18" charset="0"/>
              </a:rPr>
              <a:t>Medicaid is a program to assist eligible aged, disabled, blind individuals with the cost of medical care.  Potentially eligible customers range from disabled or blind children to adults.</a:t>
            </a:r>
          </a:p>
        </p:txBody>
      </p:sp>
      <p:sp>
        <p:nvSpPr>
          <p:cNvPr id="6" name="Rectangle 5">
            <a:extLst>
              <a:ext uri="{FF2B5EF4-FFF2-40B4-BE49-F238E27FC236}">
                <a16:creationId xmlns:a16="http://schemas.microsoft.com/office/drawing/2014/main" id="{43CF1B22-9CBD-494B-9E97-0A8000738373}"/>
              </a:ext>
            </a:extLst>
          </p:cNvPr>
          <p:cNvSpPr/>
          <p:nvPr/>
        </p:nvSpPr>
        <p:spPr>
          <a:xfrm>
            <a:off x="565872" y="1986716"/>
            <a:ext cx="6096000" cy="646331"/>
          </a:xfrm>
          <a:prstGeom prst="rect">
            <a:avLst/>
          </a:prstGeom>
        </p:spPr>
        <p:txBody>
          <a:bodyPr>
            <a:spAutoFit/>
          </a:bodyPr>
          <a:lstStyle/>
          <a:p>
            <a:r>
              <a:rPr lang="en-US" dirty="0">
                <a:solidFill>
                  <a:srgbClr val="02376C"/>
                </a:solidFill>
                <a:latin typeface="TransportNewLight"/>
              </a:rPr>
              <a:t>The DMA-5202-C, Designation of </a:t>
            </a:r>
          </a:p>
          <a:p>
            <a:r>
              <a:rPr lang="en-US" dirty="0">
                <a:solidFill>
                  <a:srgbClr val="02376C"/>
                </a:solidFill>
                <a:latin typeface="TransportNewLight"/>
              </a:rPr>
              <a:t>Authorized Representative </a:t>
            </a:r>
            <a:endParaRPr lang="en-US" b="0" i="0" dirty="0">
              <a:solidFill>
                <a:srgbClr val="02376C"/>
              </a:solidFill>
              <a:effectLst/>
              <a:latin typeface="TransportNewLight"/>
            </a:endParaRPr>
          </a:p>
        </p:txBody>
      </p:sp>
      <p:sp>
        <p:nvSpPr>
          <p:cNvPr id="8" name="Title 7">
            <a:extLst>
              <a:ext uri="{FF2B5EF4-FFF2-40B4-BE49-F238E27FC236}">
                <a16:creationId xmlns:a16="http://schemas.microsoft.com/office/drawing/2014/main" id="{45D18DF5-002F-4E46-857F-1666C7DF0219}"/>
              </a:ext>
            </a:extLst>
          </p:cNvPr>
          <p:cNvSpPr>
            <a:spLocks noGrp="1"/>
          </p:cNvSpPr>
          <p:nvPr>
            <p:ph type="title"/>
          </p:nvPr>
        </p:nvSpPr>
        <p:spPr>
          <a:xfrm>
            <a:off x="565872" y="479405"/>
            <a:ext cx="9692640" cy="1397124"/>
          </a:xfrm>
        </p:spPr>
        <p:txBody>
          <a:bodyPr/>
          <a:lstStyle/>
          <a:p>
            <a:r>
              <a:rPr lang="en-US" dirty="0"/>
              <a:t>DMA-5202-C</a:t>
            </a:r>
          </a:p>
        </p:txBody>
      </p:sp>
      <p:pic>
        <p:nvPicPr>
          <p:cNvPr id="4" name="Picture 3">
            <a:extLst>
              <a:ext uri="{FF2B5EF4-FFF2-40B4-BE49-F238E27FC236}">
                <a16:creationId xmlns:a16="http://schemas.microsoft.com/office/drawing/2014/main" id="{AAD03298-130E-4651-B3FB-3F573335F874}"/>
              </a:ext>
            </a:extLst>
          </p:cNvPr>
          <p:cNvPicPr>
            <a:picLocks noChangeAspect="1"/>
          </p:cNvPicPr>
          <p:nvPr/>
        </p:nvPicPr>
        <p:blipFill>
          <a:blip r:embed="rId3"/>
          <a:stretch>
            <a:fillRect/>
          </a:stretch>
        </p:blipFill>
        <p:spPr>
          <a:xfrm>
            <a:off x="4690754" y="171079"/>
            <a:ext cx="6507678" cy="6502853"/>
          </a:xfrm>
          <a:prstGeom prst="rect">
            <a:avLst/>
          </a:prstGeom>
        </p:spPr>
      </p:pic>
      <p:sp>
        <p:nvSpPr>
          <p:cNvPr id="2" name="TextBox 1">
            <a:extLst>
              <a:ext uri="{FF2B5EF4-FFF2-40B4-BE49-F238E27FC236}">
                <a16:creationId xmlns:a16="http://schemas.microsoft.com/office/drawing/2014/main" id="{7BEA2A01-4908-4B13-9A3B-749E066DE2E1}"/>
              </a:ext>
            </a:extLst>
          </p:cNvPr>
          <p:cNvSpPr txBox="1"/>
          <p:nvPr/>
        </p:nvSpPr>
        <p:spPr>
          <a:xfrm>
            <a:off x="565872" y="3776326"/>
            <a:ext cx="4031351" cy="1754326"/>
          </a:xfrm>
          <a:prstGeom prst="rect">
            <a:avLst/>
          </a:prstGeom>
          <a:noFill/>
        </p:spPr>
        <p:txBody>
          <a:bodyPr wrap="square" rtlCol="0">
            <a:spAutoFit/>
          </a:bodyPr>
          <a:lstStyle/>
          <a:p>
            <a:r>
              <a:rPr lang="en-US" dirty="0"/>
              <a:t>An applicant can have more than one representative.</a:t>
            </a:r>
          </a:p>
          <a:p>
            <a:endParaRPr lang="en-US" dirty="0"/>
          </a:p>
          <a:p>
            <a:r>
              <a:rPr lang="en-US" dirty="0"/>
              <a:t>An applicant may revoke  designation of Authorized Representative at any time.</a:t>
            </a:r>
          </a:p>
        </p:txBody>
      </p:sp>
      <p:sp>
        <p:nvSpPr>
          <p:cNvPr id="7" name="Rectangle 6">
            <a:extLst>
              <a:ext uri="{FF2B5EF4-FFF2-40B4-BE49-F238E27FC236}">
                <a16:creationId xmlns:a16="http://schemas.microsoft.com/office/drawing/2014/main" id="{8DB4F15F-9BD3-447D-BD18-A4F9D1A19306}"/>
              </a:ext>
            </a:extLst>
          </p:cNvPr>
          <p:cNvSpPr/>
          <p:nvPr/>
        </p:nvSpPr>
        <p:spPr>
          <a:xfrm>
            <a:off x="565872" y="2809272"/>
            <a:ext cx="4189163" cy="584775"/>
          </a:xfrm>
          <a:prstGeom prst="rect">
            <a:avLst/>
          </a:prstGeom>
        </p:spPr>
        <p:txBody>
          <a:bodyPr wrap="square">
            <a:spAutoFit/>
          </a:bodyPr>
          <a:lstStyle/>
          <a:p>
            <a:r>
              <a:rPr lang="en-US" sz="1400" dirty="0">
                <a:hlinkClick r:id="rId4"/>
              </a:rPr>
              <a:t>https://policies.ncdhhs.gov/departmental/forms</a:t>
            </a:r>
            <a:endParaRPr lang="en-US" sz="1400" dirty="0"/>
          </a:p>
          <a:p>
            <a:endParaRPr lang="en-US" dirty="0"/>
          </a:p>
        </p:txBody>
      </p:sp>
    </p:spTree>
    <p:extLst>
      <p:ext uri="{BB962C8B-B14F-4D97-AF65-F5344CB8AC3E}">
        <p14:creationId xmlns:p14="http://schemas.microsoft.com/office/powerpoint/2010/main" val="73960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674D4-6A64-411C-9DAE-B5281A6658BD}"/>
              </a:ext>
            </a:extLst>
          </p:cNvPr>
          <p:cNvSpPr>
            <a:spLocks noGrp="1"/>
          </p:cNvSpPr>
          <p:nvPr>
            <p:ph type="title"/>
          </p:nvPr>
        </p:nvSpPr>
        <p:spPr>
          <a:xfrm>
            <a:off x="1047800" y="3129148"/>
            <a:ext cx="9692640" cy="1397124"/>
          </a:xfrm>
        </p:spPr>
        <p:txBody>
          <a:bodyPr>
            <a:normAutofit fontScale="90000"/>
          </a:bodyPr>
          <a:lstStyle/>
          <a:p>
            <a:pPr algn="ctr"/>
            <a:r>
              <a:rPr lang="en-US" dirty="0">
                <a:latin typeface="Gill Sans MT" panose="020B0502020104020203" pitchFamily="34" charset="0"/>
              </a:rPr>
              <a:t>APPLICANTS RIGHT TO AN APPEAL</a:t>
            </a:r>
            <a:br>
              <a:rPr lang="en-US" dirty="0">
                <a:latin typeface="Gill Sans MT" panose="020B0502020104020203" pitchFamily="34" charset="0"/>
              </a:rPr>
            </a:br>
            <a:br>
              <a:rPr lang="en-US" dirty="0">
                <a:latin typeface="Gill Sans MT" panose="020B0502020104020203" pitchFamily="34" charset="0"/>
              </a:rPr>
            </a:br>
            <a:r>
              <a:rPr lang="en-US" dirty="0">
                <a:latin typeface="Gill Sans MT" panose="020B0502020104020203" pitchFamily="34" charset="0"/>
              </a:rPr>
              <a:t> </a:t>
            </a:r>
          </a:p>
        </p:txBody>
      </p:sp>
    </p:spTree>
    <p:extLst>
      <p:ext uri="{BB962C8B-B14F-4D97-AF65-F5344CB8AC3E}">
        <p14:creationId xmlns:p14="http://schemas.microsoft.com/office/powerpoint/2010/main" val="728504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844B-3709-4484-9786-07F40AF186D7}"/>
              </a:ext>
            </a:extLst>
          </p:cNvPr>
          <p:cNvSpPr>
            <a:spLocks noGrp="1"/>
          </p:cNvSpPr>
          <p:nvPr>
            <p:ph type="title"/>
          </p:nvPr>
        </p:nvSpPr>
        <p:spPr>
          <a:xfrm>
            <a:off x="822485" y="391884"/>
            <a:ext cx="9692640" cy="765047"/>
          </a:xfrm>
        </p:spPr>
        <p:txBody>
          <a:bodyPr>
            <a:normAutofit/>
          </a:bodyPr>
          <a:lstStyle/>
          <a:p>
            <a:r>
              <a:rPr lang="en-US" sz="4000" dirty="0">
                <a:latin typeface="Gill Sans MT" panose="020B0502020104020203" pitchFamily="34" charset="0"/>
              </a:rPr>
              <a:t>REQUEST FOR APPEAL</a:t>
            </a:r>
          </a:p>
        </p:txBody>
      </p:sp>
      <p:sp>
        <p:nvSpPr>
          <p:cNvPr id="4" name="Rectangle 3">
            <a:extLst>
              <a:ext uri="{FF2B5EF4-FFF2-40B4-BE49-F238E27FC236}">
                <a16:creationId xmlns:a16="http://schemas.microsoft.com/office/drawing/2014/main" id="{0DA93592-0581-493F-8BF0-90B60085DA87}"/>
              </a:ext>
            </a:extLst>
          </p:cNvPr>
          <p:cNvSpPr/>
          <p:nvPr/>
        </p:nvSpPr>
        <p:spPr>
          <a:xfrm>
            <a:off x="905612" y="1489440"/>
            <a:ext cx="9817805" cy="4616648"/>
          </a:xfrm>
          <a:prstGeom prst="rect">
            <a:avLst/>
          </a:prstGeom>
        </p:spPr>
        <p:txBody>
          <a:bodyPr wrap="square">
            <a:spAutoFit/>
          </a:bodyPr>
          <a:lstStyle/>
          <a:p>
            <a:endParaRPr lang="en-US" sz="2000" dirty="0">
              <a:solidFill>
                <a:srgbClr val="000000"/>
              </a:solidFill>
              <a:latin typeface="Gill Sans MT" panose="020B0502020104020203" pitchFamily="34" charset="0"/>
            </a:endParaRPr>
          </a:p>
          <a:p>
            <a:r>
              <a:rPr lang="en-US" sz="2000" b="1" dirty="0">
                <a:latin typeface="Gill Sans MT" panose="020B0502020104020203" pitchFamily="34" charset="0"/>
              </a:rPr>
              <a:t>An applicant has the right to appeal an action if they disagree with the local agency decision. </a:t>
            </a:r>
          </a:p>
          <a:p>
            <a:endParaRPr lang="en-US" sz="2000" b="1" dirty="0">
              <a:latin typeface="Gill Sans MT" panose="020B0502020104020203" pitchFamily="34" charset="0"/>
            </a:endParaRPr>
          </a:p>
          <a:p>
            <a:pPr marL="800100" lvl="1" indent="-342900">
              <a:buFont typeface="Wingdings" panose="05000000000000000000" pitchFamily="2" charset="2"/>
              <a:buChar char="§"/>
            </a:pPr>
            <a:r>
              <a:rPr lang="en-US" sz="2000" dirty="0">
                <a:latin typeface="Gill Sans MT" panose="020B0502020104020203" pitchFamily="34" charset="0"/>
              </a:rPr>
              <a:t>The applicant may request the hearing verbally or in writing. </a:t>
            </a:r>
          </a:p>
          <a:p>
            <a:pPr marL="800100" lvl="1" indent="-342900">
              <a:buFont typeface="Wingdings" panose="05000000000000000000" pitchFamily="2" charset="2"/>
              <a:buChar char="§"/>
            </a:pPr>
            <a:endParaRPr lang="en-US" sz="2000" dirty="0">
              <a:latin typeface="Gill Sans MT" panose="020B0502020104020203" pitchFamily="34" charset="0"/>
            </a:endParaRPr>
          </a:p>
          <a:p>
            <a:pPr marL="800100" lvl="1" indent="-342900">
              <a:buFont typeface="Wingdings" panose="05000000000000000000" pitchFamily="2" charset="2"/>
              <a:buChar char="§"/>
            </a:pPr>
            <a:r>
              <a:rPr lang="en-US" sz="2000" dirty="0">
                <a:solidFill>
                  <a:srgbClr val="000000"/>
                </a:solidFill>
                <a:latin typeface="Gill Sans MT" panose="020B0502020104020203" pitchFamily="34" charset="0"/>
              </a:rPr>
              <a:t>The applicant must request a hearing within 60 calendar days from the date the notice of action is mailed or given, unless they can show good cause for a later request. </a:t>
            </a:r>
          </a:p>
          <a:p>
            <a:pPr marL="800100" lvl="1" indent="-342900">
              <a:buFont typeface="Wingdings" panose="05000000000000000000" pitchFamily="2" charset="2"/>
              <a:buChar char="§"/>
            </a:pPr>
            <a:endParaRPr lang="en-US" sz="2000" dirty="0">
              <a:solidFill>
                <a:srgbClr val="000000"/>
              </a:solidFill>
              <a:latin typeface="Gill Sans MT" panose="020B0502020104020203" pitchFamily="34" charset="0"/>
            </a:endParaRPr>
          </a:p>
          <a:p>
            <a:pPr marL="800100" lvl="1" indent="-342900">
              <a:buFont typeface="Wingdings" panose="05000000000000000000" pitchFamily="2" charset="2"/>
              <a:buChar char="§"/>
            </a:pPr>
            <a:r>
              <a:rPr lang="en-US" sz="2000" dirty="0">
                <a:solidFill>
                  <a:srgbClr val="000000"/>
                </a:solidFill>
                <a:latin typeface="Gill Sans MT" panose="020B0502020104020203" pitchFamily="34" charset="0"/>
              </a:rPr>
              <a:t>If good cause exists, the request must be no later than 90 calendar days from the date of the notice of action. </a:t>
            </a:r>
            <a:endParaRPr lang="en-US" sz="2000" dirty="0">
              <a:latin typeface="Gill Sans MT" panose="020B0502020104020203" pitchFamily="34" charset="0"/>
            </a:endParaRPr>
          </a:p>
          <a:p>
            <a:endParaRPr lang="en-US" dirty="0"/>
          </a:p>
          <a:p>
            <a:endParaRPr lang="en-US" dirty="0"/>
          </a:p>
          <a:p>
            <a:endParaRPr 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91042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44D835-919A-41F1-9024-2F6511EFE203}"/>
              </a:ext>
            </a:extLst>
          </p:cNvPr>
          <p:cNvPicPr>
            <a:picLocks noChangeAspect="1"/>
          </p:cNvPicPr>
          <p:nvPr/>
        </p:nvPicPr>
        <p:blipFill>
          <a:blip r:embed="rId2"/>
          <a:stretch>
            <a:fillRect/>
          </a:stretch>
        </p:blipFill>
        <p:spPr>
          <a:xfrm>
            <a:off x="1378278" y="1885562"/>
            <a:ext cx="6850331" cy="1411742"/>
          </a:xfrm>
          <a:prstGeom prst="rect">
            <a:avLst/>
          </a:prstGeom>
        </p:spPr>
      </p:pic>
      <p:sp>
        <p:nvSpPr>
          <p:cNvPr id="4" name="TextBox 3">
            <a:extLst>
              <a:ext uri="{FF2B5EF4-FFF2-40B4-BE49-F238E27FC236}">
                <a16:creationId xmlns:a16="http://schemas.microsoft.com/office/drawing/2014/main" id="{CD4588FD-5000-48F0-9A11-86EFA93DB35E}"/>
              </a:ext>
            </a:extLst>
          </p:cNvPr>
          <p:cNvSpPr txBox="1"/>
          <p:nvPr/>
        </p:nvSpPr>
        <p:spPr>
          <a:xfrm>
            <a:off x="1569273" y="4058392"/>
            <a:ext cx="7256071" cy="707886"/>
          </a:xfrm>
          <a:prstGeom prst="rect">
            <a:avLst/>
          </a:prstGeom>
          <a:noFill/>
        </p:spPr>
        <p:txBody>
          <a:bodyPr wrap="square" rtlCol="0">
            <a:spAutoFit/>
          </a:bodyPr>
          <a:lstStyle/>
          <a:p>
            <a:r>
              <a:rPr lang="en-US" sz="4000" dirty="0">
                <a:solidFill>
                  <a:srgbClr val="4B3CBA"/>
                </a:solidFill>
                <a:latin typeface="Abadi Extra Light" panose="020B0204020104020204" pitchFamily="34" charset="0"/>
              </a:rPr>
              <a:t>Any Questions from the audience?</a:t>
            </a:r>
          </a:p>
        </p:txBody>
      </p:sp>
      <p:sp>
        <p:nvSpPr>
          <p:cNvPr id="12" name="TextBox 11">
            <a:extLst>
              <a:ext uri="{FF2B5EF4-FFF2-40B4-BE49-F238E27FC236}">
                <a16:creationId xmlns:a16="http://schemas.microsoft.com/office/drawing/2014/main" id="{48001D3D-7751-4D3C-B572-BFBB8153CABB}"/>
              </a:ext>
            </a:extLst>
          </p:cNvPr>
          <p:cNvSpPr txBox="1"/>
          <p:nvPr/>
        </p:nvSpPr>
        <p:spPr>
          <a:xfrm>
            <a:off x="1378278" y="855975"/>
            <a:ext cx="7256072" cy="707886"/>
          </a:xfrm>
          <a:prstGeom prst="rect">
            <a:avLst/>
          </a:prstGeom>
          <a:noFill/>
        </p:spPr>
        <p:txBody>
          <a:bodyPr wrap="square" rtlCol="0">
            <a:spAutoFit/>
          </a:bodyPr>
          <a:lstStyle/>
          <a:p>
            <a:r>
              <a:rPr lang="en-US" sz="4000" dirty="0">
                <a:solidFill>
                  <a:schemeClr val="bg1">
                    <a:lumMod val="50000"/>
                  </a:schemeClr>
                </a:solidFill>
                <a:latin typeface="Abadi Extra Light" panose="020B0204020104020204" pitchFamily="34" charset="0"/>
              </a:rPr>
              <a:t>This concludes our training session </a:t>
            </a:r>
          </a:p>
        </p:txBody>
      </p:sp>
    </p:spTree>
    <p:extLst>
      <p:ext uri="{BB962C8B-B14F-4D97-AF65-F5344CB8AC3E}">
        <p14:creationId xmlns:p14="http://schemas.microsoft.com/office/powerpoint/2010/main" val="3654995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73F19-7EFD-4143-93AE-56CA1F90EF0F}"/>
              </a:ext>
            </a:extLst>
          </p:cNvPr>
          <p:cNvSpPr/>
          <p:nvPr/>
        </p:nvSpPr>
        <p:spPr>
          <a:xfrm>
            <a:off x="951609" y="1394439"/>
            <a:ext cx="9546178" cy="3447098"/>
          </a:xfrm>
          <a:prstGeom prst="rect">
            <a:avLst/>
          </a:prstGeom>
        </p:spPr>
        <p:txBody>
          <a:bodyPr wrap="square">
            <a:spAutoFit/>
          </a:bodyPr>
          <a:lstStyle/>
          <a:p>
            <a:endParaRPr lang="en-US" sz="2000" dirty="0">
              <a:solidFill>
                <a:srgbClr val="000000"/>
              </a:solidFill>
              <a:latin typeface="Times New Roman" panose="02020603050405020304" pitchFamily="18" charset="0"/>
            </a:endParaRPr>
          </a:p>
          <a:p>
            <a:r>
              <a:rPr lang="en-US" sz="2000" dirty="0">
                <a:solidFill>
                  <a:srgbClr val="000000"/>
                </a:solidFill>
                <a:latin typeface="Gill Sans MT" panose="020B0502020104020203" pitchFamily="34" charset="0"/>
              </a:rPr>
              <a:t>The type of contact made by the individual determines the procedure the local agency must follow.  An individual or representative may apply at any local agency by any mode that an application may be submitted. </a:t>
            </a:r>
          </a:p>
          <a:p>
            <a:endParaRPr lang="en-US" sz="2000" dirty="0">
              <a:solidFill>
                <a:srgbClr val="000000"/>
              </a:solidFill>
              <a:latin typeface="Gill Sans MT" panose="020B0502020104020203" pitchFamily="34" charset="0"/>
            </a:endParaRPr>
          </a:p>
          <a:p>
            <a:endParaRPr lang="en-US" sz="2000" dirty="0">
              <a:solidFill>
                <a:srgbClr val="000000"/>
              </a:solidFill>
              <a:latin typeface="Gill Sans MT" panose="020B0502020104020203" pitchFamily="34" charset="0"/>
            </a:endParaRPr>
          </a:p>
          <a:p>
            <a:r>
              <a:rPr lang="en-US" sz="2000" b="1" spc="-50" dirty="0">
                <a:solidFill>
                  <a:schemeClr val="accent1"/>
                </a:solidFill>
                <a:latin typeface="Gill Sans MT" panose="020B0502020104020203" pitchFamily="34" charset="0"/>
                <a:ea typeface="+mj-ea"/>
                <a:cs typeface="+mj-cs"/>
              </a:rPr>
              <a:t>PROCESSING TIMEFRAMES </a:t>
            </a:r>
          </a:p>
          <a:p>
            <a:r>
              <a:rPr lang="en-US" sz="2000" dirty="0">
                <a:solidFill>
                  <a:srgbClr val="000000"/>
                </a:solidFill>
                <a:latin typeface="Gill Sans MT" panose="020B0502020104020203" pitchFamily="34" charset="0"/>
              </a:rPr>
              <a:t>The application processing time standard for Medicaid Assistance to the Disabled (MAD) is 90 calendar days.  Application processing time standard is 45 calendar days for all other Medicaid programs, including NCHC. </a:t>
            </a:r>
          </a:p>
          <a:p>
            <a:endParaRPr lang="en-US" dirty="0">
              <a:solidFill>
                <a:srgbClr val="000000"/>
              </a:solidFill>
              <a:latin typeface="Times New Roman" panose="02020603050405020304" pitchFamily="18" charset="0"/>
            </a:endParaRPr>
          </a:p>
        </p:txBody>
      </p:sp>
      <p:sp>
        <p:nvSpPr>
          <p:cNvPr id="3" name="Title 1">
            <a:extLst>
              <a:ext uri="{FF2B5EF4-FFF2-40B4-BE49-F238E27FC236}">
                <a16:creationId xmlns:a16="http://schemas.microsoft.com/office/drawing/2014/main" id="{2073BB97-FC71-4997-A129-BC89AC11CA40}"/>
              </a:ext>
            </a:extLst>
          </p:cNvPr>
          <p:cNvSpPr txBox="1">
            <a:spLocks/>
          </p:cNvSpPr>
          <p:nvPr/>
        </p:nvSpPr>
        <p:spPr>
          <a:xfrm>
            <a:off x="951609" y="341699"/>
            <a:ext cx="9692640" cy="1397124"/>
          </a:xfrm>
          <a:prstGeom prst="rect">
            <a:avLst/>
          </a:prstGeom>
        </p:spPr>
        <p:txBody>
          <a:bodyPr>
            <a:normAutofit fontScale="975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n-US" sz="4100" dirty="0">
                <a:latin typeface="Gill Sans MT" panose="020B0502020104020203" pitchFamily="34" charset="0"/>
              </a:rPr>
              <a:t>APPLYING FOR MEDICAID</a:t>
            </a:r>
            <a:br>
              <a:rPr lang="en-US" dirty="0"/>
            </a:br>
            <a:endParaRPr lang="en-US" dirty="0"/>
          </a:p>
        </p:txBody>
      </p:sp>
    </p:spTree>
    <p:extLst>
      <p:ext uri="{BB962C8B-B14F-4D97-AF65-F5344CB8AC3E}">
        <p14:creationId xmlns:p14="http://schemas.microsoft.com/office/powerpoint/2010/main" val="3811236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F604A2-9537-4FCC-B414-CFEA96833568}"/>
              </a:ext>
            </a:extLst>
          </p:cNvPr>
          <p:cNvSpPr/>
          <p:nvPr/>
        </p:nvSpPr>
        <p:spPr>
          <a:xfrm>
            <a:off x="921185" y="1090951"/>
            <a:ext cx="5174815" cy="369332"/>
          </a:xfrm>
          <a:prstGeom prst="rect">
            <a:avLst/>
          </a:prstGeom>
        </p:spPr>
        <p:txBody>
          <a:bodyPr wrap="none">
            <a:spAutoFit/>
          </a:bodyPr>
          <a:lstStyle/>
          <a:p>
            <a:r>
              <a:rPr lang="en-US" dirty="0">
                <a:hlinkClick r:id="rId2"/>
              </a:rPr>
              <a:t>https://policies.ncdhhs.gov/departmental/forms</a:t>
            </a:r>
            <a:endParaRPr lang="en-US" dirty="0"/>
          </a:p>
        </p:txBody>
      </p:sp>
      <p:sp>
        <p:nvSpPr>
          <p:cNvPr id="4" name="Rectangle 3">
            <a:extLst>
              <a:ext uri="{FF2B5EF4-FFF2-40B4-BE49-F238E27FC236}">
                <a16:creationId xmlns:a16="http://schemas.microsoft.com/office/drawing/2014/main" id="{0ED9FCDF-F87C-40B6-82EC-AF8DAB1C0A26}"/>
              </a:ext>
            </a:extLst>
          </p:cNvPr>
          <p:cNvSpPr/>
          <p:nvPr/>
        </p:nvSpPr>
        <p:spPr>
          <a:xfrm>
            <a:off x="938081" y="5605137"/>
            <a:ext cx="6096000" cy="646331"/>
          </a:xfrm>
          <a:prstGeom prst="rect">
            <a:avLst/>
          </a:prstGeom>
        </p:spPr>
        <p:txBody>
          <a:bodyPr>
            <a:spAutoFit/>
          </a:bodyPr>
          <a:lstStyle/>
          <a:p>
            <a:r>
              <a:rPr lang="en-US" b="1" dirty="0">
                <a:solidFill>
                  <a:srgbClr val="0070C0"/>
                </a:solidFill>
                <a:latin typeface="Arial" panose="020B0604020202020204" pitchFamily="34" charset="0"/>
              </a:rPr>
              <a:t>Mecklenburg County Department of Social Services </a:t>
            </a:r>
          </a:p>
          <a:p>
            <a:r>
              <a:rPr lang="en-US" b="1" dirty="0">
                <a:solidFill>
                  <a:srgbClr val="000000"/>
                </a:solidFill>
                <a:latin typeface="Arial" panose="020B0604020202020204" pitchFamily="34" charset="0"/>
              </a:rPr>
              <a:t>Customer Connection: </a:t>
            </a:r>
            <a:r>
              <a:rPr lang="en-US" dirty="0"/>
              <a:t>704-336-3000</a:t>
            </a:r>
            <a:r>
              <a:rPr lang="en-US" b="1" dirty="0">
                <a:solidFill>
                  <a:srgbClr val="000000"/>
                </a:solidFill>
                <a:latin typeface="Arial" panose="020B0604020202020204" pitchFamily="34" charset="0"/>
              </a:rPr>
              <a:t> </a:t>
            </a:r>
            <a:endParaRPr lang="en-US" dirty="0"/>
          </a:p>
        </p:txBody>
      </p:sp>
      <p:sp>
        <p:nvSpPr>
          <p:cNvPr id="5" name="Rectangle 4">
            <a:extLst>
              <a:ext uri="{FF2B5EF4-FFF2-40B4-BE49-F238E27FC236}">
                <a16:creationId xmlns:a16="http://schemas.microsoft.com/office/drawing/2014/main" id="{3D609215-6191-43A9-85CA-0A2B16389E43}"/>
              </a:ext>
            </a:extLst>
          </p:cNvPr>
          <p:cNvSpPr/>
          <p:nvPr/>
        </p:nvSpPr>
        <p:spPr>
          <a:xfrm>
            <a:off x="938081" y="4254733"/>
            <a:ext cx="6096000" cy="1200329"/>
          </a:xfrm>
          <a:prstGeom prst="rect">
            <a:avLst/>
          </a:prstGeom>
        </p:spPr>
        <p:txBody>
          <a:bodyPr>
            <a:spAutoFit/>
          </a:bodyPr>
          <a:lstStyle/>
          <a:p>
            <a:r>
              <a:rPr lang="en-US" b="1" dirty="0"/>
              <a:t>Kuralt Centre</a:t>
            </a:r>
            <a:r>
              <a:rPr lang="en-US" dirty="0"/>
              <a:t> - 301 Billingsley Road, Charlotte, NC 28211 </a:t>
            </a:r>
          </a:p>
          <a:p>
            <a:r>
              <a:rPr lang="en-US" b="1" dirty="0"/>
              <a:t>Community Resource Center</a:t>
            </a:r>
            <a:r>
              <a:rPr lang="en-US" dirty="0"/>
              <a:t> (CRC) - 3205 Freedom Drive, Suite 1000, Charlotte, NC 28208  </a:t>
            </a:r>
          </a:p>
        </p:txBody>
      </p:sp>
      <p:sp>
        <p:nvSpPr>
          <p:cNvPr id="6" name="Rectangle 5">
            <a:extLst>
              <a:ext uri="{FF2B5EF4-FFF2-40B4-BE49-F238E27FC236}">
                <a16:creationId xmlns:a16="http://schemas.microsoft.com/office/drawing/2014/main" id="{84C76E58-0837-4564-80D0-4AB23FBEAA7A}"/>
              </a:ext>
            </a:extLst>
          </p:cNvPr>
          <p:cNvSpPr/>
          <p:nvPr/>
        </p:nvSpPr>
        <p:spPr>
          <a:xfrm>
            <a:off x="917773" y="1691116"/>
            <a:ext cx="2327881" cy="369332"/>
          </a:xfrm>
          <a:prstGeom prst="rect">
            <a:avLst/>
          </a:prstGeom>
        </p:spPr>
        <p:txBody>
          <a:bodyPr wrap="none">
            <a:spAutoFit/>
          </a:bodyPr>
          <a:lstStyle/>
          <a:p>
            <a:r>
              <a:rPr lang="en-US" dirty="0">
                <a:hlinkClick r:id="rId3"/>
              </a:rPr>
              <a:t>https://epass.nc.gov/</a:t>
            </a:r>
            <a:endParaRPr lang="en-US" dirty="0"/>
          </a:p>
        </p:txBody>
      </p:sp>
      <p:sp>
        <p:nvSpPr>
          <p:cNvPr id="7" name="Rectangle 6">
            <a:extLst>
              <a:ext uri="{FF2B5EF4-FFF2-40B4-BE49-F238E27FC236}">
                <a16:creationId xmlns:a16="http://schemas.microsoft.com/office/drawing/2014/main" id="{A58357D6-2A93-439E-9403-BA3D00188957}"/>
              </a:ext>
            </a:extLst>
          </p:cNvPr>
          <p:cNvSpPr/>
          <p:nvPr/>
        </p:nvSpPr>
        <p:spPr>
          <a:xfrm>
            <a:off x="897465" y="2291280"/>
            <a:ext cx="3167855" cy="369332"/>
          </a:xfrm>
          <a:prstGeom prst="rect">
            <a:avLst/>
          </a:prstGeom>
        </p:spPr>
        <p:txBody>
          <a:bodyPr wrap="none">
            <a:spAutoFit/>
          </a:bodyPr>
          <a:lstStyle/>
          <a:p>
            <a:r>
              <a:rPr lang="en-US" dirty="0">
                <a:hlinkClick r:id="rId4"/>
              </a:rPr>
              <a:t>https://www.healthcare.gov/</a:t>
            </a:r>
            <a:endParaRPr lang="en-US" dirty="0">
              <a:solidFill>
                <a:srgbClr val="000000"/>
              </a:solidFill>
              <a:latin typeface="Times New Roman" panose="02020603050405020304" pitchFamily="18" charset="0"/>
            </a:endParaRPr>
          </a:p>
        </p:txBody>
      </p:sp>
      <p:sp>
        <p:nvSpPr>
          <p:cNvPr id="8" name="Rectangle 7">
            <a:extLst>
              <a:ext uri="{FF2B5EF4-FFF2-40B4-BE49-F238E27FC236}">
                <a16:creationId xmlns:a16="http://schemas.microsoft.com/office/drawing/2014/main" id="{C89067DF-3320-415B-BECC-ED28AE4AB103}"/>
              </a:ext>
            </a:extLst>
          </p:cNvPr>
          <p:cNvSpPr/>
          <p:nvPr/>
        </p:nvSpPr>
        <p:spPr>
          <a:xfrm>
            <a:off x="917773" y="3491609"/>
            <a:ext cx="6136616" cy="369332"/>
          </a:xfrm>
          <a:prstGeom prst="rect">
            <a:avLst/>
          </a:prstGeom>
        </p:spPr>
        <p:txBody>
          <a:bodyPr wrap="none">
            <a:spAutoFit/>
          </a:bodyPr>
          <a:lstStyle/>
          <a:p>
            <a:r>
              <a:rPr lang="en-US" dirty="0">
                <a:hlinkClick r:id="rId5"/>
              </a:rPr>
              <a:t>https://www.ssa.gov/benefits/medicare/prescriptionhelp/</a:t>
            </a:r>
            <a:endParaRPr lang="en-US" dirty="0"/>
          </a:p>
        </p:txBody>
      </p:sp>
      <p:sp>
        <p:nvSpPr>
          <p:cNvPr id="9" name="Rectangle 8">
            <a:extLst>
              <a:ext uri="{FF2B5EF4-FFF2-40B4-BE49-F238E27FC236}">
                <a16:creationId xmlns:a16="http://schemas.microsoft.com/office/drawing/2014/main" id="{AD5CAA59-0180-4214-AB74-BC4187457471}"/>
              </a:ext>
            </a:extLst>
          </p:cNvPr>
          <p:cNvSpPr/>
          <p:nvPr/>
        </p:nvSpPr>
        <p:spPr>
          <a:xfrm>
            <a:off x="917773" y="2891444"/>
            <a:ext cx="3231975" cy="1200329"/>
          </a:xfrm>
          <a:prstGeom prst="rect">
            <a:avLst/>
          </a:prstGeom>
        </p:spPr>
        <p:txBody>
          <a:bodyPr wrap="none">
            <a:spAutoFit/>
          </a:bodyPr>
          <a:lstStyle/>
          <a:p>
            <a:r>
              <a:rPr lang="en-US" dirty="0">
                <a:hlinkClick r:id="rId6"/>
              </a:rPr>
              <a:t>https://allaccess.mecknc.gov/</a:t>
            </a:r>
            <a:endParaRPr lang="en-US" dirty="0"/>
          </a:p>
          <a:p>
            <a:endParaRPr lang="en-US" dirty="0"/>
          </a:p>
          <a:p>
            <a:endParaRPr lang="en-US" dirty="0"/>
          </a:p>
          <a:p>
            <a:endParaRPr lang="en-US" dirty="0"/>
          </a:p>
        </p:txBody>
      </p:sp>
      <p:sp>
        <p:nvSpPr>
          <p:cNvPr id="10" name="Title 1">
            <a:extLst>
              <a:ext uri="{FF2B5EF4-FFF2-40B4-BE49-F238E27FC236}">
                <a16:creationId xmlns:a16="http://schemas.microsoft.com/office/drawing/2014/main" id="{7553BD1B-3E26-4D03-91E9-64D9F7762CE2}"/>
              </a:ext>
            </a:extLst>
          </p:cNvPr>
          <p:cNvSpPr txBox="1">
            <a:spLocks/>
          </p:cNvSpPr>
          <p:nvPr/>
        </p:nvSpPr>
        <p:spPr>
          <a:xfrm>
            <a:off x="897465" y="198566"/>
            <a:ext cx="9692640" cy="765047"/>
          </a:xfrm>
          <a:prstGeom prst="rect">
            <a:avLst/>
          </a:prstGeom>
        </p:spPr>
        <p:txBody>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n-US" sz="4000" dirty="0">
                <a:latin typeface="Gill Sans MT" panose="020B0502020104020203" pitchFamily="34" charset="0"/>
              </a:rPr>
              <a:t>LINKS AND CONTACTS</a:t>
            </a:r>
          </a:p>
        </p:txBody>
      </p:sp>
    </p:spTree>
    <p:extLst>
      <p:ext uri="{BB962C8B-B14F-4D97-AF65-F5344CB8AC3E}">
        <p14:creationId xmlns:p14="http://schemas.microsoft.com/office/powerpoint/2010/main" val="773283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21348-A14E-4B66-B6C0-561513779929}"/>
              </a:ext>
            </a:extLst>
          </p:cNvPr>
          <p:cNvSpPr>
            <a:spLocks noGrp="1"/>
          </p:cNvSpPr>
          <p:nvPr>
            <p:ph type="title"/>
          </p:nvPr>
        </p:nvSpPr>
        <p:spPr>
          <a:xfrm>
            <a:off x="781396" y="130274"/>
            <a:ext cx="9901250" cy="1397124"/>
          </a:xfrm>
        </p:spPr>
        <p:txBody>
          <a:bodyPr>
            <a:normAutofit fontScale="90000"/>
          </a:bodyPr>
          <a:lstStyle/>
          <a:p>
            <a:r>
              <a:rPr lang="en-US" dirty="0">
                <a:latin typeface="Gill Sans MT" panose="020B0502020104020203" pitchFamily="34" charset="0"/>
              </a:rPr>
              <a:t>HOW TO SUBMIT AN APPLICATION </a:t>
            </a:r>
            <a:br>
              <a:rPr lang="en-US" dirty="0"/>
            </a:br>
            <a:endParaRPr lang="en-US" dirty="0"/>
          </a:p>
        </p:txBody>
      </p:sp>
      <p:sp>
        <p:nvSpPr>
          <p:cNvPr id="3" name="Rectangle 2">
            <a:extLst>
              <a:ext uri="{FF2B5EF4-FFF2-40B4-BE49-F238E27FC236}">
                <a16:creationId xmlns:a16="http://schemas.microsoft.com/office/drawing/2014/main" id="{2C1D2380-4F42-48D8-B9C0-D28B0D38A61D}"/>
              </a:ext>
            </a:extLst>
          </p:cNvPr>
          <p:cNvSpPr/>
          <p:nvPr/>
        </p:nvSpPr>
        <p:spPr>
          <a:xfrm>
            <a:off x="1015538" y="1337393"/>
            <a:ext cx="9432966" cy="5324535"/>
          </a:xfrm>
          <a:prstGeom prst="rect">
            <a:avLst/>
          </a:prstGeom>
        </p:spPr>
        <p:txBody>
          <a:bodyPr wrap="square">
            <a:spAutoFit/>
          </a:bodyPr>
          <a:lstStyle/>
          <a:p>
            <a:endParaRPr lang="en-US" sz="2800" dirty="0">
              <a:solidFill>
                <a:srgbClr val="000000"/>
              </a:solidFill>
              <a:latin typeface="Gill Sans MT" panose="020B0502020104020203" pitchFamily="34" charset="0"/>
            </a:endParaRPr>
          </a:p>
          <a:p>
            <a:r>
              <a:rPr lang="en-US" sz="2400" b="1" dirty="0">
                <a:solidFill>
                  <a:srgbClr val="000000"/>
                </a:solidFill>
                <a:latin typeface="Gill Sans MT" panose="020B0502020104020203" pitchFamily="34" charset="0"/>
              </a:rPr>
              <a:t>Medicaid applications may be submitted:</a:t>
            </a:r>
          </a:p>
          <a:p>
            <a:r>
              <a:rPr lang="en-US" sz="2400" dirty="0">
                <a:solidFill>
                  <a:srgbClr val="000000"/>
                </a:solidFill>
                <a:latin typeface="Gill Sans MT" panose="020B0502020104020203" pitchFamily="34" charset="0"/>
              </a:rPr>
              <a:t> </a:t>
            </a:r>
          </a:p>
          <a:p>
            <a:pPr marL="285750" indent="-285750">
              <a:buFont typeface="Wingdings" panose="05000000000000000000" pitchFamily="2" charset="2"/>
              <a:buChar char="§"/>
            </a:pPr>
            <a:r>
              <a:rPr lang="en-US" sz="2400" dirty="0">
                <a:solidFill>
                  <a:srgbClr val="000000"/>
                </a:solidFill>
                <a:latin typeface="Gill Sans MT" panose="020B0502020104020203" pitchFamily="34" charset="0"/>
              </a:rPr>
              <a:t>In-person</a:t>
            </a:r>
          </a:p>
          <a:p>
            <a:pPr marL="285750" indent="-285750">
              <a:buFont typeface="Wingdings" panose="05000000000000000000" pitchFamily="2" charset="2"/>
              <a:buChar char="§"/>
            </a:pPr>
            <a:r>
              <a:rPr lang="en-US" sz="2400" dirty="0">
                <a:solidFill>
                  <a:srgbClr val="000000"/>
                </a:solidFill>
                <a:latin typeface="Gill Sans MT" panose="020B0502020104020203" pitchFamily="34" charset="0"/>
              </a:rPr>
              <a:t>Mail/fax/email</a:t>
            </a:r>
          </a:p>
          <a:p>
            <a:pPr marL="285750" indent="-285750">
              <a:buFont typeface="Wingdings" panose="05000000000000000000" pitchFamily="2" charset="2"/>
              <a:buChar char="§"/>
            </a:pPr>
            <a:r>
              <a:rPr lang="en-US" sz="2400" dirty="0">
                <a:solidFill>
                  <a:srgbClr val="000000"/>
                </a:solidFill>
                <a:latin typeface="Gill Sans MT" panose="020B0502020104020203" pitchFamily="34" charset="0"/>
              </a:rPr>
              <a:t>Telephone</a:t>
            </a:r>
          </a:p>
          <a:p>
            <a:pPr marL="285750" indent="-285750">
              <a:buFont typeface="Wingdings" panose="05000000000000000000" pitchFamily="2" charset="2"/>
              <a:buChar char="§"/>
            </a:pPr>
            <a:r>
              <a:rPr lang="en-US" sz="2400" dirty="0">
                <a:solidFill>
                  <a:srgbClr val="000000"/>
                </a:solidFill>
                <a:latin typeface="Gill Sans MT" panose="020B0502020104020203" pitchFamily="34" charset="0"/>
              </a:rPr>
              <a:t>Online:  ePASS</a:t>
            </a:r>
          </a:p>
          <a:p>
            <a:r>
              <a:rPr lang="en-US" sz="2400" dirty="0">
                <a:solidFill>
                  <a:srgbClr val="000000"/>
                </a:solidFill>
                <a:latin typeface="Gill Sans MT" panose="020B0502020104020203" pitchFamily="34" charset="0"/>
              </a:rPr>
              <a:t>                Healthcare.gov</a:t>
            </a:r>
          </a:p>
          <a:p>
            <a:pPr lvl="3"/>
            <a:r>
              <a:rPr lang="en-US" sz="2400" dirty="0">
                <a:solidFill>
                  <a:srgbClr val="000000"/>
                </a:solidFill>
                <a:latin typeface="Gill Sans MT" panose="020B0502020104020203" pitchFamily="34" charset="0"/>
              </a:rPr>
              <a:t>LIS transmittal through Social Security</a:t>
            </a:r>
          </a:p>
          <a:p>
            <a:pPr lvl="3"/>
            <a:r>
              <a:rPr lang="en-US" sz="2400" dirty="0">
                <a:solidFill>
                  <a:srgbClr val="000000"/>
                </a:solidFill>
                <a:latin typeface="Gill Sans MT" panose="020B0502020104020203" pitchFamily="34" charset="0"/>
              </a:rPr>
              <a:t>DSS All Access App</a:t>
            </a:r>
          </a:p>
          <a:p>
            <a:endParaRPr lang="en-US" sz="2400" dirty="0">
              <a:solidFill>
                <a:srgbClr val="000000"/>
              </a:solidFill>
              <a:latin typeface="Gill Sans MT" panose="020B0502020104020203" pitchFamily="34" charset="0"/>
            </a:endParaRPr>
          </a:p>
          <a:p>
            <a:endParaRPr lang="en-US" dirty="0">
              <a:solidFill>
                <a:srgbClr val="000000"/>
              </a:solidFill>
              <a:latin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295965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F8203-00CE-4D55-A610-7107168D3701}"/>
              </a:ext>
            </a:extLst>
          </p:cNvPr>
          <p:cNvSpPr>
            <a:spLocks noGrp="1"/>
          </p:cNvSpPr>
          <p:nvPr>
            <p:ph type="title"/>
          </p:nvPr>
        </p:nvSpPr>
        <p:spPr>
          <a:xfrm>
            <a:off x="1081367" y="380009"/>
            <a:ext cx="9692640" cy="871925"/>
          </a:xfrm>
        </p:spPr>
        <p:txBody>
          <a:bodyPr>
            <a:normAutofit/>
          </a:bodyPr>
          <a:lstStyle/>
          <a:p>
            <a:r>
              <a:rPr lang="en-US" sz="4000" dirty="0">
                <a:latin typeface="Gill Sans MT" panose="020B0502020104020203" pitchFamily="34" charset="0"/>
              </a:rPr>
              <a:t>IN PERSON</a:t>
            </a:r>
          </a:p>
        </p:txBody>
      </p:sp>
      <p:sp>
        <p:nvSpPr>
          <p:cNvPr id="3" name="Rectangle 2">
            <a:extLst>
              <a:ext uri="{FF2B5EF4-FFF2-40B4-BE49-F238E27FC236}">
                <a16:creationId xmlns:a16="http://schemas.microsoft.com/office/drawing/2014/main" id="{4612FFE7-8C87-4B7A-9981-6A3679D0891B}"/>
              </a:ext>
            </a:extLst>
          </p:cNvPr>
          <p:cNvSpPr/>
          <p:nvPr/>
        </p:nvSpPr>
        <p:spPr>
          <a:xfrm>
            <a:off x="1081367" y="1665193"/>
            <a:ext cx="9512135" cy="3785652"/>
          </a:xfrm>
          <a:prstGeom prst="rect">
            <a:avLst/>
          </a:prstGeom>
        </p:spPr>
        <p:txBody>
          <a:bodyPr wrap="square">
            <a:spAutoFit/>
          </a:bodyPr>
          <a:lstStyle/>
          <a:p>
            <a:r>
              <a:rPr lang="en-US" sz="2000" dirty="0">
                <a:solidFill>
                  <a:srgbClr val="000000"/>
                </a:solidFill>
                <a:latin typeface="Gill Sans MT" panose="020B0502020104020203" pitchFamily="34" charset="0"/>
              </a:rPr>
              <a:t>Due to COVID-19, our lobbies are currently closed. In person, face-to-face interviews are currently not being completed.</a:t>
            </a:r>
          </a:p>
          <a:p>
            <a:endParaRPr lang="en-US" sz="2000" dirty="0">
              <a:solidFill>
                <a:srgbClr val="000000"/>
              </a:solidFill>
              <a:latin typeface="Gill Sans MT" panose="020B0502020104020203" pitchFamily="34" charset="0"/>
            </a:endParaRPr>
          </a:p>
          <a:p>
            <a:r>
              <a:rPr lang="en-US" sz="2000" b="1" spc="-50" dirty="0">
                <a:solidFill>
                  <a:schemeClr val="accent1"/>
                </a:solidFill>
                <a:latin typeface="Gill Sans MT" panose="020B0502020104020203" pitchFamily="34" charset="0"/>
                <a:ea typeface="+mj-ea"/>
                <a:cs typeface="+mj-cs"/>
              </a:rPr>
              <a:t>Customers still have the option to pick up or drop off an application at both agency locations:</a:t>
            </a:r>
          </a:p>
          <a:p>
            <a:endParaRPr lang="en-US" sz="2000" b="1" dirty="0">
              <a:latin typeface="Gill Sans MT" panose="020B0502020104020203" pitchFamily="34" charset="0"/>
            </a:endParaRPr>
          </a:p>
          <a:p>
            <a:pPr marL="800100" lvl="1" indent="-342900">
              <a:buFont typeface="Wingdings" panose="05000000000000000000" pitchFamily="2" charset="2"/>
              <a:buChar char="§"/>
            </a:pPr>
            <a:r>
              <a:rPr lang="en-US" sz="2000" b="1" dirty="0">
                <a:latin typeface="Gill Sans MT" panose="020B0502020104020203" pitchFamily="34" charset="0"/>
              </a:rPr>
              <a:t>Kuralt Centre</a:t>
            </a:r>
            <a:r>
              <a:rPr lang="en-US" sz="2000" dirty="0">
                <a:latin typeface="Gill Sans MT" panose="020B0502020104020203" pitchFamily="34" charset="0"/>
              </a:rPr>
              <a:t> - 301 Billingsley Road, Charlotte, NC 28211 </a:t>
            </a:r>
          </a:p>
          <a:p>
            <a:pPr marL="800100" lvl="1" indent="-342900">
              <a:buFont typeface="Wingdings" panose="05000000000000000000" pitchFamily="2" charset="2"/>
              <a:buChar char="§"/>
            </a:pPr>
            <a:r>
              <a:rPr lang="en-US" sz="2000" b="1" dirty="0">
                <a:latin typeface="Gill Sans MT" panose="020B0502020104020203" pitchFamily="34" charset="0"/>
              </a:rPr>
              <a:t>Community Resource Center</a:t>
            </a:r>
            <a:r>
              <a:rPr lang="en-US" sz="2000" dirty="0">
                <a:latin typeface="Gill Sans MT" panose="020B0502020104020203" pitchFamily="34" charset="0"/>
              </a:rPr>
              <a:t> (CRC) - 3205 Freedom Drive, Suite 1000, Charlotte, NC 28208  </a:t>
            </a:r>
          </a:p>
          <a:p>
            <a:endParaRPr lang="en-US" sz="2000" dirty="0">
              <a:latin typeface="Gill Sans MT" panose="020B0502020104020203" pitchFamily="34" charset="0"/>
            </a:endParaRPr>
          </a:p>
          <a:p>
            <a:r>
              <a:rPr lang="en-US" sz="2000" dirty="0">
                <a:latin typeface="Gill Sans MT" panose="020B0502020104020203" pitchFamily="34" charset="0"/>
              </a:rPr>
              <a:t>A case manger will contact the applicant/beneficiary or their authorized representative by phone to complete the interview. </a:t>
            </a:r>
          </a:p>
        </p:txBody>
      </p:sp>
    </p:spTree>
    <p:extLst>
      <p:ext uri="{BB962C8B-B14F-4D97-AF65-F5344CB8AC3E}">
        <p14:creationId xmlns:p14="http://schemas.microsoft.com/office/powerpoint/2010/main" val="2614664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45215-87A5-435D-A256-926DD30AB295}"/>
              </a:ext>
            </a:extLst>
          </p:cNvPr>
          <p:cNvSpPr>
            <a:spLocks noGrp="1"/>
          </p:cNvSpPr>
          <p:nvPr>
            <p:ph type="title"/>
          </p:nvPr>
        </p:nvSpPr>
        <p:spPr>
          <a:xfrm>
            <a:off x="708561" y="332508"/>
            <a:ext cx="9692640" cy="800673"/>
          </a:xfrm>
        </p:spPr>
        <p:txBody>
          <a:bodyPr>
            <a:normAutofit/>
          </a:bodyPr>
          <a:lstStyle/>
          <a:p>
            <a:r>
              <a:rPr lang="en-US" sz="4000" dirty="0">
                <a:latin typeface="Gill Sans MT" panose="020B0502020104020203" pitchFamily="34" charset="0"/>
              </a:rPr>
              <a:t>BY MAIL/FAX/EMAIL</a:t>
            </a:r>
          </a:p>
        </p:txBody>
      </p:sp>
      <p:sp>
        <p:nvSpPr>
          <p:cNvPr id="4" name="Rectangle 3">
            <a:extLst>
              <a:ext uri="{FF2B5EF4-FFF2-40B4-BE49-F238E27FC236}">
                <a16:creationId xmlns:a16="http://schemas.microsoft.com/office/drawing/2014/main" id="{A2FF9022-C341-4CF6-B0AA-111F3908E2FE}"/>
              </a:ext>
            </a:extLst>
          </p:cNvPr>
          <p:cNvSpPr/>
          <p:nvPr/>
        </p:nvSpPr>
        <p:spPr>
          <a:xfrm>
            <a:off x="708561" y="1447179"/>
            <a:ext cx="10454244" cy="5109091"/>
          </a:xfrm>
          <a:prstGeom prst="rect">
            <a:avLst/>
          </a:prstGeom>
        </p:spPr>
        <p:txBody>
          <a:bodyPr wrap="square">
            <a:spAutoFit/>
          </a:bodyPr>
          <a:lstStyle/>
          <a:p>
            <a:r>
              <a:rPr lang="en-US" sz="2000" dirty="0">
                <a:solidFill>
                  <a:srgbClr val="000000"/>
                </a:solidFill>
                <a:latin typeface="Gill Sans MT" panose="020B0502020104020203" pitchFamily="34" charset="0"/>
              </a:rPr>
              <a:t>An individual may submit an application by forwarding to the local agency a DMA-5200 / DMA-5200S,  Application for Health Coverage &amp; Help Paying Costs. </a:t>
            </a:r>
          </a:p>
          <a:p>
            <a:r>
              <a:rPr lang="en-US" sz="2000" b="1" dirty="0">
                <a:solidFill>
                  <a:srgbClr val="000000"/>
                </a:solidFill>
                <a:latin typeface="Gill Sans MT" panose="020B0502020104020203" pitchFamily="34" charset="0"/>
              </a:rPr>
              <a:t>A drop-off is considered a mail-in application. </a:t>
            </a:r>
          </a:p>
          <a:p>
            <a:endParaRPr lang="en-US" sz="2000" dirty="0">
              <a:solidFill>
                <a:srgbClr val="000000"/>
              </a:solidFill>
              <a:latin typeface="Gill Sans MT" panose="020B0502020104020203" pitchFamily="34" charset="0"/>
            </a:endParaRPr>
          </a:p>
          <a:p>
            <a:endParaRPr lang="en-US" sz="2000" dirty="0">
              <a:latin typeface="Gill Sans MT" panose="020B0502020104020203" pitchFamily="34" charset="0"/>
            </a:endParaRPr>
          </a:p>
          <a:p>
            <a:r>
              <a:rPr lang="en-US" sz="2000" dirty="0">
                <a:latin typeface="Gill Sans MT" panose="020B0502020104020203" pitchFamily="34" charset="0"/>
              </a:rPr>
              <a:t>An individual may contact the local agency and requests an application be mailed to them. </a:t>
            </a:r>
          </a:p>
          <a:p>
            <a:r>
              <a:rPr lang="en-US" b="1" dirty="0">
                <a:solidFill>
                  <a:srgbClr val="0070C0"/>
                </a:solidFill>
                <a:latin typeface="Arial" panose="020B0604020202020204" pitchFamily="34" charset="0"/>
              </a:rPr>
              <a:t>Mecklenburg County Department of Social Services </a:t>
            </a:r>
          </a:p>
          <a:p>
            <a:r>
              <a:rPr lang="en-US" b="1" dirty="0">
                <a:solidFill>
                  <a:srgbClr val="000000"/>
                </a:solidFill>
                <a:latin typeface="Arial" panose="020B0604020202020204" pitchFamily="34" charset="0"/>
              </a:rPr>
              <a:t>Customer Connection: </a:t>
            </a:r>
            <a:r>
              <a:rPr lang="en-US" sz="2000" dirty="0">
                <a:solidFill>
                  <a:srgbClr val="000000"/>
                </a:solidFill>
                <a:latin typeface="Gill Sans MT" panose="020B0502020104020203" pitchFamily="34" charset="0"/>
              </a:rPr>
              <a:t>704-336-3000 </a:t>
            </a:r>
          </a:p>
          <a:p>
            <a:endParaRPr lang="en-US" b="1" dirty="0">
              <a:solidFill>
                <a:srgbClr val="000000"/>
              </a:solidFill>
              <a:latin typeface="Arial" panose="020B0604020202020204" pitchFamily="34" charset="0"/>
            </a:endParaRPr>
          </a:p>
          <a:p>
            <a:r>
              <a:rPr lang="en-US" sz="2000" dirty="0">
                <a:solidFill>
                  <a:srgbClr val="000000"/>
                </a:solidFill>
                <a:latin typeface="Gill Sans MT" panose="020B0502020104020203" pitchFamily="34" charset="0"/>
              </a:rPr>
              <a:t>An individual may submit an application by faxing to the local agency a DMA-5200 / DMA-5200S, Application for Health Coverage &amp; Help Paying Costs. </a:t>
            </a:r>
          </a:p>
          <a:p>
            <a:r>
              <a:rPr lang="en-US" sz="2000" b="1" dirty="0">
                <a:solidFill>
                  <a:srgbClr val="0070C0"/>
                </a:solidFill>
                <a:latin typeface="Arial" panose="020B0604020202020204" pitchFamily="34" charset="0"/>
              </a:rPr>
              <a:t>Mecklenburg County Department of Social Services </a:t>
            </a:r>
          </a:p>
          <a:p>
            <a:r>
              <a:rPr lang="en-US" sz="2000" dirty="0">
                <a:solidFill>
                  <a:srgbClr val="000000"/>
                </a:solidFill>
                <a:latin typeface="Gill Sans MT" panose="020B0502020104020203" pitchFamily="34" charset="0"/>
              </a:rPr>
              <a:t>The agency general fax number: 704-353-1325</a:t>
            </a:r>
            <a:endParaRPr lang="en-US" sz="2000" dirty="0">
              <a:latin typeface="Gill Sans MT" panose="020B0502020104020203" pitchFamily="34" charset="0"/>
            </a:endParaRPr>
          </a:p>
          <a:p>
            <a:endParaRPr lang="en-US" dirty="0"/>
          </a:p>
          <a:p>
            <a:endParaRPr lang="en-US" b="1" dirty="0"/>
          </a:p>
          <a:p>
            <a:endParaRPr lang="en-US" b="1" dirty="0"/>
          </a:p>
          <a:p>
            <a:endParaRPr lang="en-US" dirty="0"/>
          </a:p>
        </p:txBody>
      </p:sp>
    </p:spTree>
    <p:extLst>
      <p:ext uri="{BB962C8B-B14F-4D97-AF65-F5344CB8AC3E}">
        <p14:creationId xmlns:p14="http://schemas.microsoft.com/office/powerpoint/2010/main" val="1402267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45215-87A5-435D-A256-926DD30AB295}"/>
              </a:ext>
            </a:extLst>
          </p:cNvPr>
          <p:cNvSpPr>
            <a:spLocks noGrp="1"/>
          </p:cNvSpPr>
          <p:nvPr>
            <p:ph type="title"/>
          </p:nvPr>
        </p:nvSpPr>
        <p:spPr>
          <a:xfrm>
            <a:off x="708561" y="332508"/>
            <a:ext cx="9692640" cy="800673"/>
          </a:xfrm>
        </p:spPr>
        <p:txBody>
          <a:bodyPr>
            <a:normAutofit/>
          </a:bodyPr>
          <a:lstStyle/>
          <a:p>
            <a:r>
              <a:rPr lang="en-US" sz="4000" dirty="0">
                <a:latin typeface="Gill Sans MT" panose="020B0502020104020203" pitchFamily="34" charset="0"/>
              </a:rPr>
              <a:t>BY MAIL/FAX/EMAIL</a:t>
            </a:r>
          </a:p>
        </p:txBody>
      </p:sp>
      <p:sp>
        <p:nvSpPr>
          <p:cNvPr id="4" name="Rectangle 3">
            <a:extLst>
              <a:ext uri="{FF2B5EF4-FFF2-40B4-BE49-F238E27FC236}">
                <a16:creationId xmlns:a16="http://schemas.microsoft.com/office/drawing/2014/main" id="{A2FF9022-C341-4CF6-B0AA-111F3908E2FE}"/>
              </a:ext>
            </a:extLst>
          </p:cNvPr>
          <p:cNvSpPr/>
          <p:nvPr/>
        </p:nvSpPr>
        <p:spPr>
          <a:xfrm>
            <a:off x="868878" y="1435303"/>
            <a:ext cx="10454244" cy="4031873"/>
          </a:xfrm>
          <a:prstGeom prst="rect">
            <a:avLst/>
          </a:prstGeom>
        </p:spPr>
        <p:txBody>
          <a:bodyPr wrap="square">
            <a:spAutoFit/>
          </a:bodyPr>
          <a:lstStyle/>
          <a:p>
            <a:endParaRPr lang="en-US" b="1" dirty="0"/>
          </a:p>
          <a:p>
            <a:r>
              <a:rPr lang="en-US" sz="2000" b="1" dirty="0">
                <a:latin typeface="Gill Sans MT" panose="020B0502020104020203" pitchFamily="34" charset="0"/>
              </a:rPr>
              <a:t>A complete application is one that meets the following criteria: </a:t>
            </a:r>
          </a:p>
          <a:p>
            <a:endParaRPr lang="en-US" sz="2000" dirty="0">
              <a:latin typeface="Gill Sans MT" panose="020B0502020104020203" pitchFamily="34" charset="0"/>
            </a:endParaRPr>
          </a:p>
          <a:p>
            <a:pPr marL="342900" indent="-342900">
              <a:buAutoNum type="arabicPeriod"/>
            </a:pPr>
            <a:r>
              <a:rPr lang="en-US" sz="2000" dirty="0">
                <a:latin typeface="Gill Sans MT" panose="020B0502020104020203" pitchFamily="34" charset="0"/>
              </a:rPr>
              <a:t>The information provided is legible. </a:t>
            </a:r>
          </a:p>
          <a:p>
            <a:endParaRPr lang="en-US" sz="2000" dirty="0">
              <a:latin typeface="Gill Sans MT" panose="020B0502020104020203" pitchFamily="34" charset="0"/>
            </a:endParaRPr>
          </a:p>
          <a:p>
            <a:r>
              <a:rPr lang="en-US" sz="2000" dirty="0">
                <a:latin typeface="Gill Sans MT" panose="020B0502020104020203" pitchFamily="34" charset="0"/>
              </a:rPr>
              <a:t>2. The application is signed by the individual applying or signed by a representative. </a:t>
            </a:r>
          </a:p>
          <a:p>
            <a:endParaRPr lang="en-US" sz="2000" dirty="0">
              <a:latin typeface="Gill Sans MT" panose="020B0502020104020203" pitchFamily="34" charset="0"/>
            </a:endParaRPr>
          </a:p>
          <a:p>
            <a:r>
              <a:rPr lang="en-US" sz="2000" dirty="0">
                <a:latin typeface="Gill Sans MT" panose="020B0502020104020203" pitchFamily="34" charset="0"/>
              </a:rPr>
              <a:t>3. The application includes: </a:t>
            </a:r>
          </a:p>
          <a:p>
            <a:pPr lvl="1"/>
            <a:r>
              <a:rPr lang="en-US" sz="2000" dirty="0">
                <a:latin typeface="Gill Sans MT" panose="020B0502020104020203" pitchFamily="34" charset="0"/>
              </a:rPr>
              <a:t>a. The name and date of birth of at least one applicant, and </a:t>
            </a:r>
          </a:p>
          <a:p>
            <a:pPr lvl="1"/>
            <a:r>
              <a:rPr lang="en-US" sz="2000" dirty="0">
                <a:latin typeface="Gill Sans MT" panose="020B0502020104020203" pitchFamily="34" charset="0"/>
              </a:rPr>
              <a:t>b. Mailing address </a:t>
            </a:r>
          </a:p>
          <a:p>
            <a:endParaRPr lang="en-US" sz="2000" dirty="0">
              <a:latin typeface="Gill Sans MT" panose="020B0502020104020203" pitchFamily="34" charset="0"/>
            </a:endParaRPr>
          </a:p>
          <a:p>
            <a:r>
              <a:rPr lang="en-US" sz="2000" b="1" dirty="0">
                <a:latin typeface="Gill Sans MT" panose="020B0502020104020203" pitchFamily="34" charset="0"/>
              </a:rPr>
              <a:t>If any items above are missing, this is considered an incomplete application. </a:t>
            </a:r>
            <a:endParaRPr lang="en-US" sz="2000" dirty="0">
              <a:latin typeface="Gill Sans MT" panose="020B0502020104020203" pitchFamily="34" charset="0"/>
            </a:endParaRPr>
          </a:p>
          <a:p>
            <a:endParaRPr lang="en-US" dirty="0"/>
          </a:p>
        </p:txBody>
      </p:sp>
    </p:spTree>
    <p:extLst>
      <p:ext uri="{BB962C8B-B14F-4D97-AF65-F5344CB8AC3E}">
        <p14:creationId xmlns:p14="http://schemas.microsoft.com/office/powerpoint/2010/main" val="736942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0" y="1108061"/>
            <a:ext cx="5008901" cy="4571972"/>
          </a:xfrm>
        </p:spPr>
        <p:txBody>
          <a:bodyPr anchor="ctr">
            <a:normAutofit/>
          </a:bodyPr>
          <a:lstStyle/>
          <a:p>
            <a:pPr marL="0" indent="0">
              <a:buNone/>
            </a:pPr>
            <a:r>
              <a:rPr lang="en-US" sz="2000">
                <a:solidFill>
                  <a:schemeClr val="bg1"/>
                </a:solidFill>
                <a:latin typeface="Times New Roman" panose="02020603050405020304" pitchFamily="18" charset="0"/>
                <a:cs typeface="Times New Roman" panose="02020603050405020304" pitchFamily="18" charset="0"/>
              </a:rPr>
              <a:t>Medicaid is a program to assist eligible aged, disabled, blind individuals with the cost of medical care.  Potentially eligible customers range from disabled or blind children to adults.</a:t>
            </a:r>
          </a:p>
        </p:txBody>
      </p:sp>
      <p:pic>
        <p:nvPicPr>
          <p:cNvPr id="5" name="Picture 4">
            <a:extLst>
              <a:ext uri="{FF2B5EF4-FFF2-40B4-BE49-F238E27FC236}">
                <a16:creationId xmlns:a16="http://schemas.microsoft.com/office/drawing/2014/main" id="{F75A872B-20E4-454E-908A-C470AD8452EF}"/>
              </a:ext>
            </a:extLst>
          </p:cNvPr>
          <p:cNvPicPr>
            <a:picLocks noChangeAspect="1"/>
          </p:cNvPicPr>
          <p:nvPr/>
        </p:nvPicPr>
        <p:blipFill>
          <a:blip r:embed="rId3"/>
          <a:stretch>
            <a:fillRect/>
          </a:stretch>
        </p:blipFill>
        <p:spPr>
          <a:xfrm>
            <a:off x="5506563" y="106878"/>
            <a:ext cx="5598338" cy="6579672"/>
          </a:xfrm>
          <a:prstGeom prst="rect">
            <a:avLst/>
          </a:prstGeom>
        </p:spPr>
      </p:pic>
      <p:sp>
        <p:nvSpPr>
          <p:cNvPr id="6" name="Rectangle 5">
            <a:extLst>
              <a:ext uri="{FF2B5EF4-FFF2-40B4-BE49-F238E27FC236}">
                <a16:creationId xmlns:a16="http://schemas.microsoft.com/office/drawing/2014/main" id="{43CF1B22-9CBD-494B-9E97-0A8000738373}"/>
              </a:ext>
            </a:extLst>
          </p:cNvPr>
          <p:cNvSpPr/>
          <p:nvPr/>
        </p:nvSpPr>
        <p:spPr>
          <a:xfrm>
            <a:off x="565872" y="1986716"/>
            <a:ext cx="6096000" cy="646331"/>
          </a:xfrm>
          <a:prstGeom prst="rect">
            <a:avLst/>
          </a:prstGeom>
        </p:spPr>
        <p:txBody>
          <a:bodyPr>
            <a:spAutoFit/>
          </a:bodyPr>
          <a:lstStyle/>
          <a:p>
            <a:r>
              <a:rPr lang="en-US" dirty="0">
                <a:solidFill>
                  <a:srgbClr val="02376C"/>
                </a:solidFill>
                <a:latin typeface="TransportNewLight"/>
              </a:rPr>
              <a:t>DHB-5200-ia Application for Health Coverage &amp; </a:t>
            </a:r>
          </a:p>
          <a:p>
            <a:r>
              <a:rPr lang="en-US" dirty="0">
                <a:solidFill>
                  <a:srgbClr val="02376C"/>
                </a:solidFill>
                <a:latin typeface="TransportNewLight"/>
              </a:rPr>
              <a:t>Help Paying Costs</a:t>
            </a:r>
            <a:endParaRPr lang="en-US" b="0" i="0" dirty="0">
              <a:solidFill>
                <a:srgbClr val="02376C"/>
              </a:solidFill>
              <a:effectLst/>
              <a:latin typeface="TransportNewLight"/>
            </a:endParaRPr>
          </a:p>
        </p:txBody>
      </p:sp>
      <p:sp>
        <p:nvSpPr>
          <p:cNvPr id="8" name="Title 7">
            <a:extLst>
              <a:ext uri="{FF2B5EF4-FFF2-40B4-BE49-F238E27FC236}">
                <a16:creationId xmlns:a16="http://schemas.microsoft.com/office/drawing/2014/main" id="{45D18DF5-002F-4E46-857F-1666C7DF0219}"/>
              </a:ext>
            </a:extLst>
          </p:cNvPr>
          <p:cNvSpPr>
            <a:spLocks noGrp="1"/>
          </p:cNvSpPr>
          <p:nvPr>
            <p:ph type="title"/>
          </p:nvPr>
        </p:nvSpPr>
        <p:spPr>
          <a:xfrm>
            <a:off x="542307" y="409499"/>
            <a:ext cx="9692640" cy="1397124"/>
          </a:xfrm>
        </p:spPr>
        <p:txBody>
          <a:bodyPr/>
          <a:lstStyle/>
          <a:p>
            <a:r>
              <a:rPr lang="en-US" dirty="0"/>
              <a:t>DHB-5200</a:t>
            </a:r>
          </a:p>
        </p:txBody>
      </p:sp>
      <p:sp>
        <p:nvSpPr>
          <p:cNvPr id="7" name="Rectangle 6">
            <a:extLst>
              <a:ext uri="{FF2B5EF4-FFF2-40B4-BE49-F238E27FC236}">
                <a16:creationId xmlns:a16="http://schemas.microsoft.com/office/drawing/2014/main" id="{CFB0A019-34E9-4F20-A378-101B546C3968}"/>
              </a:ext>
            </a:extLst>
          </p:cNvPr>
          <p:cNvSpPr/>
          <p:nvPr/>
        </p:nvSpPr>
        <p:spPr>
          <a:xfrm>
            <a:off x="565872" y="2881117"/>
            <a:ext cx="4189163" cy="584775"/>
          </a:xfrm>
          <a:prstGeom prst="rect">
            <a:avLst/>
          </a:prstGeom>
        </p:spPr>
        <p:txBody>
          <a:bodyPr wrap="square">
            <a:spAutoFit/>
          </a:bodyPr>
          <a:lstStyle/>
          <a:p>
            <a:r>
              <a:rPr lang="en-US" sz="1400" dirty="0">
                <a:hlinkClick r:id="rId4"/>
              </a:rPr>
              <a:t>https://policies.ncdhhs.gov/departmental/forms</a:t>
            </a:r>
            <a:endParaRPr lang="en-US" sz="1400" dirty="0"/>
          </a:p>
          <a:p>
            <a:endParaRPr lang="en-US" dirty="0"/>
          </a:p>
        </p:txBody>
      </p:sp>
    </p:spTree>
    <p:extLst>
      <p:ext uri="{BB962C8B-B14F-4D97-AF65-F5344CB8AC3E}">
        <p14:creationId xmlns:p14="http://schemas.microsoft.com/office/powerpoint/2010/main" val="566202600"/>
      </p:ext>
    </p:extLst>
  </p:cSld>
  <p:clrMapOvr>
    <a:masterClrMapping/>
  </p:clrMapOvr>
</p:sld>
</file>

<file path=ppt/theme/theme1.xml><?xml version="1.0" encoding="utf-8"?>
<a:theme xmlns:a="http://schemas.openxmlformats.org/drawingml/2006/main" name="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27850</TotalTime>
  <Words>2238</Words>
  <Application>Microsoft Office PowerPoint</Application>
  <PresentationFormat>Widescreen</PresentationFormat>
  <Paragraphs>239</Paragraphs>
  <Slides>40</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Abadi Extra Light</vt:lpstr>
      <vt:lpstr>Aparajita</vt:lpstr>
      <vt:lpstr>Arial</vt:lpstr>
      <vt:lpstr>Calibri</vt:lpstr>
      <vt:lpstr>Century Schoolbook</vt:lpstr>
      <vt:lpstr>Garamond</vt:lpstr>
      <vt:lpstr>Gill Sans MT</vt:lpstr>
      <vt:lpstr>segoe ui</vt:lpstr>
      <vt:lpstr>Times New Roman</vt:lpstr>
      <vt:lpstr>TransportNewLight</vt:lpstr>
      <vt:lpstr>Wingdings</vt:lpstr>
      <vt:lpstr>Wingdings 2</vt:lpstr>
      <vt:lpstr>View</vt:lpstr>
      <vt:lpstr>QUICK GUIDE TO APPLING FOR MEDICAID</vt:lpstr>
      <vt:lpstr>OBJECTIVES</vt:lpstr>
      <vt:lpstr>INTRODUCTION</vt:lpstr>
      <vt:lpstr>PowerPoint Presentation</vt:lpstr>
      <vt:lpstr>HOW TO SUBMIT AN APPLICATION  </vt:lpstr>
      <vt:lpstr>IN PERSON</vt:lpstr>
      <vt:lpstr>BY MAIL/FAX/EMAIL</vt:lpstr>
      <vt:lpstr>BY MAIL/FAX/EMAIL</vt:lpstr>
      <vt:lpstr>DHB-5200</vt:lpstr>
      <vt:lpstr>TELEPHONE</vt:lpstr>
      <vt:lpstr>ONLINE – EPASS</vt:lpstr>
      <vt:lpstr>ONLINE – EPASS    </vt:lpstr>
      <vt:lpstr>ONLINE – EPASS    </vt:lpstr>
      <vt:lpstr>ONLINE – HEALTHCARE.GOV</vt:lpstr>
      <vt:lpstr>ONLINE – HEALTHCARE.GOV</vt:lpstr>
      <vt:lpstr>ONLINE – LOW INCOME SUBSIDY (LIS)</vt:lpstr>
      <vt:lpstr>ONLINE – LOW INCOME SUBSIDY (LIS)</vt:lpstr>
      <vt:lpstr>PowerPoint Presentation</vt:lpstr>
      <vt:lpstr>ONLINE –  DSS ALL ACCESS</vt:lpstr>
      <vt:lpstr>BASIC ELIGIBILITY FACTORS FOR THE AGED, BLIND, AND DISABLED    </vt:lpstr>
      <vt:lpstr>Basic factors of  Eligibility for The Aged, blind, and Disabled </vt:lpstr>
      <vt:lpstr>Basic factors of  Eligibility for The Aged, blind, and Disabled </vt:lpstr>
      <vt:lpstr>DHB-5009</vt:lpstr>
      <vt:lpstr>DHB-5028</vt:lpstr>
      <vt:lpstr>MEDICAID PROGRAMS FOR THE AGED, BLIND, AND DISABLED   </vt:lpstr>
      <vt:lpstr>Medical Assistance for the Disabled (M-AD) </vt:lpstr>
      <vt:lpstr>Medical Assistance for the Blind (M-AB)</vt:lpstr>
      <vt:lpstr>Medical Assistance for the Aged (M-AA)</vt:lpstr>
      <vt:lpstr>Healthcare for the Working Disabled (HCWD)</vt:lpstr>
      <vt:lpstr>Medicare Qualified Beneficiary (MQB)</vt:lpstr>
      <vt:lpstr>PowerPoint Presentation</vt:lpstr>
      <vt:lpstr>PowerPoint Presentation</vt:lpstr>
      <vt:lpstr>PowerPoint Presentation</vt:lpstr>
      <vt:lpstr>PowerPoint Presentation</vt:lpstr>
      <vt:lpstr>PowerPoint Presentation</vt:lpstr>
      <vt:lpstr>DMA-5202-C</vt:lpstr>
      <vt:lpstr>APPLICANTS RIGHT TO AN APPEAL   </vt:lpstr>
      <vt:lpstr>REQUEST FOR APPEAL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Adult Medicaid</dc:title>
  <dc:creator>Bryant, Theresa L.</dc:creator>
  <cp:lastModifiedBy>Bryant, Theresa L.</cp:lastModifiedBy>
  <cp:revision>100</cp:revision>
  <dcterms:created xsi:type="dcterms:W3CDTF">2021-03-19T15:25:49Z</dcterms:created>
  <dcterms:modified xsi:type="dcterms:W3CDTF">2021-04-20T15:01:55Z</dcterms:modified>
</cp:coreProperties>
</file>