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722" r:id="rId2"/>
    <p:sldMasterId id="2147483795" r:id="rId3"/>
    <p:sldMasterId id="2147483820" r:id="rId4"/>
  </p:sldMasterIdLst>
  <p:notesMasterIdLst>
    <p:notesMasterId r:id="rId28"/>
  </p:notesMasterIdLst>
  <p:handoutMasterIdLst>
    <p:handoutMasterId r:id="rId29"/>
  </p:handoutMasterIdLst>
  <p:sldIdLst>
    <p:sldId id="281" r:id="rId5"/>
    <p:sldId id="274" r:id="rId6"/>
    <p:sldId id="275" r:id="rId7"/>
    <p:sldId id="277" r:id="rId8"/>
    <p:sldId id="276" r:id="rId9"/>
    <p:sldId id="278" r:id="rId10"/>
    <p:sldId id="272" r:id="rId11"/>
    <p:sldId id="273" r:id="rId12"/>
    <p:sldId id="259" r:id="rId13"/>
    <p:sldId id="262" r:id="rId14"/>
    <p:sldId id="260" r:id="rId15"/>
    <p:sldId id="261" r:id="rId16"/>
    <p:sldId id="263" r:id="rId17"/>
    <p:sldId id="264" r:id="rId18"/>
    <p:sldId id="280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9" r:id="rId27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ise Neunaber" initials="DN" lastIdx="2" clrIdx="0">
    <p:extLst>
      <p:ext uri="{19B8F6BF-5375-455C-9EA6-DF929625EA0E}">
        <p15:presenceInfo xmlns:p15="http://schemas.microsoft.com/office/powerpoint/2012/main" userId="3ca7c9e81f89bcfc" providerId="Windows Live"/>
      </p:ext>
    </p:extLst>
  </p:cmAuthor>
  <p:cmAuthor id="2" name="Andrea Carey" initials="AC" lastIdx="3" clrIdx="1">
    <p:extLst>
      <p:ext uri="{19B8F6BF-5375-455C-9EA6-DF929625EA0E}">
        <p15:presenceInfo xmlns:p15="http://schemas.microsoft.com/office/powerpoint/2012/main" userId="Andrea Carey" providerId="None"/>
      </p:ext>
    </p:extLst>
  </p:cmAuthor>
  <p:cmAuthor id="3" name="Denise Neunaber" initials="DN [2]" lastIdx="2" clrIdx="2">
    <p:extLst>
      <p:ext uri="{19B8F6BF-5375-455C-9EA6-DF929625EA0E}">
        <p15:presenceInfo xmlns:p15="http://schemas.microsoft.com/office/powerpoint/2012/main" userId="Denise Neunab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47E"/>
    <a:srgbClr val="484848"/>
    <a:srgbClr val="828492"/>
    <a:srgbClr val="2D737E"/>
    <a:srgbClr val="726E6E"/>
    <a:srgbClr val="996633"/>
    <a:srgbClr val="2B7580"/>
    <a:srgbClr val="43848F"/>
    <a:srgbClr val="2A7883"/>
    <a:srgbClr val="89C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1" autoAdjust="0"/>
    <p:restoredTop sz="86531" autoAdjust="0"/>
  </p:normalViewPr>
  <p:slideViewPr>
    <p:cSldViewPr snapToGrid="0">
      <p:cViewPr varScale="1">
        <p:scale>
          <a:sx n="75" d="100"/>
          <a:sy n="75" d="100"/>
        </p:scale>
        <p:origin x="77" y="29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BED74-E86A-4925-947F-E20EF61775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FC81C-081B-44AE-8E6E-8BA6FA044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64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5D1D946-F2E8-4564-AB43-5780D50F7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0075FB-EE00-4217-9A63-64674B3EDE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91" y="5533257"/>
            <a:ext cx="4306529" cy="11735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EE5D9A-B3FB-4D7C-ABFA-EE5F164AC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66" y="1334948"/>
            <a:ext cx="10294375" cy="2387600"/>
          </a:xfrm>
        </p:spPr>
        <p:txBody>
          <a:bodyPr anchor="b"/>
          <a:lstStyle>
            <a:lvl1pPr algn="l">
              <a:defRPr sz="6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39D81A-C54D-4662-A9CB-52B1F0F9F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965" y="4050672"/>
            <a:ext cx="10373035" cy="147238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484848"/>
                </a:solidFill>
              </a:defRPr>
            </a:lvl1pPr>
            <a:lvl2pPr marL="457191" indent="0" algn="ctr">
              <a:buNone/>
              <a:defRPr sz="2000"/>
            </a:lvl2pPr>
            <a:lvl3pPr marL="914380" indent="0" algn="ctr">
              <a:buNone/>
              <a:defRPr sz="1801"/>
            </a:lvl3pPr>
            <a:lvl4pPr marL="1371571" indent="0" algn="ctr">
              <a:buNone/>
              <a:defRPr sz="1600"/>
            </a:lvl4pPr>
            <a:lvl5pPr marL="1828761" indent="0" algn="ctr">
              <a:buNone/>
              <a:defRPr sz="1600"/>
            </a:lvl5pPr>
            <a:lvl6pPr marL="2285951" indent="0" algn="ctr">
              <a:buNone/>
              <a:defRPr sz="1600"/>
            </a:lvl6pPr>
            <a:lvl7pPr marL="2743141" indent="0" algn="ctr">
              <a:buNone/>
              <a:defRPr sz="1600"/>
            </a:lvl7pPr>
            <a:lvl8pPr marL="3200332" indent="0" algn="ctr">
              <a:buNone/>
              <a:defRPr sz="1600"/>
            </a:lvl8pPr>
            <a:lvl9pPr marL="365752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07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Left Summary,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3EDF8-D6B8-4360-A288-8A6069E20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F49F72-4E82-460D-809E-2FE497AB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4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17063-AB67-4855-B023-8FE9E5D8EBB4}"/>
              </a:ext>
            </a:extLst>
          </p:cNvPr>
          <p:cNvSpPr/>
          <p:nvPr userDrawn="1"/>
        </p:nvSpPr>
        <p:spPr>
          <a:xfrm>
            <a:off x="4965289" y="0"/>
            <a:ext cx="72267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396B46-B5DF-4C53-B9F3-D2BDF2E53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82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DC467-0A88-43B4-A08E-8F69DBA317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78D066-35AC-43C1-8CEE-D50A9029F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71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BA2D2-40A4-4799-BDCA-ABDEAC73B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7E3105-CE09-4220-A22A-0AD881452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4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066E25-AC66-4EE8-8031-E69E392C5C73}"/>
              </a:ext>
            </a:extLst>
          </p:cNvPr>
          <p:cNvSpPr/>
          <p:nvPr userDrawn="1"/>
        </p:nvSpPr>
        <p:spPr>
          <a:xfrm>
            <a:off x="4965289" y="0"/>
            <a:ext cx="72267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B6197C0-3B50-4C64-87DD-633E707AC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82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8683B1-20D2-4BCD-8AFD-5DEF366B1B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BD235B8-8D46-4A90-AB4C-16CC5C93D938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329085" y="987427"/>
            <a:ext cx="570271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0" indent="0">
              <a:buNone/>
              <a:defRPr sz="2400"/>
            </a:lvl3pPr>
            <a:lvl4pPr marL="1371571" indent="0">
              <a:buNone/>
              <a:defRPr sz="2000"/>
            </a:lvl4pPr>
            <a:lvl5pPr marL="1828761" indent="0">
              <a:buNone/>
              <a:defRPr sz="2000"/>
            </a:lvl5pPr>
            <a:lvl6pPr marL="2285951" indent="0">
              <a:buNone/>
              <a:defRPr sz="2000"/>
            </a:lvl6pPr>
            <a:lvl7pPr marL="2743141" indent="0">
              <a:buNone/>
              <a:defRPr sz="2000"/>
            </a:lvl7pPr>
            <a:lvl8pPr marL="3200332" indent="0">
              <a:buNone/>
              <a:defRPr sz="2000"/>
            </a:lvl8pPr>
            <a:lvl9pPr marL="365752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01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4BA84B-4D13-4EB8-9782-748916B699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89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789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89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5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Hous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03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04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ouse Bottom Fade w/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230EE-AAEF-4446-B486-511D4094F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04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54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75517A-46CD-4A32-A79A-951C8BE55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7523" y="2971800"/>
            <a:ext cx="8396954" cy="914400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4039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w/ logo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3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Blank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022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with logo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7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860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 w/Logo: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68AF445-1F6A-46FF-A59C-567D1269BB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C3D87EC-2456-4B32-8360-AF8AF6A59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4271" y="4744577"/>
            <a:ext cx="7679454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46454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: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060221-980E-4B76-BDE5-27BCA280D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C27D756-F0A0-41B7-B1B1-8B782024F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4103" y="4744577"/>
            <a:ext cx="7669622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90362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pattern with logo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230EE-AAEF-4446-B486-511D4094F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685ECC-C41F-45AC-9BEE-EC8B95BBA7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rgbClr val="2D737E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854B0F4-18A3-4F7C-9DE8-BD6B0C1CB5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rgbClr val="2D737E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069314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pattern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A618D-2DFC-447F-BAEA-B78EEB1E3C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rgbClr val="2D737E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6AE181D-6475-4A1B-80B0-225370525D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rgbClr val="2D737E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318054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with logo quote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195AC-C87F-4EBB-9876-E1A3F577EF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5B9E25D-4650-4841-A358-33468AF94B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289553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grey quote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DAAFA41-E410-48C9-9C8F-CCFFFC6BB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ECAE058-9B93-4DA8-A8B8-0106FEA96B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660841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58" y="1825625"/>
            <a:ext cx="1066554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EF1A4-76A9-4119-B78C-FE711110E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67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ith logo quot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3B910-4560-4F1D-92A3-DC55745DB9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0CCE795-63BD-4A18-816D-E64EEDD743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55334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quot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0611E74-7FEA-4809-8AD1-BD9B08EB2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7121434-7063-4A88-B88E-94D82C8BF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775451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EA62771-7233-4CEA-818B-A9C96AA9C3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FF4802F-BA72-40F6-91E1-EE4A9937CB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7" y="4744577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22238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Personal Inf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4E0AD4-FBEB-4DB3-84C3-C4CD631EF7DA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B4B90E-FFF7-4761-BBFD-7F40E8ED7F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41D0C0-2D6B-4617-900E-5755A37D64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AEF80D-26CF-4B30-852D-EDEBBED9E3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EB367A-0E97-4B51-8EDB-3CD46B60619A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896CBA-A4D7-4E83-9AB9-232D5B1EAAA9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3D9120-D541-4986-9DCB-BDB43E154810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EACF2D-0C14-4634-87FF-302FF9696939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B79611-4298-4E0F-A123-A8CC4166105E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60D7DC-7D87-4B4D-89BC-1BDA46DBC75D}"/>
              </a:ext>
            </a:extLst>
          </p:cNvPr>
          <p:cNvSpPr txBox="1"/>
          <p:nvPr userDrawn="1"/>
        </p:nvSpPr>
        <p:spPr>
          <a:xfrm>
            <a:off x="544820" y="2151684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8B2E4E-D8ED-4A3E-ACEA-40CF11B00B9A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2553794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B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887948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07FE48-D4DC-4257-9DC6-4979A2F1119E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9C61AD-59AF-4088-A04B-FD1DCA903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AA1965-E1B6-4B09-9AEF-FC77989B3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87B844-83F2-4166-BBF1-D02DF77068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1C7ADC-DA76-4661-9CB6-E56F46A48F11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2BACD1-CAA0-4DE5-A604-F0E3AEE3050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9712D6-C5D8-41CB-B856-111934E44CFB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ED22DED-3C9B-4394-8A13-12016486F23C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DD2919-1E1E-43AC-8587-26EFF2647B61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E9F81E-545B-49FD-820E-0C53EC8D161A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 Balance of State CoC Staff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F6EB34-046B-4DB5-BE12-D49A6AAE762A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</p:spTree>
    <p:extLst>
      <p:ext uri="{BB962C8B-B14F-4D97-AF65-F5344CB8AC3E}">
        <p14:creationId xmlns:p14="http://schemas.microsoft.com/office/powerpoint/2010/main" val="1053538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BoS + Pers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07FE48-D4DC-4257-9DC6-4979A2F1119E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9C61AD-59AF-4088-A04B-FD1DCA903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AA1965-E1B6-4B09-9AEF-FC77989B3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87B844-83F2-4166-BBF1-D02DF77068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1C7ADC-DA76-4661-9CB6-E56F46A48F11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2BACD1-CAA0-4DE5-A604-F0E3AEE3050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9712D6-C5D8-41CB-B856-111934E44CFB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4AA0E8E-AB8D-4598-B81F-AC201FEBEE3C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1898C2-6068-4119-9F5A-9F0B2947A3BC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E2308-D96D-4D3E-892C-888502E1E9E4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 Balance of State CoC Staff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131FD7-6D87-4FE1-999F-DB015A543518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0A8F3F-D9EB-49E8-A1D2-D65B93285E0E}"/>
              </a:ext>
            </a:extLst>
          </p:cNvPr>
          <p:cNvSpPr txBox="1"/>
          <p:nvPr userDrawn="1"/>
        </p:nvSpPr>
        <p:spPr>
          <a:xfrm>
            <a:off x="544819" y="3904919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29438E-2FE7-406F-A226-B6AEEC5ABDB3}"/>
              </a:ext>
            </a:extLst>
          </p:cNvPr>
          <p:cNvSpPr txBox="1"/>
          <p:nvPr userDrawn="1"/>
        </p:nvSpPr>
        <p:spPr>
          <a:xfrm>
            <a:off x="796413" y="441030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2311404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Data Center + Pers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59069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1A6ABAB-E2BC-4FBE-9087-26C029470A11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69B81C-7D20-4BD9-BBC6-8384B73433BE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33F018-0F80-46F9-A0E0-3047CBF177ED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 Data Center Help Desk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E58879-1491-40B6-A284-8757BFF60344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hmis@ncceh.org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919.410.6997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4F500D-3F78-4BBF-B277-F5CCD10ADCC2}"/>
              </a:ext>
            </a:extLst>
          </p:cNvPr>
          <p:cNvSpPr txBox="1"/>
          <p:nvPr userDrawn="1"/>
        </p:nvSpPr>
        <p:spPr>
          <a:xfrm>
            <a:off x="544819" y="3904919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5089A8-B885-4014-8971-BCC532447AA8}"/>
              </a:ext>
            </a:extLst>
          </p:cNvPr>
          <p:cNvSpPr txBox="1"/>
          <p:nvPr userDrawn="1"/>
        </p:nvSpPr>
        <p:spPr>
          <a:xfrm>
            <a:off x="796413" y="441030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3799122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Data Center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3BE4A4A-765A-401F-8055-38ED59380CAD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13EC4A-9057-45DE-AF58-287AA4EAED83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EC8946-3EA6-4C9C-AB84-E8B7D5A92E31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 Data Center Help Desk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F89EA-022E-451E-8E3C-ACBEC341B912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hmis@ncceh.org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919.410.6997</a:t>
            </a:r>
          </a:p>
        </p:txBody>
      </p:sp>
    </p:spTree>
    <p:extLst>
      <p:ext uri="{BB962C8B-B14F-4D97-AF65-F5344CB8AC3E}">
        <p14:creationId xmlns:p14="http://schemas.microsoft.com/office/powerpoint/2010/main" val="4002011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SO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75BD31-B02F-4949-97D4-394F8829DCCA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E45AC9-FA20-4F4B-95C3-7E5B5FC12913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AEBC5-DF57-416E-AD05-5A8031A86BD2}"/>
              </a:ext>
            </a:extLst>
          </p:cNvPr>
          <p:cNvSpPr txBox="1"/>
          <p:nvPr userDrawn="1"/>
        </p:nvSpPr>
        <p:spPr>
          <a:xfrm>
            <a:off x="544821" y="2151686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us re: SOAR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9C3BB-569E-44BF-952D-C62913897FF1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soar@ncceh.org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</p:spTree>
    <p:extLst>
      <p:ext uri="{BB962C8B-B14F-4D97-AF65-F5344CB8AC3E}">
        <p14:creationId xmlns:p14="http://schemas.microsoft.com/office/powerpoint/2010/main" val="29606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EF1A4-76A9-4119-B78C-FE711110E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BD993E8-999B-44DC-8666-B2704DCEFD6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88975" y="1897063"/>
            <a:ext cx="10266620" cy="4386262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95792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825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4FB-4499-426A-A9B7-0A1C58CDE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0" indent="0">
              <a:buNone/>
              <a:defRPr sz="1801" b="1"/>
            </a:lvl3pPr>
            <a:lvl4pPr marL="1371571" indent="0">
              <a:buNone/>
              <a:defRPr sz="1600" b="1"/>
            </a:lvl4pPr>
            <a:lvl5pPr marL="1828761" indent="0">
              <a:buNone/>
              <a:defRPr sz="1600" b="1"/>
            </a:lvl5pPr>
            <a:lvl6pPr marL="2285951" indent="0">
              <a:buNone/>
              <a:defRPr sz="1600" b="1"/>
            </a:lvl6pPr>
            <a:lvl7pPr marL="2743141" indent="0">
              <a:buNone/>
              <a:defRPr sz="1600" b="1"/>
            </a:lvl7pPr>
            <a:lvl8pPr marL="3200332" indent="0">
              <a:buNone/>
              <a:defRPr sz="1600" b="1"/>
            </a:lvl8pPr>
            <a:lvl9pPr marL="36575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0" indent="0">
              <a:buNone/>
              <a:defRPr sz="1801" b="1"/>
            </a:lvl3pPr>
            <a:lvl4pPr marL="1371571" indent="0">
              <a:buNone/>
              <a:defRPr sz="1600" b="1"/>
            </a:lvl4pPr>
            <a:lvl5pPr marL="1828761" indent="0">
              <a:buNone/>
              <a:defRPr sz="1600" b="1"/>
            </a:lvl5pPr>
            <a:lvl6pPr marL="2285951" indent="0">
              <a:buNone/>
              <a:defRPr sz="1600" b="1"/>
            </a:lvl6pPr>
            <a:lvl7pPr marL="2743141" indent="0">
              <a:buNone/>
              <a:defRPr sz="1600" b="1"/>
            </a:lvl7pPr>
            <a:lvl8pPr marL="3200332" indent="0">
              <a:buNone/>
              <a:defRPr sz="1600" b="1"/>
            </a:lvl8pPr>
            <a:lvl9pPr marL="36575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0928C-42A4-497E-9004-4B6F482D7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5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C66B15-B952-4EDB-838A-AA518728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6" y="365127"/>
            <a:ext cx="10763865" cy="1325563"/>
          </a:xfrm>
        </p:spPr>
        <p:txBody>
          <a:bodyPr/>
          <a:lstStyle>
            <a:lvl1pPr>
              <a:defRPr>
                <a:solidFill>
                  <a:srgbClr val="2D737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6B8DB4-56F8-47CC-8754-9665B1C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1EE389-DC37-42B2-9688-358E8751E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0E7AC27-DD71-436B-8C2C-243A20547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73BE7A-1FA4-4B36-B384-E3C6EDDFD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6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249F85-0C12-420C-98C6-9303ED046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12DE73C-242D-416A-A17E-A48FF4D13C55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5848605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0" indent="0">
              <a:buNone/>
              <a:defRPr sz="2400"/>
            </a:lvl3pPr>
            <a:lvl4pPr marL="1371571" indent="0">
              <a:buNone/>
              <a:defRPr sz="2000"/>
            </a:lvl4pPr>
            <a:lvl5pPr marL="1828761" indent="0">
              <a:buNone/>
              <a:defRPr sz="2000"/>
            </a:lvl5pPr>
            <a:lvl6pPr marL="2285951" indent="0">
              <a:buNone/>
              <a:defRPr sz="2000"/>
            </a:lvl6pPr>
            <a:lvl7pPr marL="2743141" indent="0">
              <a:buNone/>
              <a:defRPr sz="2000"/>
            </a:lvl7pPr>
            <a:lvl8pPr marL="3200332" indent="0">
              <a:buNone/>
              <a:defRPr sz="2000"/>
            </a:lvl8pPr>
            <a:lvl9pPr marL="365752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A364080-A9FE-4AFC-B883-6E3B80E42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80010F-5362-416B-A71B-1320BFFBFC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9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31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9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80" r:id="rId8"/>
    <p:sldLayoutId id="2147483781" r:id="rId9"/>
    <p:sldLayoutId id="2147483786" r:id="rId10"/>
    <p:sldLayoutId id="2147483787" r:id="rId11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82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7" r:id="rId2"/>
    <p:sldLayoutId id="2147483741" r:id="rId3"/>
    <p:sldLayoutId id="2147483742" r:id="rId4"/>
    <p:sldLayoutId id="2147483819" r:id="rId5"/>
    <p:sldLayoutId id="2147483732" r:id="rId6"/>
    <p:sldLayoutId id="2147483746" r:id="rId7"/>
    <p:sldLayoutId id="2147483809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9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9" r:id="rId3"/>
    <p:sldLayoutId id="2147483798" r:id="rId4"/>
    <p:sldLayoutId id="2147483800" r:id="rId5"/>
    <p:sldLayoutId id="2147483801" r:id="rId6"/>
    <p:sldLayoutId id="2147483802" r:id="rId7"/>
    <p:sldLayoutId id="2147483803" r:id="rId8"/>
    <p:sldLayoutId id="2147483806" r:id="rId9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7F0E7-ED29-4A0C-8500-7D8FFAB2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732E5-55B2-4917-ACF0-D067948E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95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788" r:id="rId2"/>
    <p:sldLayoutId id="2147483817" r:id="rId3"/>
    <p:sldLayoutId id="2147483814" r:id="rId4"/>
    <p:sldLayoutId id="2147483818" r:id="rId5"/>
    <p:sldLayoutId id="2147483816" r:id="rId6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bg1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bg1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soar@ncceh.org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734728-AE7B-4E0E-BBBC-26B4DD504F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September </a:t>
            </a:r>
            <a:r>
              <a:rPr lang="en-US"/>
              <a:t>SOAR Dialogue Call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4A58264-F7C0-4E43-BD7E-7FBBBAA862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27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1C95B-8CC2-4ECF-BFB9-81F5A31F7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Reinstatements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C5E2-465E-4549-A501-2DC06A292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SSI benefits resume after a suspension due to becoming eligible again:</a:t>
            </a:r>
          </a:p>
          <a:p>
            <a:pPr lvl="1"/>
            <a:r>
              <a:rPr lang="en-US" dirty="0"/>
              <a:t>Resources below the $2,000 limit</a:t>
            </a:r>
          </a:p>
          <a:p>
            <a:pPr lvl="1"/>
            <a:r>
              <a:rPr lang="en-US" dirty="0"/>
              <a:t>Earn less than SGA or have stopped working</a:t>
            </a:r>
          </a:p>
          <a:p>
            <a:pPr lvl="1"/>
            <a:r>
              <a:rPr lang="en-US" dirty="0"/>
              <a:t>Exit hospital or incarceration</a:t>
            </a:r>
          </a:p>
        </p:txBody>
      </p:sp>
    </p:spTree>
    <p:extLst>
      <p:ext uri="{BB962C8B-B14F-4D97-AF65-F5344CB8AC3E}">
        <p14:creationId xmlns:p14="http://schemas.microsoft.com/office/powerpoint/2010/main" val="2461199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E48DB-5704-4420-8DDE-5379612C8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D3586-F449-480E-8E86-C8E84EF0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Interruption in benefit payment</a:t>
            </a:r>
          </a:p>
          <a:p>
            <a:r>
              <a:rPr lang="en-US" dirty="0"/>
              <a:t>Not a loss of eligibility</a:t>
            </a:r>
          </a:p>
          <a:p>
            <a:r>
              <a:rPr lang="en-US" dirty="0"/>
              <a:t>Usually due to</a:t>
            </a:r>
          </a:p>
          <a:p>
            <a:pPr lvl="1"/>
            <a:r>
              <a:rPr lang="en-US" dirty="0"/>
              <a:t>SSA searching for rep payee</a:t>
            </a:r>
          </a:p>
          <a:p>
            <a:pPr lvl="1"/>
            <a:r>
              <a:rPr lang="en-US" dirty="0"/>
              <a:t>Beneficiary eligible for SSI but not due a payment</a:t>
            </a:r>
          </a:p>
        </p:txBody>
      </p:sp>
    </p:spTree>
    <p:extLst>
      <p:ext uri="{BB962C8B-B14F-4D97-AF65-F5344CB8AC3E}">
        <p14:creationId xmlns:p14="http://schemas.microsoft.com/office/powerpoint/2010/main" val="2207540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629D2-EE11-4C7F-A7C3-0478B5A1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Terminations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35DD9-54C5-441A-A196-04FB4756A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Benefits end due to</a:t>
            </a:r>
          </a:p>
          <a:p>
            <a:pPr lvl="1"/>
            <a:r>
              <a:rPr lang="en-US" dirty="0"/>
              <a:t>Beneficiary no longer has a disabling condition</a:t>
            </a:r>
          </a:p>
          <a:p>
            <a:pPr lvl="1"/>
            <a:r>
              <a:rPr lang="en-US" dirty="0"/>
              <a:t>Beneficiary requests benefits be terminated</a:t>
            </a:r>
          </a:p>
          <a:p>
            <a:pPr lvl="1"/>
            <a:r>
              <a:rPr lang="en-US" dirty="0"/>
              <a:t>Beneficiary has died</a:t>
            </a:r>
          </a:p>
          <a:p>
            <a:pPr lvl="1"/>
            <a:r>
              <a:rPr lang="en-US" dirty="0"/>
              <a:t>Beneficiary in state institute for greater than 12 months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385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8F764-284C-41AF-AF12-5F370E60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Redeterminations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FCB59-0F30-42BC-8A41-7694E78AB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SSA completes redeterminations every 1-6 years for SSI</a:t>
            </a:r>
          </a:p>
          <a:p>
            <a:r>
              <a:rPr lang="en-US" dirty="0"/>
              <a:t>Can be done </a:t>
            </a:r>
          </a:p>
          <a:p>
            <a:pPr lvl="1"/>
            <a:r>
              <a:rPr lang="en-US" dirty="0"/>
              <a:t>Over the phone</a:t>
            </a:r>
          </a:p>
          <a:p>
            <a:pPr lvl="1"/>
            <a:r>
              <a:rPr lang="en-US" dirty="0"/>
              <a:t>In person (except during pandemic)</a:t>
            </a:r>
          </a:p>
          <a:p>
            <a:pPr lvl="1"/>
            <a:r>
              <a:rPr lang="en-US" dirty="0"/>
              <a:t>Via mail</a:t>
            </a:r>
          </a:p>
          <a:p>
            <a:r>
              <a:rPr lang="en-US" dirty="0"/>
              <a:t>Review of beneficiary’s non-medical eligibility </a:t>
            </a:r>
          </a:p>
        </p:txBody>
      </p:sp>
    </p:spTree>
    <p:extLst>
      <p:ext uri="{BB962C8B-B14F-4D97-AF65-F5344CB8AC3E}">
        <p14:creationId xmlns:p14="http://schemas.microsoft.com/office/powerpoint/2010/main" val="2377051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87F10-A989-4072-80B6-6AE9C3A85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Redeterminations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F84BF-8792-4775-80D0-89B43B8EE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SSA will review</a:t>
            </a:r>
          </a:p>
          <a:p>
            <a:pPr lvl="1"/>
            <a:r>
              <a:rPr lang="en-US" dirty="0"/>
              <a:t>Income</a:t>
            </a:r>
          </a:p>
          <a:p>
            <a:pPr lvl="1"/>
            <a:r>
              <a:rPr lang="en-US" dirty="0"/>
              <a:t>Resources</a:t>
            </a:r>
          </a:p>
          <a:p>
            <a:pPr lvl="1"/>
            <a:r>
              <a:rPr lang="en-US" dirty="0"/>
              <a:t>Living arrangements</a:t>
            </a:r>
          </a:p>
          <a:p>
            <a:pPr lvl="1"/>
            <a:r>
              <a:rPr lang="en-US" dirty="0"/>
              <a:t>If married, will also review above for their spouse</a:t>
            </a:r>
          </a:p>
          <a:p>
            <a:pPr lvl="1"/>
            <a:r>
              <a:rPr lang="en-US" dirty="0"/>
              <a:t>If under 18, will also review above for their parents</a:t>
            </a:r>
          </a:p>
          <a:p>
            <a:r>
              <a:rPr lang="en-US" dirty="0"/>
              <a:t>SSA will either</a:t>
            </a:r>
          </a:p>
          <a:p>
            <a:pPr lvl="1"/>
            <a:r>
              <a:rPr lang="en-US" dirty="0"/>
              <a:t>Mail a letter with date and time for telephone or in-person appointment, or</a:t>
            </a:r>
          </a:p>
          <a:p>
            <a:pPr lvl="1"/>
            <a:r>
              <a:rPr lang="en-US" dirty="0"/>
              <a:t>Mail a redetermination form for beneficiary to complete</a:t>
            </a:r>
          </a:p>
          <a:p>
            <a:r>
              <a:rPr lang="en-US" dirty="0"/>
              <a:t>Rep payee will also receive letter or form</a:t>
            </a:r>
          </a:p>
          <a:p>
            <a:r>
              <a:rPr lang="en-US" dirty="0"/>
              <a:t>Must respond to mailing or ask for a reschedule within 30 days</a:t>
            </a:r>
          </a:p>
        </p:txBody>
      </p:sp>
    </p:spTree>
    <p:extLst>
      <p:ext uri="{BB962C8B-B14F-4D97-AF65-F5344CB8AC3E}">
        <p14:creationId xmlns:p14="http://schemas.microsoft.com/office/powerpoint/2010/main" val="2931335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A8A13-F0F9-4769-83C3-9685E48CD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Disability Reviews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29D22-EC2D-4A01-AC3F-B467CEEB7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Typically every 3 or 7 years depending on impairment</a:t>
            </a:r>
          </a:p>
          <a:p>
            <a:r>
              <a:rPr lang="en-US" dirty="0"/>
              <a:t>Only for impairments not considered permanent</a:t>
            </a:r>
          </a:p>
          <a:p>
            <a:r>
              <a:rPr lang="en-US" dirty="0"/>
              <a:t>Can also be triggered by certain events</a:t>
            </a:r>
          </a:p>
          <a:p>
            <a:pPr lvl="1"/>
            <a:r>
              <a:rPr lang="en-US" dirty="0"/>
              <a:t>Return to work</a:t>
            </a:r>
          </a:p>
          <a:p>
            <a:pPr lvl="1"/>
            <a:r>
              <a:rPr lang="en-US" dirty="0"/>
              <a:t>Third party informs SSA beneficiary is not following treatment</a:t>
            </a:r>
          </a:p>
          <a:p>
            <a:pPr lvl="1"/>
            <a:r>
              <a:rPr lang="en-US" dirty="0"/>
              <a:t>A new treatment for impairment has been introduced</a:t>
            </a:r>
          </a:p>
          <a:p>
            <a:r>
              <a:rPr lang="en-US" dirty="0"/>
              <a:t>SSA will notify via mail</a:t>
            </a:r>
          </a:p>
          <a:p>
            <a:pPr lvl="1"/>
            <a:r>
              <a:rPr lang="en-US" dirty="0"/>
              <a:t>Can request recent medical records to review</a:t>
            </a:r>
          </a:p>
          <a:p>
            <a:r>
              <a:rPr lang="en-US" dirty="0"/>
              <a:t>If evidence inconclusive, beneficiary can be sent for CE</a:t>
            </a:r>
          </a:p>
          <a:p>
            <a:r>
              <a:rPr lang="en-US" dirty="0"/>
              <a:t>If benefits terminated, beneficiary can appeal</a:t>
            </a:r>
          </a:p>
        </p:txBody>
      </p:sp>
    </p:spTree>
    <p:extLst>
      <p:ext uri="{BB962C8B-B14F-4D97-AF65-F5344CB8AC3E}">
        <p14:creationId xmlns:p14="http://schemas.microsoft.com/office/powerpoint/2010/main" val="2349426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80263-6F27-470E-996D-B58AEEE1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SSI/SSDI Overpayments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763BE-9842-4B02-9690-DDC745968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 beneficiary receives more money for a month than they should have</a:t>
            </a:r>
          </a:p>
          <a:p>
            <a:r>
              <a:rPr lang="en-US" dirty="0"/>
              <a:t>If SSA determines an overpayment has occurred, they will provide written notice to beneficiary and rep payee</a:t>
            </a:r>
          </a:p>
          <a:p>
            <a:pPr lvl="1"/>
            <a:r>
              <a:rPr lang="en-US" dirty="0"/>
              <a:t>Written notice will include</a:t>
            </a:r>
          </a:p>
          <a:p>
            <a:pPr lvl="2"/>
            <a:r>
              <a:rPr lang="en-US" dirty="0"/>
              <a:t>Reason for overpayment</a:t>
            </a:r>
          </a:p>
          <a:p>
            <a:pPr lvl="2"/>
            <a:r>
              <a:rPr lang="en-US" dirty="0"/>
              <a:t>Overpayment amount</a:t>
            </a:r>
          </a:p>
          <a:p>
            <a:pPr lvl="2"/>
            <a:r>
              <a:rPr lang="en-US" dirty="0"/>
              <a:t>Repayment options</a:t>
            </a:r>
          </a:p>
          <a:p>
            <a:pPr lvl="2"/>
            <a:r>
              <a:rPr lang="en-US" dirty="0"/>
              <a:t>Appeal/waiver right</a:t>
            </a:r>
          </a:p>
        </p:txBody>
      </p:sp>
    </p:spTree>
    <p:extLst>
      <p:ext uri="{BB962C8B-B14F-4D97-AF65-F5344CB8AC3E}">
        <p14:creationId xmlns:p14="http://schemas.microsoft.com/office/powerpoint/2010/main" val="737547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7E120-B55F-478E-8317-983CA3E3C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Capability and Representative Payees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B8A60-34EF-4D2F-BE41-FAD9BFA04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SSA must determine a beneficiary’s capability of managing their own benefits</a:t>
            </a:r>
          </a:p>
          <a:p>
            <a:r>
              <a:rPr lang="en-US" dirty="0"/>
              <a:t>Lay evidence of capability</a:t>
            </a:r>
          </a:p>
          <a:p>
            <a:pPr lvl="1"/>
            <a:r>
              <a:rPr lang="en-US" dirty="0"/>
              <a:t>When no legal evidence of incompetence</a:t>
            </a:r>
          </a:p>
          <a:p>
            <a:pPr lvl="1"/>
            <a:r>
              <a:rPr lang="en-US" dirty="0"/>
              <a:t>Examples of such evidence:</a:t>
            </a:r>
          </a:p>
          <a:p>
            <a:pPr lvl="2"/>
            <a:r>
              <a:rPr lang="en-US" dirty="0"/>
              <a:t>Statements made by the beneficiary</a:t>
            </a:r>
          </a:p>
          <a:p>
            <a:pPr lvl="2"/>
            <a:r>
              <a:rPr lang="en-US" dirty="0"/>
              <a:t>Statement from third party (SOAR case manager)</a:t>
            </a:r>
          </a:p>
          <a:p>
            <a:pPr lvl="2"/>
            <a:r>
              <a:rPr lang="en-US" dirty="0"/>
              <a:t>SSA’s observations</a:t>
            </a:r>
          </a:p>
          <a:p>
            <a:pPr lvl="2"/>
            <a:r>
              <a:rPr lang="en-US" dirty="0"/>
              <a:t>Opinion of DDS </a:t>
            </a:r>
          </a:p>
        </p:txBody>
      </p:sp>
    </p:spTree>
    <p:extLst>
      <p:ext uri="{BB962C8B-B14F-4D97-AF65-F5344CB8AC3E}">
        <p14:creationId xmlns:p14="http://schemas.microsoft.com/office/powerpoint/2010/main" val="3613406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7E120-B55F-478E-8317-983CA3E3C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Capability and Representative Payees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B8A60-34EF-4D2F-BE41-FAD9BFA04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Capability Interview</a:t>
            </a:r>
          </a:p>
          <a:p>
            <a:pPr lvl="1"/>
            <a:r>
              <a:rPr lang="en-US" dirty="0"/>
              <a:t>Questions include</a:t>
            </a:r>
          </a:p>
          <a:p>
            <a:pPr lvl="2"/>
            <a:r>
              <a:rPr lang="en-US" dirty="0"/>
              <a:t>Beneficiary’s financial management skills</a:t>
            </a:r>
          </a:p>
          <a:p>
            <a:pPr lvl="2"/>
            <a:r>
              <a:rPr lang="en-US" dirty="0"/>
              <a:t>Ability to meet basic needs</a:t>
            </a:r>
          </a:p>
          <a:p>
            <a:pPr lvl="2"/>
            <a:r>
              <a:rPr lang="en-US" dirty="0"/>
              <a:t>Support network</a:t>
            </a:r>
          </a:p>
          <a:p>
            <a:pPr lvl="2"/>
            <a:r>
              <a:rPr lang="en-US" dirty="0"/>
              <a:t>Beneficiary’s thought process</a:t>
            </a:r>
          </a:p>
          <a:p>
            <a:pPr lvl="1"/>
            <a:r>
              <a:rPr lang="en-US" dirty="0"/>
              <a:t>Third parties (like SOAR case managers) can provide a verbal or signed statement</a:t>
            </a:r>
          </a:p>
        </p:txBody>
      </p:sp>
    </p:spTree>
    <p:extLst>
      <p:ext uri="{BB962C8B-B14F-4D97-AF65-F5344CB8AC3E}">
        <p14:creationId xmlns:p14="http://schemas.microsoft.com/office/powerpoint/2010/main" val="1996240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7E120-B55F-478E-8317-983CA3E3C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Retroactive SSI 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B8A60-34EF-4D2F-BE41-FAD9BFA04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Paid from the month after the Protective Filing Date</a:t>
            </a:r>
          </a:p>
          <a:p>
            <a:r>
              <a:rPr lang="en-US" dirty="0"/>
              <a:t>May be paid in one lump sum or multiple payments</a:t>
            </a:r>
          </a:p>
          <a:p>
            <a:pPr lvl="1"/>
            <a:r>
              <a:rPr lang="en-US" dirty="0"/>
              <a:t>SSA will pay only 3 months of benefits at once in their first retroactive payment</a:t>
            </a:r>
          </a:p>
          <a:p>
            <a:pPr lvl="1"/>
            <a:r>
              <a:rPr lang="en-US" dirty="0"/>
              <a:t>If owed more than that, SSA will usually pay in 2-3 installments, 6 months apart</a:t>
            </a:r>
          </a:p>
          <a:p>
            <a:pPr lvl="1"/>
            <a:r>
              <a:rPr lang="en-US" dirty="0"/>
              <a:t>Beneficiary can ask for different if they can prove money is needed for necessities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21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653F9-641A-462A-92A3-9703A99A8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78A7DF-8B02-4F24-926B-6749C11A14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664825" cy="1325563"/>
          </a:xfrm>
        </p:spPr>
        <p:txBody>
          <a:bodyPr/>
          <a:lstStyle/>
          <a:p>
            <a:r>
              <a:rPr lang="en-US" dirty="0"/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2541654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7E120-B55F-478E-8317-983CA3E3C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Retroactive SSDI 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B8A60-34EF-4D2F-BE41-FAD9BFA04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Paid from the date of onset plus the 5 month waiting period</a:t>
            </a:r>
          </a:p>
          <a:p>
            <a:r>
              <a:rPr lang="en-US" dirty="0"/>
              <a:t>Generally paid in one lump sum</a:t>
            </a:r>
          </a:p>
          <a:p>
            <a:r>
              <a:rPr lang="en-US" dirty="0"/>
              <a:t>If only receiving SSDI, beneficiary does not have to spend down the retroactive payment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3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2B10-348B-461A-9493-1C73E4D60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Spending Down Retroactive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698B0-4E38-4D6F-AD98-DC4B7545A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SSI beneficiaries need to spend down retroactive benefits within 9 months</a:t>
            </a:r>
          </a:p>
          <a:p>
            <a:r>
              <a:rPr lang="en-US" dirty="0"/>
              <a:t>Best to spend them on exempt resources such as</a:t>
            </a:r>
          </a:p>
          <a:p>
            <a:pPr lvl="1"/>
            <a:r>
              <a:rPr lang="en-US" dirty="0"/>
              <a:t>Home expenses (home furnishings, appliances, mortgage, etc.)</a:t>
            </a:r>
          </a:p>
          <a:p>
            <a:pPr lvl="1"/>
            <a:r>
              <a:rPr lang="en-US" dirty="0"/>
              <a:t>Health expense (dental, eyeglasses, bills, etc.)</a:t>
            </a:r>
          </a:p>
          <a:p>
            <a:pPr lvl="1"/>
            <a:r>
              <a:rPr lang="en-US" dirty="0"/>
              <a:t>Personal expenses (education, paying off debts, personal hygiene, etc.)</a:t>
            </a:r>
          </a:p>
          <a:p>
            <a:r>
              <a:rPr lang="en-US" dirty="0"/>
              <a:t>Important that SSI beneficiary or rep payee keep a detailed record of how retroactive benefits are spent and keep receipts!</a:t>
            </a:r>
          </a:p>
        </p:txBody>
      </p:sp>
    </p:spTree>
    <p:extLst>
      <p:ext uri="{BB962C8B-B14F-4D97-AF65-F5344CB8AC3E}">
        <p14:creationId xmlns:p14="http://schemas.microsoft.com/office/powerpoint/2010/main" val="624972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CAFA-DC87-4968-A25C-37569D4C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ABLE and PASS Accounts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07F7-0453-4789-A660-7CE6A9905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beneficiaries disabled before age 26, they can put retroactive benefits in one of two accounts</a:t>
            </a:r>
          </a:p>
          <a:p>
            <a:pPr lvl="1"/>
            <a:r>
              <a:rPr lang="en-US" dirty="0"/>
              <a:t>Achieving a better Life Experience (ABLE) accounts</a:t>
            </a:r>
          </a:p>
          <a:p>
            <a:pPr lvl="2"/>
            <a:r>
              <a:rPr lang="en-US" dirty="0"/>
              <a:t>Does not count as assets or resources for SSI eligibility </a:t>
            </a:r>
          </a:p>
          <a:p>
            <a:pPr lvl="1"/>
            <a:r>
              <a:rPr lang="en-US" dirty="0"/>
              <a:t>Program to Achieve Self Support (PASS) accounts</a:t>
            </a:r>
          </a:p>
          <a:p>
            <a:pPr lvl="2"/>
            <a:r>
              <a:rPr lang="en-US" dirty="0"/>
              <a:t>Money for helping beneficiary return to work </a:t>
            </a:r>
          </a:p>
          <a:p>
            <a:pPr lvl="2"/>
            <a:r>
              <a:rPr lang="en-US" dirty="0"/>
              <a:t>Does not count as a resource</a:t>
            </a:r>
          </a:p>
        </p:txBody>
      </p:sp>
    </p:spTree>
    <p:extLst>
      <p:ext uri="{BB962C8B-B14F-4D97-AF65-F5344CB8AC3E}">
        <p14:creationId xmlns:p14="http://schemas.microsoft.com/office/powerpoint/2010/main" val="104156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98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B3A6-A11E-42A1-8557-F1932CCD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Sarah Maternity Leave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F6375-1D8F-425D-A2A2-636A86CE5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Monday 9/27-Monday 11/22</a:t>
            </a:r>
          </a:p>
          <a:p>
            <a:r>
              <a:rPr lang="en-US" dirty="0"/>
              <a:t>Adriana will cover: </a:t>
            </a:r>
            <a:r>
              <a:rPr lang="en-US" dirty="0">
                <a:hlinkClick r:id="rId2"/>
              </a:rPr>
              <a:t>soar@ncceh.org</a:t>
            </a:r>
            <a:endParaRPr lang="en-US" dirty="0"/>
          </a:p>
          <a:p>
            <a:pPr lvl="1"/>
            <a:r>
              <a:rPr lang="en-US" dirty="0"/>
              <a:t>Brooks Ann McKinney will help as well</a:t>
            </a:r>
          </a:p>
        </p:txBody>
      </p:sp>
    </p:spTree>
    <p:extLst>
      <p:ext uri="{BB962C8B-B14F-4D97-AF65-F5344CB8AC3E}">
        <p14:creationId xmlns:p14="http://schemas.microsoft.com/office/powerpoint/2010/main" val="382723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A6635-ABD9-407B-B1EB-99DDF890C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SOAR Annual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58389-6C90-48A9-B02B-A470A2DFC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 your calendars!</a:t>
            </a:r>
          </a:p>
          <a:p>
            <a:pPr lvl="1"/>
            <a:r>
              <a:rPr lang="en-US" dirty="0"/>
              <a:t>Monday 12/13 10A-12P</a:t>
            </a:r>
          </a:p>
          <a:p>
            <a:r>
              <a:rPr lang="en-US" dirty="0"/>
              <a:t>SSA and DDS confirmed</a:t>
            </a:r>
          </a:p>
          <a:p>
            <a:r>
              <a:rPr lang="en-US" dirty="0"/>
              <a:t>Link to register: https://www.ncceh.org/events/1529/</a:t>
            </a:r>
          </a:p>
        </p:txBody>
      </p:sp>
    </p:spTree>
    <p:extLst>
      <p:ext uri="{BB962C8B-B14F-4D97-AF65-F5344CB8AC3E}">
        <p14:creationId xmlns:p14="http://schemas.microsoft.com/office/powerpoint/2010/main" val="284116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653F9-641A-462A-92A3-9703A99A8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Post-Entitlement Events Guide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78A7DF-8B02-4F24-926B-6749C11A14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664825" cy="1325563"/>
          </a:xfrm>
        </p:spPr>
        <p:txBody>
          <a:bodyPr/>
          <a:lstStyle/>
          <a:p>
            <a:r>
              <a:rPr lang="en-US" dirty="0"/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295757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A0B65-6622-4E2B-B01D-476162040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A6FD6-D39D-4DA2-8133-3AAFE387E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Released by the SOAR TA Center</a:t>
            </a:r>
          </a:p>
          <a:p>
            <a:r>
              <a:rPr lang="en-US" dirty="0"/>
              <a:t>Covers potential events after someone is awarded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251C4-ED51-4085-81CA-9869F9D96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343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88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758E-58AF-4D65-9B3F-2AE751D34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Auxiliary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CF593-1193-490B-8DC7-E957EFFC5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for SSDI beneficiaries</a:t>
            </a:r>
          </a:p>
          <a:p>
            <a:r>
              <a:rPr lang="en-US" dirty="0"/>
              <a:t>Family members can receive these benefits</a:t>
            </a:r>
          </a:p>
          <a:p>
            <a:pPr lvl="1"/>
            <a:r>
              <a:rPr lang="en-US" dirty="0"/>
              <a:t>Spouse</a:t>
            </a:r>
          </a:p>
          <a:p>
            <a:pPr lvl="2"/>
            <a:r>
              <a:rPr lang="en-US" dirty="0"/>
              <a:t>If 62 or older, and</a:t>
            </a:r>
          </a:p>
          <a:p>
            <a:pPr lvl="2"/>
            <a:r>
              <a:rPr lang="en-US" dirty="0"/>
              <a:t>Caring for a child who is under 16 or disabled</a:t>
            </a:r>
          </a:p>
          <a:p>
            <a:pPr lvl="1"/>
            <a:r>
              <a:rPr lang="en-US" dirty="0"/>
              <a:t>Ex-spouse</a:t>
            </a:r>
          </a:p>
          <a:p>
            <a:pPr lvl="2"/>
            <a:r>
              <a:rPr lang="en-US" dirty="0"/>
              <a:t>Same criteria</a:t>
            </a:r>
          </a:p>
          <a:p>
            <a:pPr lvl="2"/>
            <a:r>
              <a:rPr lang="en-US" dirty="0"/>
              <a:t>Married at least 10 years before divorce</a:t>
            </a:r>
          </a:p>
          <a:p>
            <a:pPr lvl="1"/>
            <a:r>
              <a:rPr lang="en-US" dirty="0"/>
              <a:t>Minor Children</a:t>
            </a:r>
          </a:p>
          <a:p>
            <a:pPr lvl="2"/>
            <a:r>
              <a:rPr lang="en-US" dirty="0"/>
              <a:t>Unmarried</a:t>
            </a:r>
          </a:p>
          <a:p>
            <a:pPr lvl="2"/>
            <a:r>
              <a:rPr lang="en-US" dirty="0"/>
              <a:t>Younger than 18 (or 19 if full time student)</a:t>
            </a:r>
          </a:p>
        </p:txBody>
      </p:sp>
    </p:spTree>
    <p:extLst>
      <p:ext uri="{BB962C8B-B14F-4D97-AF65-F5344CB8AC3E}">
        <p14:creationId xmlns:p14="http://schemas.microsoft.com/office/powerpoint/2010/main" val="3570712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758E-58AF-4D65-9B3F-2AE751D34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Auxiliary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CF593-1193-490B-8DC7-E957EFFC5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Dependents may be eligible for up to 50% of the amount received by claimant</a:t>
            </a:r>
          </a:p>
          <a:p>
            <a:r>
              <a:rPr lang="en-US" dirty="0"/>
              <a:t>SSA will pay up to 150-180% of claimant’s benefits for the entire family</a:t>
            </a:r>
          </a:p>
          <a:p>
            <a:pPr lvl="1"/>
            <a:r>
              <a:rPr lang="en-US" dirty="0"/>
              <a:t>Ex. Claimant gets $100, so family can only get max of $180 </a:t>
            </a:r>
          </a:p>
          <a:p>
            <a:pPr lvl="2"/>
            <a:r>
              <a:rPr lang="en-US" dirty="0"/>
              <a:t>If there is spouse and a child, claimant’s $100 is subtracted from family total of $180 and remaining $80 is split amongst family for $40 each</a:t>
            </a:r>
          </a:p>
        </p:txBody>
      </p:sp>
    </p:spTree>
    <p:extLst>
      <p:ext uri="{BB962C8B-B14F-4D97-AF65-F5344CB8AC3E}">
        <p14:creationId xmlns:p14="http://schemas.microsoft.com/office/powerpoint/2010/main" val="319813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6924-3AE8-4560-ADA8-C6187CF3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Suspensions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A89CC-4E07-4864-995B-AB9B6EEB5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someone is no longer eligible for SSI due to</a:t>
            </a:r>
          </a:p>
          <a:p>
            <a:pPr lvl="1"/>
            <a:r>
              <a:rPr lang="en-US" dirty="0"/>
              <a:t>Having over $2,000 in resources</a:t>
            </a:r>
          </a:p>
          <a:p>
            <a:pPr lvl="1"/>
            <a:r>
              <a:rPr lang="en-US" dirty="0"/>
              <a:t>Work earnings exceed SGA ($1,310 in 2021)</a:t>
            </a:r>
          </a:p>
          <a:p>
            <a:pPr lvl="1"/>
            <a:r>
              <a:rPr lang="en-US" dirty="0"/>
              <a:t>Hospitalized for longer than 30 days</a:t>
            </a:r>
          </a:p>
          <a:p>
            <a:pPr lvl="1"/>
            <a:r>
              <a:rPr lang="en-US" dirty="0"/>
              <a:t>Incarceration</a:t>
            </a:r>
          </a:p>
          <a:p>
            <a:r>
              <a:rPr lang="en-US" dirty="0"/>
              <a:t>Effective first day of a month</a:t>
            </a:r>
          </a:p>
          <a:p>
            <a:r>
              <a:rPr lang="en-US" dirty="0"/>
              <a:t>Have 12 months to reinstate if they become eligible again</a:t>
            </a:r>
          </a:p>
        </p:txBody>
      </p:sp>
    </p:spTree>
    <p:extLst>
      <p:ext uri="{BB962C8B-B14F-4D97-AF65-F5344CB8AC3E}">
        <p14:creationId xmlns:p14="http://schemas.microsoft.com/office/powerpoint/2010/main" val="2073337653"/>
      </p:ext>
    </p:extLst>
  </p:cSld>
  <p:clrMapOvr>
    <a:masterClrMapping/>
  </p:clrMapOvr>
</p:sld>
</file>

<file path=ppt/theme/theme1.xml><?xml version="1.0" encoding="utf-8"?>
<a:theme xmlns:a="http://schemas.openxmlformats.org/drawingml/2006/main" name="NCCEH Master, Section, and Text Layout">
  <a:themeElements>
    <a:clrScheme name="NCCEH Template">
      <a:dk1>
        <a:srgbClr val="2D737E"/>
      </a:dk1>
      <a:lt1>
        <a:sysClr val="window" lastClr="FFFFFF"/>
      </a:lt1>
      <a:dk2>
        <a:srgbClr val="726E6E"/>
      </a:dk2>
      <a:lt2>
        <a:srgbClr val="E7E6E6"/>
      </a:lt2>
      <a:accent1>
        <a:srgbClr val="2D737E"/>
      </a:accent1>
      <a:accent2>
        <a:srgbClr val="88C1CF"/>
      </a:accent2>
      <a:accent3>
        <a:srgbClr val="726E6E"/>
      </a:accent3>
      <a:accent4>
        <a:srgbClr val="A5A5A5"/>
      </a:accent4>
      <a:accent5>
        <a:srgbClr val="88C1CF"/>
      </a:accent5>
      <a:accent6>
        <a:srgbClr val="CDE8ED"/>
      </a:accent6>
      <a:hlink>
        <a:srgbClr val="2D737E"/>
      </a:hlink>
      <a:folHlink>
        <a:srgbClr val="2D737E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PPT template" id="{7866DC16-F4D6-4DFE-A26B-11C593F5EA60}" vid="{3F17E039-0B8E-4543-A019-D3A79F13F8F9}"/>
    </a:ext>
  </a:extLst>
</a:theme>
</file>

<file path=ppt/theme/theme2.xml><?xml version="1.0" encoding="utf-8"?>
<a:theme xmlns:a="http://schemas.openxmlformats.org/drawingml/2006/main" name="Blank Background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737E"/>
      </a:accent1>
      <a:accent2>
        <a:srgbClr val="ED7D31"/>
      </a:accent2>
      <a:accent3>
        <a:srgbClr val="A5A5A5"/>
      </a:accent3>
      <a:accent4>
        <a:srgbClr val="474747"/>
      </a:accent4>
      <a:accent5>
        <a:srgbClr val="88C1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PPT template" id="{7866DC16-F4D6-4DFE-A26B-11C593F5EA60}" vid="{78B912B6-EF6B-4FE0-863D-3C900284EF8F}"/>
    </a:ext>
  </a:extLst>
</a:theme>
</file>

<file path=ppt/theme/theme3.xml><?xml version="1.0" encoding="utf-8"?>
<a:theme xmlns:a="http://schemas.openxmlformats.org/drawingml/2006/main" name="Quote Block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737E"/>
      </a:accent1>
      <a:accent2>
        <a:srgbClr val="ED7D31"/>
      </a:accent2>
      <a:accent3>
        <a:srgbClr val="A5A5A5"/>
      </a:accent3>
      <a:accent4>
        <a:srgbClr val="474747"/>
      </a:accent4>
      <a:accent5>
        <a:srgbClr val="88C1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PPT template" id="{7866DC16-F4D6-4DFE-A26B-11C593F5EA60}" vid="{DAA92289-FD8D-4464-AAA9-EF8AF61F9B5E}"/>
    </a:ext>
  </a:extLst>
</a:theme>
</file>

<file path=ppt/theme/theme4.xml><?xml version="1.0" encoding="utf-8"?>
<a:theme xmlns:a="http://schemas.openxmlformats.org/drawingml/2006/main" name="En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PPT template" id="{7866DC16-F4D6-4DFE-A26B-11C593F5EA60}" vid="{67B45807-A6D9-47A3-93F6-F3E4E41CD6C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9960D4F-D78D-45B0-AF01-631B9DA4BB86}">
  <we:reference id="wa104178141" version="3.1.2.28" store="en-US" storeType="OMEX"/>
  <we:alternateReferences>
    <we:reference id="wa104178141" version="3.1.2.28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NCCEH_2019_PPT_template</Template>
  <TotalTime>256</TotalTime>
  <Words>909</Words>
  <Application>Microsoft Office PowerPoint</Application>
  <PresentationFormat>Widescreen</PresentationFormat>
  <Paragraphs>138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NCCEH Master, Section, and Text Layout</vt:lpstr>
      <vt:lpstr>Blank Backgrounds</vt:lpstr>
      <vt:lpstr>Quote Blocks</vt:lpstr>
      <vt:lpstr>End Slides</vt:lpstr>
      <vt:lpstr>September SOAR Dialogue Call</vt:lpstr>
      <vt:lpstr>Announcements</vt:lpstr>
      <vt:lpstr>Sarah Maternity Leave</vt:lpstr>
      <vt:lpstr>SOAR Annual Meeting</vt:lpstr>
      <vt:lpstr>Announcements</vt:lpstr>
      <vt:lpstr>Guide</vt:lpstr>
      <vt:lpstr>Auxiliary Benefits</vt:lpstr>
      <vt:lpstr>Auxiliary Benefits</vt:lpstr>
      <vt:lpstr>Benefit Suspensions</vt:lpstr>
      <vt:lpstr>Benefit Reinstatements</vt:lpstr>
      <vt:lpstr>Stop Payments</vt:lpstr>
      <vt:lpstr>Benefit Terminations</vt:lpstr>
      <vt:lpstr>Redeterminations</vt:lpstr>
      <vt:lpstr>Redeterminations</vt:lpstr>
      <vt:lpstr>Continuing Disability Reviews</vt:lpstr>
      <vt:lpstr>SSI/SSDI Overpayments</vt:lpstr>
      <vt:lpstr>Capability and Representative Payees</vt:lpstr>
      <vt:lpstr>Capability and Representative Payees</vt:lpstr>
      <vt:lpstr>Retroactive SSI Payments</vt:lpstr>
      <vt:lpstr>Retroactive SSDI Payments</vt:lpstr>
      <vt:lpstr>Spending Down Retroactive Benefits</vt:lpstr>
      <vt:lpstr>ABLE and PASS Accounts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Murray</dc:creator>
  <cp:lastModifiedBy>Sarah Murray</cp:lastModifiedBy>
  <cp:revision>22</cp:revision>
  <dcterms:created xsi:type="dcterms:W3CDTF">2020-01-31T19:08:17Z</dcterms:created>
  <dcterms:modified xsi:type="dcterms:W3CDTF">2021-09-21T14:00:21Z</dcterms:modified>
</cp:coreProperties>
</file>