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348" r:id="rId2"/>
    <p:sldId id="384" r:id="rId3"/>
    <p:sldId id="385" r:id="rId4"/>
    <p:sldId id="388" r:id="rId5"/>
    <p:sldId id="389" r:id="rId6"/>
    <p:sldId id="390" r:id="rId7"/>
    <p:sldId id="391" r:id="rId8"/>
    <p:sldId id="393" r:id="rId9"/>
    <p:sldId id="396" r:id="rId10"/>
    <p:sldId id="398" r:id="rId11"/>
    <p:sldId id="400" r:id="rId12"/>
    <p:sldId id="401" r:id="rId13"/>
    <p:sldId id="403" r:id="rId14"/>
    <p:sldId id="405" r:id="rId15"/>
    <p:sldId id="766" r:id="rId16"/>
    <p:sldId id="40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94660"/>
  </p:normalViewPr>
  <p:slideViewPr>
    <p:cSldViewPr snapToGrid="0">
      <p:cViewPr varScale="1">
        <p:scale>
          <a:sx n="108" d="100"/>
          <a:sy n="108" d="100"/>
        </p:scale>
        <p:origin x="54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https://prainc.sharepoint.com/sites/SOAR/Shared%20Documents/Outcomes/2021%20Outcomes/OAT%20FY2021%20Annual%20Report_Qualitative%2009_10_202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78521295061759"/>
          <c:y val="2.4044135354257729E-2"/>
          <c:w val="0.60054459007320571"/>
          <c:h val="0.87104011442499252"/>
        </c:manualLayout>
      </c:layout>
      <c:doughnut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55E5-44B0-80D7-91C76229E18E}"/>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55E5-44B0-80D7-91C76229E18E}"/>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55E5-44B0-80D7-91C76229E18E}"/>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55E5-44B0-80D7-91C76229E18E}"/>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09-55E5-44B0-80D7-91C76229E18E}"/>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extLst>
              <c:ext xmlns:c16="http://schemas.microsoft.com/office/drawing/2014/chart" uri="{C3380CC4-5D6E-409C-BE32-E72D297353CC}">
                <c16:uniqueId val="{0000000B-55E5-44B0-80D7-91C76229E18E}"/>
              </c:ext>
            </c:extLst>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0D-55E5-44B0-80D7-91C76229E18E}"/>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Funding!$B$2:$H$2</c:f>
              <c:strCache>
                <c:ptCount val="7"/>
                <c:pt idx="0">
                  <c:v>PATH</c:v>
                </c:pt>
                <c:pt idx="1">
                  <c:v>CDBG</c:v>
                </c:pt>
                <c:pt idx="2">
                  <c:v>MHBG</c:v>
                </c:pt>
                <c:pt idx="3">
                  <c:v>Foundation</c:v>
                </c:pt>
                <c:pt idx="4">
                  <c:v>Medicaid</c:v>
                </c:pt>
                <c:pt idx="5">
                  <c:v>Local/State</c:v>
                </c:pt>
                <c:pt idx="6">
                  <c:v>Other</c:v>
                </c:pt>
              </c:strCache>
            </c:strRef>
          </c:cat>
          <c:val>
            <c:numRef>
              <c:f>Funding!$B$3:$H$3</c:f>
              <c:numCache>
                <c:formatCode>General</c:formatCode>
                <c:ptCount val="7"/>
                <c:pt idx="0">
                  <c:v>50</c:v>
                </c:pt>
                <c:pt idx="1">
                  <c:v>3</c:v>
                </c:pt>
                <c:pt idx="2">
                  <c:v>3</c:v>
                </c:pt>
                <c:pt idx="3">
                  <c:v>19</c:v>
                </c:pt>
                <c:pt idx="4">
                  <c:v>41</c:v>
                </c:pt>
                <c:pt idx="5">
                  <c:v>100</c:v>
                </c:pt>
                <c:pt idx="6">
                  <c:v>38</c:v>
                </c:pt>
              </c:numCache>
            </c:numRef>
          </c:val>
          <c:extLst>
            <c:ext xmlns:c16="http://schemas.microsoft.com/office/drawing/2014/chart" uri="{C3380CC4-5D6E-409C-BE32-E72D297353CC}">
              <c16:uniqueId val="{0000000E-55E5-44B0-80D7-91C76229E18E}"/>
            </c:ext>
          </c:extLst>
        </c:ser>
        <c:dLbls>
          <c:showLegendKey val="0"/>
          <c:showVal val="1"/>
          <c:showCatName val="0"/>
          <c:showSerName val="0"/>
          <c:showPercent val="0"/>
          <c:showBubbleSize val="0"/>
          <c:showLeaderLines val="1"/>
        </c:dLbls>
        <c:firstSliceAng val="0"/>
        <c:holeSize val="75"/>
      </c:doughnutChart>
      <c:spPr>
        <a:noFill/>
        <a:ln>
          <a:noFill/>
        </a:ln>
        <a:effectLst/>
      </c:spPr>
    </c:plotArea>
    <c:legend>
      <c:legendPos val="b"/>
      <c:layout>
        <c:manualLayout>
          <c:xMode val="edge"/>
          <c:yMode val="edge"/>
          <c:x val="0"/>
          <c:y val="0.88094794388583841"/>
          <c:w val="0.99567759048252868"/>
          <c:h val="0.1190520561141614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EDF106-2FEF-46F3-87CA-F87731EB7E56}" type="datetimeFigureOut">
              <a:rPr lang="en-US" smtClean="0"/>
              <a:t>1/18/2022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1CCE77-1B9E-48BB-B33A-F135AD0B5DE8}" type="slidenum">
              <a:rPr lang="en-US" smtClean="0"/>
              <a:t>‹#›</a:t>
            </a:fld>
            <a:endParaRPr lang="en-US"/>
          </a:p>
        </p:txBody>
      </p:sp>
    </p:spTree>
    <p:extLst>
      <p:ext uri="{BB962C8B-B14F-4D97-AF65-F5344CB8AC3E}">
        <p14:creationId xmlns:p14="http://schemas.microsoft.com/office/powerpoint/2010/main" val="2950507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a:t>
            </a:r>
            <a:r>
              <a:rPr lang="en-US" baseline="0"/>
              <a:t> section should be a conversation, we want to engage the experts in the room.  Leadership Academy participants may be experts in their communities in regards to funding and we want to be able to bring in their expertise and examples into the discussion.</a:t>
            </a:r>
          </a:p>
          <a:p>
            <a:endParaRPr lang="en-US" baseline="0"/>
          </a:p>
          <a:p>
            <a:r>
              <a:rPr lang="en-US" baseline="0"/>
              <a:t>It will be important to state that this section is an overview and that it is important to think outside the box in terms of funding and traditional funding sources.  The goal of this section is to set the stage for continued discussion and to give participants idea for future follow up.  They will not receive all the answers today but they can research, perform outreach and learn!</a:t>
            </a:r>
          </a:p>
          <a:p>
            <a:endParaRPr lang="en-US" baseline="0"/>
          </a:p>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134BD7-5DD2-432A-8F84-0E05342D616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02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this slide</a:t>
            </a:r>
            <a:r>
              <a:rPr lang="en-US" baseline="0"/>
              <a:t> point out that some individuals who receive TANF may need greater support.  TANF is time limited and often has a work requirement, some individuals may be better served on SSI/SSDI and Medicaid.  Helping those individuals get on benefits will also help the state as the person would transition from state to federal benefits.  </a:t>
            </a:r>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3EA04E-3C7C-4FBD-B92F-C69FC2C5EBCD}"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2903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a:t>Emphasize that a good next step would be for</a:t>
            </a:r>
            <a:r>
              <a:rPr lang="en-US" baseline="0"/>
              <a:t> Local Leads to review their local plan to end homelessness (this plan is written by their community’s Continuum of Care, https://www.hudexchange.info/programs/coc/).  Determine if the plan includes access to benefits, after that encourage them to attend the next </a:t>
            </a:r>
            <a:r>
              <a:rPr lang="en-US" baseline="0" err="1"/>
              <a:t>CoC</a:t>
            </a:r>
            <a:r>
              <a:rPr lang="en-US" baseline="0"/>
              <a:t> meeting and ask the group how they are achieving that goal, are there benchmarks and could SOAR assist?  </a:t>
            </a:r>
          </a:p>
          <a:p>
            <a:pPr defTabSz="966612">
              <a:defRPr/>
            </a:pPr>
            <a:endParaRPr lang="en-US"/>
          </a:p>
          <a:p>
            <a:r>
              <a:rPr lang="en-US"/>
              <a:t>Note that the numbers for Nashville and</a:t>
            </a:r>
            <a:r>
              <a:rPr lang="en-US" baseline="0"/>
              <a:t> Park Center are representative of multiple community providers.</a:t>
            </a:r>
          </a:p>
          <a:p>
            <a:endParaRPr lang="en-US" baseline="0"/>
          </a:p>
          <a:p>
            <a:endParaRPr lang="en-US" baseline="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3EA04E-3C7C-4FBD-B92F-C69FC2C5EBCD}"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4334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3EA04E-3C7C-4FBD-B92F-C69FC2C5EBCD}"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587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a:t>
            </a:r>
            <a:r>
              <a:rPr lang="en-US" baseline="0"/>
              <a:t> this slide we want to focus on encouraging organizations that work with justice involved persons to work to reallocate </a:t>
            </a:r>
            <a:r>
              <a:rPr lang="en-US"/>
              <a:t>existing funding to be able to complete SOAR applications.  Reentry and planning for reentry is important and it will save a community money,</a:t>
            </a:r>
            <a:r>
              <a:rPr lang="en-US" baseline="0"/>
              <a:t> it is also an investment in their community.</a:t>
            </a:r>
            <a:r>
              <a:rPr lang="en-US"/>
              <a:t>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3EA04E-3C7C-4FBD-B92F-C69FC2C5EBCD}"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4392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300"/>
              <a:t>On this slide focus on social work field placements and the internships within the communities that can complete SOAR applications.  Peer support organizations are also very important to integrate into a community’s SOAR initiative.  </a:t>
            </a:r>
          </a:p>
          <a:p>
            <a:pPr lvl="0"/>
            <a:endParaRPr lang="en-US" sz="1300"/>
          </a:p>
          <a:p>
            <a:pPr lvl="0"/>
            <a:r>
              <a:rPr lang="en-US" sz="1300"/>
              <a:t>In late 2015, began working with the Council of Social Work Education regarding a pilot for integrating SOAR training into BSW and MSW social work education. The pilot kicked off at the University of Texas at Austin in fall 2016. Students are placed at a local SOAR provider organization for their field placement, complete the SOAR training, and are supervised while assisting with SSI/SSDI applications. The pilot is expanding to the University of Albany in fall 2017. </a:t>
            </a:r>
          </a:p>
          <a:p>
            <a:pPr lvl="0"/>
            <a:r>
              <a:rPr lang="en-US" sz="1300"/>
              <a:t>March 2018: Kristin </a:t>
            </a:r>
            <a:r>
              <a:rPr lang="en-US" sz="1300" err="1"/>
              <a:t>Lupfer</a:t>
            </a:r>
            <a:r>
              <a:rPr lang="en-US" sz="1300"/>
              <a:t> and Pam Heine facilitated a webinar on SOAR and Schools of Social Work for pilot participants</a:t>
            </a:r>
          </a:p>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3EA04E-3C7C-4FBD-B92F-C69FC2C5EBCD}"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4251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One side of the infographic focuses on funding</a:t>
            </a:r>
            <a:r>
              <a:rPr lang="en-US" baseline="0"/>
              <a:t> for government entities and the other side on private/foundation funding.</a:t>
            </a:r>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3EA04E-3C7C-4FBD-B92F-C69FC2C5EBCD}"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8444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this slide be positive about funding and note that all 50</a:t>
            </a:r>
            <a:r>
              <a:rPr lang="en-US" baseline="0"/>
              <a:t> states participant in some capacity with SOAR!  Also emphasize that new funding is not needed to get a SOAR initiative off the ground, for many communities reallocation of resources is the starting point.  There may not be access to a dedicated funding stream right away but through reallocation, completing applications, and having success hopefully additional funding can be secured.</a:t>
            </a:r>
          </a:p>
          <a:p>
            <a:endParaRPr lang="en-US" baseline="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3EA04E-3C7C-4FBD-B92F-C69FC2C5EBCD}"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4882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overall message of this slide should be that there is a lot of diversity in SOAR funding and that many communities have been successful in securing dedicated funding for SOAR!</a:t>
            </a:r>
          </a:p>
          <a:p>
            <a:endParaRPr lang="en-US" sz="1300" dirty="0"/>
          </a:p>
          <a:p>
            <a:r>
              <a:rPr lang="en-US" sz="1300" dirty="0"/>
              <a:t>Other funding streams (on pie chart) include: SSVF, Tribal, United Way, Independent Living Centers, DOJ, MCOs, Medicaid</a:t>
            </a:r>
          </a:p>
          <a:p>
            <a:endParaRPr lang="en-US" sz="1300" dirty="0"/>
          </a:p>
          <a:p>
            <a:r>
              <a:rPr lang="en-US" sz="1300" dirty="0"/>
              <a:t>In 2021, 18 states reported that they were successful in securing NEW funding for their SOAR programs. Funding for SOAR programs continues to grow with diverse funding streams. </a:t>
            </a:r>
            <a:endParaRPr lang="en-US" dirty="0">
              <a:effectLst/>
            </a:endParaRPr>
          </a:p>
          <a:p>
            <a:pPr lvl="0"/>
            <a:r>
              <a:rPr lang="en-US" sz="1300" dirty="0"/>
              <a:t>Nationwide there are </a:t>
            </a:r>
            <a:r>
              <a:rPr lang="en-US" sz="1300" b="1" dirty="0"/>
              <a:t>254 full-time and 65 part-time SOAR-dedicated positions.</a:t>
            </a:r>
            <a:r>
              <a:rPr lang="en-US" sz="1300" dirty="0"/>
              <a:t> </a:t>
            </a:r>
            <a:endParaRPr lang="en-US" dirty="0">
              <a:effectLst/>
            </a:endParaRPr>
          </a:p>
          <a:p>
            <a:pPr lvl="0"/>
            <a:r>
              <a:rPr lang="en-US" sz="1300" dirty="0"/>
              <a:t>The average salary for dedicated SOAR benefits specialists as reported by 12 states was $42,000/year.</a:t>
            </a:r>
            <a:endParaRPr lang="en-US" dirty="0">
              <a:effectLst/>
            </a:endParaRPr>
          </a:p>
          <a:p>
            <a:pPr lvl="0"/>
            <a:r>
              <a:rPr lang="en-US" sz="1300" dirty="0"/>
              <a:t>Salary ranges for SOAR staff ranged from 28 to 50 thousand, depending on local cost of living and staff expertise.</a:t>
            </a:r>
            <a:endParaRPr lang="en-US" dirty="0">
              <a:effectLst/>
            </a:endParaRPr>
          </a:p>
          <a:p>
            <a:pPr lvl="0"/>
            <a:r>
              <a:rPr lang="en-US" sz="1300" dirty="0"/>
              <a:t>Funding for SOAR positions came from federal programs: Projects for Assistance in Transition from Homelessness (PATH), Community Development Block Grant (CDBG), Mental Health Block Grant (MHBG), Supportive Services for Veteran Families (SSVF), Medicaid, state and local funds, and foundation funding.  </a:t>
            </a:r>
            <a:endParaRPr lang="en-US" dirty="0">
              <a:effectLst/>
            </a:endParaRPr>
          </a:p>
          <a:p>
            <a:pPr lvl="0"/>
            <a:r>
              <a:rPr lang="en-US" sz="1300" dirty="0"/>
              <a:t>Securing funding for dedicated positions remains a priority. States reported that it took on average </a:t>
            </a:r>
            <a:r>
              <a:rPr lang="en-US" sz="1300" b="1" dirty="0"/>
              <a:t>39 hours of staff time</a:t>
            </a:r>
            <a:r>
              <a:rPr lang="en-US" sz="1300" dirty="0"/>
              <a:t> to complete each SSI/SSDI application. </a:t>
            </a:r>
          </a:p>
          <a:p>
            <a:pPr lvl="0"/>
            <a:endParaRPr lang="en-US" sz="1300" dirty="0"/>
          </a:p>
          <a:p>
            <a:pPr lvl="0"/>
            <a:r>
              <a:rPr lang="en-US" sz="1300" b="1" dirty="0"/>
              <a:t>Having dedicated staff allows for specialization and expertise building. The Social Security disability application process and implementation of the SOAR critical components is complex. It takes time to learn the process and implement it well. If you are only occasionally assisting with claims, it is harder to gain expertise and efficiency in the process. In addition to learning the process, having a dedicated position helps someone to build the collaborations and connections that they need. Establishing regular contact with SSA, DDS, medical records providers, and treatment providers can enhance and improve the process. Dedicated staff that are focusing on fidelity to the model have more successful outcomes.    </a:t>
            </a:r>
          </a:p>
          <a:p>
            <a:pPr lvl="0"/>
            <a:endParaRPr lang="en-US" sz="1300" b="1" dirty="0"/>
          </a:p>
          <a:p>
            <a:pPr lvl="0"/>
            <a:endParaRPr lang="en-US" sz="1300" b="1" dirty="0"/>
          </a:p>
          <a:p>
            <a:pPr lvl="0"/>
            <a:r>
              <a:rPr lang="en-US" sz="1300" b="1" dirty="0"/>
              <a:t>Training case managers more broadly helps to enhance the general knowledge of staff which helps with identifying eligible applicants and reducing misunderstanding and myths about eligibility. However, it is difficult to add on the intensive nature of the SOAR model to an already full case load with lots of other responsibilities. We hear from case managers that it can be too much to add on, because it takes so much time to do a high-quality complete SOAR-assisted SSI/SSDI application.</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3EA04E-3C7C-4FBD-B92F-C69FC2C5EBCD}"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4241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7776" y="4697589"/>
            <a:ext cx="5982208" cy="4766421"/>
          </a:xfrm>
        </p:spPr>
        <p:txBody>
          <a:bodyPr/>
          <a:lstStyle/>
          <a:p>
            <a:pPr marL="0" lvl="1" defTabSz="966442">
              <a:defRPr/>
            </a:pPr>
            <a:r>
              <a:rPr lang="en-US" dirty="0"/>
              <a:t>We</a:t>
            </a:r>
            <a:r>
              <a:rPr lang="en-US" baseline="0" dirty="0"/>
              <a:t> want to recognize SAMHSA’s support of SOAR and our close partnership but we do not recommend spending too much time on this slide.  The message should be that these funding streams are available and that they are usually awarded through a state’s Department of Behavioral Health or community organizations that serve individuals experiencing homelessness.  We want to encourage participants to find out who has these grants in your community, determine if SOAR is a part of it, if not talk with them about the importance of income and SOAR and how to incorporate SOAR into future funding proposals.  We also encourage participants to review old grant announcements as well as resources from the SAMHSA SOAR TA Center.  Lastly, the target population of these grants is also the target population for SOAR so it works very well together.</a:t>
            </a:r>
          </a:p>
          <a:p>
            <a:pPr marL="0" lvl="1" defTabSz="966442">
              <a:defRPr/>
            </a:pPr>
            <a:endParaRPr lang="en-US" baseline="0" dirty="0"/>
          </a:p>
          <a:p>
            <a:pPr marL="0" lvl="1" defTabSz="966442">
              <a:defRPr/>
            </a:pPr>
            <a:r>
              <a:rPr lang="en-US" baseline="0" dirty="0"/>
              <a:t>Link to SAMHSA’s website for who has received the awards: https://www.samhsa.gov/grants/awards</a:t>
            </a:r>
            <a:endParaRPr lang="en-US" dirty="0"/>
          </a:p>
          <a:p>
            <a:pPr marL="0" lvl="1" defTabSz="966442">
              <a:defRPr/>
            </a:pPr>
            <a:endParaRPr lang="en-US" dirty="0"/>
          </a:p>
          <a:p>
            <a:pPr marL="0" lvl="1" defTabSz="966442">
              <a:defRPr/>
            </a:pPr>
            <a:r>
              <a:rPr lang="en-US" dirty="0"/>
              <a:t>PATH: Similar components: outreach, engagement, assessment, documentation, recovery. Funds support dedicated SOAR benefits specialists and statewide coordination in many states. State PATH Contact is the STL in about half of all states. </a:t>
            </a:r>
          </a:p>
          <a:p>
            <a:pPr marL="182927" lvl="1" indent="-182927" defTabSz="966442">
              <a:buFont typeface="Arial" panose="020B0604020202020204" pitchFamily="34" charset="0"/>
              <a:buChar char="•"/>
              <a:defRPr/>
            </a:pPr>
            <a:r>
              <a:rPr lang="en-US" dirty="0"/>
              <a:t>Encourage your State PATH Contact to include SOAR activity in PATH contracts (</a:t>
            </a:r>
            <a:r>
              <a:rPr lang="en-US" baseline="0" dirty="0"/>
              <a:t>MI, CA, MT,</a:t>
            </a:r>
            <a:r>
              <a:rPr lang="en-US" dirty="0"/>
              <a:t> TN</a:t>
            </a:r>
            <a:r>
              <a:rPr lang="en-US" baseline="0" dirty="0"/>
              <a:t>, GA, WV (pending), others??) </a:t>
            </a:r>
          </a:p>
          <a:p>
            <a:pPr marL="182927" indent="-182927">
              <a:buFont typeface="Arial" panose="020B0604020202020204" pitchFamily="34" charset="0"/>
              <a:buChar char="•"/>
            </a:pPr>
            <a:r>
              <a:rPr lang="en-US" baseline="0" dirty="0"/>
              <a:t>Encourage that they invite the State PATH contact to the state steering committee</a:t>
            </a:r>
            <a:endParaRPr lang="en-US" dirty="0"/>
          </a:p>
          <a:p>
            <a:endParaRPr lang="en-US" dirty="0"/>
          </a:p>
          <a:p>
            <a:r>
              <a:rPr lang="en-US" dirty="0"/>
              <a:t>MHBG - Funds priority treatment and support services not covered by Medicaid, Medicare or private insurance for low-income individuals that demonstrate success in improving outcomes and/or supporting recovery.</a:t>
            </a:r>
          </a:p>
          <a:p>
            <a:endParaRPr lang="en-US" dirty="0"/>
          </a:p>
          <a:p>
            <a:pPr defTabSz="1000168">
              <a:defRPr/>
            </a:pPr>
            <a:r>
              <a:rPr lang="en-US" dirty="0"/>
              <a:t>CABHI – Competitive grant program.  Purpose is to build/strengthen infrastructure and treatment systems, so that individuals who are experiencing homelessness have better access to housing, treatment, and mainstream benefits. CABHI funds dedicated SOAR benefits specialists in Colorado, Connecticut, Nebraska, and New Mexico.</a:t>
            </a:r>
          </a:p>
          <a:p>
            <a:pPr defTabSz="1000168">
              <a:defRPr/>
            </a:pPr>
            <a:endParaRPr lang="en-US" dirty="0"/>
          </a:p>
          <a:p>
            <a:pPr defTabSz="1000168">
              <a:defRPr/>
            </a:pPr>
            <a:r>
              <a:rPr lang="en-US" dirty="0"/>
              <a:t>Grants for the Benefit of Homeless Individuals–Services in Supportive Housing (GBHI–SSH)- SAMHSA's Grants for the Benefit of Homeless Individuals–Services in Supportive Housing (GBHI–SSH) program expands community treatment and recovery services.</a:t>
            </a:r>
          </a:p>
          <a:p>
            <a:pPr defTabSz="1000168">
              <a:defRPr/>
            </a:pPr>
            <a:endParaRPr lang="en-US" dirty="0"/>
          </a:p>
          <a:p>
            <a:pPr defTabSz="1000168">
              <a:defRPr/>
            </a:pPr>
            <a:r>
              <a:rPr lang="en-US" dirty="0"/>
              <a:t>The GBHI–SSH program is a competitive grant program administered by the SAMHSA Center for Substance Abuse Treatment (CSAT). The goal of the program is to help communities expand and strengthen treatment and recovery support services for veterans who experience homelessness and non-veteran individuals and families who experience chronic homelessness.</a:t>
            </a:r>
          </a:p>
          <a:p>
            <a:pPr defTabSz="1000168">
              <a:defRPr/>
            </a:pPr>
            <a:endParaRPr lang="en-US" dirty="0"/>
          </a:p>
          <a:p>
            <a:pPr defTabSz="1000168">
              <a:defRPr/>
            </a:pPr>
            <a:r>
              <a:rPr lang="en-US" b="1" dirty="0"/>
              <a:t>TIEH Grant Announcement: </a:t>
            </a:r>
            <a:r>
              <a:rPr lang="en-US" dirty="0"/>
              <a:t>https://www.samhsa.gov/grants/grant-announcements/sm-18-014</a:t>
            </a:r>
          </a:p>
          <a:p>
            <a:pPr defTabSz="1000168">
              <a:defRPr/>
            </a:pPr>
            <a:r>
              <a:rPr lang="en-US" sz="1300" dirty="0"/>
              <a:t>Treatment for Individuals with Serious Mental Illness, Serious Emotional Disturbance or Co-Occurring Disorders Experiencing Homelessness (Short Title: Treatment for Individuals Experiencing Homelessness).  The purpose of this program is to support the development and/or expansion of the local implementation of an infrastructure that integrates behavioral health treatment and recovery support services for individuals, youth, and families. SAMHSA will support three types of activities:  (1) integrated behavioral health treatment and other recovery-oriented services; (2) efforts to engage and connect clients to enrollment resources for health insurance, Medicaid, and mainstream benefits (e.g. Supplemental Security Income (SSI)/Social Security Disability Insurance (SSDI), Temporary Assistance for Needy Families (TANF), Supplemental Nutrition Assistance Program (SNAP), etc.); and (3) coordination of housing and services that support sustainable permanent housing.  </a:t>
            </a:r>
            <a:endParaRPr lang="en-US" dirty="0"/>
          </a:p>
          <a:p>
            <a:pPr defTabSz="1000168">
              <a:defRPr/>
            </a:pPr>
            <a:endParaRPr lang="en-US" dirty="0"/>
          </a:p>
          <a:p>
            <a:pPr defTabSz="1000168">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3EA04E-3C7C-4FBD-B92F-C69FC2C5EBCD}"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2849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Wisconsin has a PT position funded with CDBG in 2018 (They have had</a:t>
            </a:r>
            <a:r>
              <a:rPr lang="en-US" baseline="0"/>
              <a:t> a CDBG funded position for many years)</a:t>
            </a:r>
            <a:endParaRPr lang="en-US"/>
          </a:p>
          <a:p>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3EA04E-3C7C-4FBD-B92F-C69FC2C5EBCD}"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7136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spcBef>
                <a:spcPts val="634"/>
              </a:spcBef>
              <a:spcAft>
                <a:spcPts val="1269"/>
              </a:spcAft>
              <a:defRPr/>
            </a:pPr>
            <a:r>
              <a:rPr lang="en-US" sz="3000" dirty="0"/>
              <a:t>The VA is highly supportive of using the SOAR model. For this slide it will be important to ensure that participants are aware of the tools that are available for serving Veterans, but especially the Toolkit and Caseworker’s Guide.  The message should be to encourage Local Leads to engage with SSVF providers and VA Medical Centers in their area and encourage them to become a part of your SOAR workgroup/community SOAR initiative.  The appendix of the Toolkit is a great resource that helps communities to determine how many case managers are needed, how many applications they can complete, etc. </a:t>
            </a:r>
          </a:p>
          <a:p>
            <a:pPr defTabSz="966612">
              <a:spcBef>
                <a:spcPts val="634"/>
              </a:spcBef>
              <a:spcAft>
                <a:spcPts val="1269"/>
              </a:spcAft>
              <a:defRPr/>
            </a:pPr>
            <a:endParaRPr lang="en-US" sz="3000" dirty="0"/>
          </a:p>
          <a:p>
            <a:pPr defTabSz="966612">
              <a:spcBef>
                <a:spcPts val="634"/>
              </a:spcBef>
              <a:spcAft>
                <a:spcPts val="1269"/>
              </a:spcAft>
              <a:defRPr/>
            </a:pPr>
            <a:r>
              <a:rPr lang="en-US" sz="3000" dirty="0"/>
              <a:t>SSVF grantees are expected to implement SOAR either in-house, through a subcontract relationship with a local provider (giving funds to that provider), or an MOU that describes how the community provider will serve Veterans without additional funding from SSVF.  It is important to remember that many VAs do not have the financial mechanism to complete SOAR applications (unlike SSVF, which does).  The SOAR TA Center can work with the VA Homeless Programs Office to ensure that SOAR is working in a community and help broker the conversations between the VA and community.</a:t>
            </a:r>
          </a:p>
          <a:p>
            <a:pPr defTabSz="966612">
              <a:spcBef>
                <a:spcPts val="634"/>
              </a:spcBef>
              <a:spcAft>
                <a:spcPts val="1269"/>
              </a:spcAft>
              <a:defRPr/>
            </a:pPr>
            <a:endParaRPr lang="en-US" sz="3000" dirty="0"/>
          </a:p>
          <a:p>
            <a:pPr>
              <a:spcBef>
                <a:spcPts val="634"/>
              </a:spcBef>
              <a:spcAft>
                <a:spcPts val="1269"/>
              </a:spcAft>
            </a:pPr>
            <a:r>
              <a:rPr lang="en-US" sz="3000" dirty="0">
                <a:cs typeface="Arial" charset="0"/>
              </a:rPr>
              <a:t>Original memo was released in October 2013, updated May 2017. Available on the SOAR website</a:t>
            </a:r>
          </a:p>
          <a:p>
            <a:pPr>
              <a:spcBef>
                <a:spcPts val="634"/>
              </a:spcBef>
              <a:spcAft>
                <a:spcPts val="1269"/>
              </a:spcAft>
            </a:pPr>
            <a:endParaRPr lang="en-US" sz="3000" i="1" dirty="0">
              <a:cs typeface="Arial" charset="0"/>
            </a:endParaRPr>
          </a:p>
          <a:p>
            <a:pPr>
              <a:spcBef>
                <a:spcPts val="634"/>
              </a:spcBef>
              <a:spcAft>
                <a:spcPts val="1269"/>
              </a:spcAft>
            </a:pPr>
            <a:r>
              <a:rPr lang="en-US" sz="3000" i="1" dirty="0"/>
              <a:t>SOAR Works to End Veteran Homelessness: VA Caseworker’s Guide </a:t>
            </a:r>
          </a:p>
          <a:p>
            <a:pPr marL="245009" indent="-231584">
              <a:spcAft>
                <a:spcPts val="634"/>
              </a:spcAft>
              <a:buClr>
                <a:srgbClr val="1CADE4"/>
              </a:buClr>
              <a:buFont typeface="Wingdings" panose="05000000000000000000" pitchFamily="2" charset="2"/>
              <a:buChar char="§"/>
            </a:pPr>
            <a:r>
              <a:rPr lang="en-US" sz="2600" dirty="0"/>
              <a:t>Step-by-step guide on using SOAR after completing the SOAR Training</a:t>
            </a:r>
          </a:p>
          <a:p>
            <a:pPr marL="245009" indent="-231584">
              <a:spcBef>
                <a:spcPts val="634"/>
              </a:spcBef>
              <a:spcAft>
                <a:spcPts val="634"/>
              </a:spcAft>
              <a:buClr>
                <a:srgbClr val="1CADE4"/>
              </a:buClr>
              <a:buFont typeface="Wingdings" panose="05000000000000000000" pitchFamily="2" charset="2"/>
              <a:buChar char="§"/>
            </a:pPr>
            <a:r>
              <a:rPr lang="en-US" sz="2600" dirty="0"/>
              <a:t>Crosswalk of where to find key information for SSI/SSDI in VHA assessments</a:t>
            </a:r>
          </a:p>
          <a:p>
            <a:pPr marL="245009" indent="-231584">
              <a:spcBef>
                <a:spcPts val="634"/>
              </a:spcBef>
              <a:spcAft>
                <a:spcPts val="634"/>
              </a:spcAft>
              <a:buClr>
                <a:srgbClr val="1CADE4"/>
              </a:buClr>
              <a:buFont typeface="Wingdings" panose="05000000000000000000" pitchFamily="2" charset="2"/>
              <a:buChar char="§"/>
            </a:pPr>
            <a:r>
              <a:rPr lang="en-US" sz="2600" dirty="0"/>
              <a:t>Full of tips on how to efficiently complete applications using the SOAR model</a:t>
            </a:r>
          </a:p>
          <a:p>
            <a:pPr marL="721603" lvl="1" indent="-327239">
              <a:spcBef>
                <a:spcPts val="634"/>
              </a:spcBef>
              <a:spcAft>
                <a:spcPts val="1269"/>
              </a:spcAft>
              <a:buFont typeface="Wingdings" panose="05000000000000000000" pitchFamily="2" charset="2"/>
              <a:buChar char="§"/>
            </a:pPr>
            <a:endParaRPr lang="en-US" sz="2700" dirty="0">
              <a:ea typeface="Arial" charset="0"/>
              <a:cs typeface="Arial"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3EA04E-3C7C-4FBD-B92F-C69FC2C5EBCD}"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513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See notes on next slide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3EA04E-3C7C-4FBD-B92F-C69FC2C5EBCD}"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2802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Medicaid is a federal and state</a:t>
            </a:r>
            <a:r>
              <a:rPr lang="en-US" baseline="0" dirty="0"/>
              <a:t> partnership and it is administered differently in every state, plans can vary greatly and participants may hail from expansion or non-expansion states.  It is important to point out that they should review their own state’s statutes and understand that the examples may not apply to every state.  </a:t>
            </a:r>
          </a:p>
          <a:p>
            <a:endParaRPr lang="en-US" baseline="0" dirty="0"/>
          </a:p>
          <a:p>
            <a:r>
              <a:rPr lang="en-US" b="1" u="sng" baseline="0" dirty="0"/>
              <a:t>SOAR as a Medicaid billable service</a:t>
            </a:r>
            <a:r>
              <a:rPr lang="en-US" b="1" baseline="0" dirty="0"/>
              <a:t>: Arizona has established a SOAR billing code for Medicaid. (They are an expansion state). Case workers who work for Medicaid providers can bill directly for providing SOAR services. Other states will use the billing code for Targeted Case Management to provide SOAR services within the scope of that case management work (e.g. Michigan). </a:t>
            </a:r>
          </a:p>
          <a:p>
            <a:endParaRPr lang="en-US" b="1" baseline="0" dirty="0"/>
          </a:p>
          <a:p>
            <a:r>
              <a:rPr lang="en-US" b="1" u="sng" baseline="0" dirty="0"/>
              <a:t>Retroactive billing for SOAR services</a:t>
            </a:r>
            <a:r>
              <a:rPr lang="en-US" b="1" baseline="0" dirty="0"/>
              <a:t>: Once an individual is approved for SSI and Medicaid, treatment providers can retroactively bill Medicaid for services provided up to 90 days prior to the SSI protective filing date. This results in reimbursement for previously uncompensated care as well as payment for ongoing treatment. (This is the model most often used in non-expansion states). (Kansas is an example). Hospitals, mental health centers, and other Medicaid providers will fund positions based on the retroactive reimbursements.</a:t>
            </a:r>
          </a:p>
          <a:p>
            <a:endParaRPr lang="en-US" b="1" baseline="0" dirty="0"/>
          </a:p>
          <a:p>
            <a:r>
              <a:rPr lang="en-US" b="1" u="sng" baseline="0" dirty="0"/>
              <a:t>Medicaid Administrative Claiming</a:t>
            </a:r>
            <a:r>
              <a:rPr lang="en-US" b="1" baseline="0" dirty="0"/>
              <a:t>: States maintain an administrative fund that can be used for various services. Federal payment is available at a rate of 50 percent for amounts expended by a state “as found necessary by the Secretary for the proper and efficient administration of the state plan.” (which includes helping people become eligible for Medicaid.) (Georgia is the example that uses these funds for dedicated benefits specialists who use SOAR).</a:t>
            </a:r>
          </a:p>
          <a:p>
            <a:endParaRPr lang="en-US" baseline="0" dirty="0"/>
          </a:p>
          <a:p>
            <a:endParaRPr lang="en-US" baseline="0" dirty="0"/>
          </a:p>
          <a:p>
            <a:r>
              <a:rPr lang="en-US" baseline="0" dirty="0"/>
              <a:t>TN: they use some of their state health programs to help with state billing, agencies that are part of the Safety Net can bill for SOAR assistance.</a:t>
            </a:r>
          </a:p>
          <a:p>
            <a:r>
              <a:rPr lang="en-US" baseline="0" dirty="0"/>
              <a:t>GA: use part of their Medicaid funding, Medicaid administrative funds that fund case managers who help people become eligible for Medicaid/SSI and SSDI through SOAR.</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3EA04E-3C7C-4FBD-B92F-C69FC2C5EBCD}"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5758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a:t>General assistance may not be available in every state; if states/communities do have general assistance (which may be called something different depending on the state), there may be an interim assistance reimbursement (IAR) agreement between GA and SSA where the county/state can be reimbursed for payments made once the applicant has been approved.  This funding could be use to fund a dedicated SOAR case manager.  </a:t>
            </a:r>
          </a:p>
          <a:p>
            <a:pPr defTabSz="966612">
              <a:defRPr/>
            </a:pPr>
            <a:endParaRPr lang="en-US" sz="1300"/>
          </a:p>
          <a:p>
            <a:pPr defTabSz="966612">
              <a:defRPr/>
            </a:pPr>
            <a:r>
              <a:rPr lang="en-US" sz="1300"/>
              <a:t>Example of where this is happening: Council Bluffs, Iowa</a:t>
            </a:r>
          </a:p>
          <a:p>
            <a:pPr defTabSz="966612">
              <a:defRPr/>
            </a:pPr>
            <a:endParaRPr lang="en-US" sz="1300" b="1"/>
          </a:p>
          <a:p>
            <a:r>
              <a:rPr lang="en-US" sz="1300" b="1"/>
              <a:t>General Assistance.</a:t>
            </a:r>
            <a:r>
              <a:rPr lang="en-US" sz="1300"/>
              <a:t> Some communities offer a monthly cash stipend to people who are disabled and have low incomes to help cover essential living expenses while they apply for SSI. This general or interim assistance is provided while the SSI application is pending. Once approved, the state or county is reimbursed out of the individual's SSI retroactive payments. Communities can then use these funds to help support others who need assistance or to fund SOAR efforts to transition people from public assistance to SSI. Thirteen states reported a total </a:t>
            </a:r>
            <a:r>
              <a:rPr lang="en-US" sz="1300" b="1"/>
              <a:t>General Assistance reimbursement of $243,169 </a:t>
            </a:r>
            <a:r>
              <a:rPr lang="en-US" sz="1300"/>
              <a:t>for 84 individuals, an average of </a:t>
            </a:r>
            <a:r>
              <a:rPr lang="en-US" sz="1300" b="1"/>
              <a:t>$2,895 per person.</a:t>
            </a:r>
            <a:r>
              <a:rPr lang="en-US" sz="1300"/>
              <a:t> </a:t>
            </a:r>
          </a:p>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3EA04E-3C7C-4FBD-B92F-C69FC2C5EBCD}"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70400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p:cNvSpPr/>
          <p:nvPr userDrawn="1"/>
        </p:nvSpPr>
        <p:spPr>
          <a:xfrm>
            <a:off x="0" y="5653963"/>
            <a:ext cx="12192000" cy="1071727"/>
          </a:xfrm>
          <a:prstGeom prst="rect">
            <a:avLst/>
          </a:prstGeom>
          <a:solidFill>
            <a:srgbClr val="A4A7AA">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7" name="Rectangle 6"/>
          <p:cNvSpPr/>
          <p:nvPr userDrawn="1"/>
        </p:nvSpPr>
        <p:spPr>
          <a:xfrm>
            <a:off x="414792" y="2"/>
            <a:ext cx="11777208" cy="5500679"/>
          </a:xfrm>
          <a:prstGeom prst="rect">
            <a:avLst/>
          </a:prstGeom>
          <a:solidFill>
            <a:srgbClr val="1E38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userDrawn="1"/>
        </p:nvSpPr>
        <p:spPr>
          <a:xfrm>
            <a:off x="0" y="2"/>
            <a:ext cx="414792" cy="5500679"/>
          </a:xfrm>
          <a:prstGeom prst="rect">
            <a:avLst/>
          </a:prstGeom>
          <a:solidFill>
            <a:srgbClr val="CF35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userDrawn="1"/>
        </p:nvSpPr>
        <p:spPr>
          <a:xfrm>
            <a:off x="2434894" y="2607565"/>
            <a:ext cx="9757105" cy="2600047"/>
          </a:xfrm>
          <a:prstGeom prst="rect">
            <a:avLst/>
          </a:prstGeom>
          <a:solidFill>
            <a:srgbClr val="1C69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userDrawn="1">
            <p:ph type="ctrTitle"/>
          </p:nvPr>
        </p:nvSpPr>
        <p:spPr>
          <a:xfrm>
            <a:off x="1710939" y="227361"/>
            <a:ext cx="10235443" cy="552283"/>
          </a:xfrm>
          <a:prstGeom prst="rect">
            <a:avLst/>
          </a:prstGeom>
        </p:spPr>
        <p:txBody>
          <a:bodyPr>
            <a:normAutofit/>
          </a:bodyPr>
          <a:lstStyle>
            <a:lvl1pPr algn="r">
              <a:defRPr sz="4800" b="1">
                <a:solidFill>
                  <a:schemeClr val="bg1"/>
                </a:solidFill>
              </a:defRPr>
            </a:lvl1pPr>
          </a:lstStyle>
          <a:p>
            <a:r>
              <a:rPr lang="en-US"/>
              <a:t>Click to edit Master title style</a:t>
            </a:r>
          </a:p>
        </p:txBody>
      </p:sp>
      <p:sp>
        <p:nvSpPr>
          <p:cNvPr id="5" name="Text Placeholder 4">
            <a:extLst>
              <a:ext uri="{FF2B5EF4-FFF2-40B4-BE49-F238E27FC236}">
                <a16:creationId xmlns:a16="http://schemas.microsoft.com/office/drawing/2014/main" id="{3295AC9F-E362-4AF5-88B1-9D5E086D0177}"/>
              </a:ext>
            </a:extLst>
          </p:cNvPr>
          <p:cNvSpPr>
            <a:spLocks noGrp="1"/>
          </p:cNvSpPr>
          <p:nvPr>
            <p:ph type="body" sz="quarter" idx="10" hasCustomPrompt="1"/>
          </p:nvPr>
        </p:nvSpPr>
        <p:spPr>
          <a:xfrm>
            <a:off x="414142" y="5769643"/>
            <a:ext cx="3788833" cy="825500"/>
          </a:xfrm>
        </p:spPr>
        <p:txBody>
          <a:bodyPr anchor="ctr">
            <a:normAutofit/>
          </a:bodyPr>
          <a:lstStyle>
            <a:lvl1pPr marL="0" indent="0">
              <a:buNone/>
              <a:defRPr sz="2400"/>
            </a:lvl1pPr>
          </a:lstStyle>
          <a:p>
            <a:pPr lvl="0"/>
            <a:r>
              <a:rPr lang="en-US"/>
              <a:t>Location of Presentation Date</a:t>
            </a:r>
          </a:p>
        </p:txBody>
      </p:sp>
      <p:sp>
        <p:nvSpPr>
          <p:cNvPr id="17" name="Subtitle 2">
            <a:extLst>
              <a:ext uri="{FF2B5EF4-FFF2-40B4-BE49-F238E27FC236}">
                <a16:creationId xmlns:a16="http://schemas.microsoft.com/office/drawing/2014/main" id="{EC75B8A7-8EEA-4F38-A82A-DBDE34A739E9}"/>
              </a:ext>
            </a:extLst>
          </p:cNvPr>
          <p:cNvSpPr>
            <a:spLocks noGrp="1"/>
          </p:cNvSpPr>
          <p:nvPr>
            <p:ph type="subTitle" idx="1"/>
          </p:nvPr>
        </p:nvSpPr>
        <p:spPr>
          <a:xfrm>
            <a:off x="2434895" y="2607563"/>
            <a:ext cx="9511485" cy="2600047"/>
          </a:xfrm>
        </p:spPr>
        <p:txBody>
          <a:bodyPr anchor="ctr">
            <a:normAutofit/>
          </a:bodyPr>
          <a:lstStyle>
            <a:lvl1pPr marL="0" indent="0" algn="r">
              <a:buNone/>
              <a:defRPr sz="2933">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grpSp>
        <p:nvGrpSpPr>
          <p:cNvPr id="15" name="Group 14"/>
          <p:cNvGrpSpPr/>
          <p:nvPr userDrawn="1"/>
        </p:nvGrpSpPr>
        <p:grpSpPr>
          <a:xfrm>
            <a:off x="8940800" y="5726379"/>
            <a:ext cx="3005579" cy="927223"/>
            <a:chOff x="5991773" y="5731961"/>
            <a:chExt cx="2968012" cy="915633"/>
          </a:xfrm>
        </p:grpSpPr>
        <p:pic>
          <p:nvPicPr>
            <p:cNvPr id="16" name="Picture 15" descr="12652_SAMHSA_LogoRedesign_FIN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86600" y="5891367"/>
              <a:ext cx="1873185" cy="666470"/>
            </a:xfrm>
            <a:prstGeom prst="rect">
              <a:avLst/>
            </a:prstGeom>
          </p:spPr>
        </p:pic>
        <p:pic>
          <p:nvPicPr>
            <p:cNvPr id="18" name="Picture 17" descr="HHS-Logo-camera-ready.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91773" y="5731961"/>
              <a:ext cx="963363" cy="915633"/>
            </a:xfrm>
            <a:prstGeom prst="rect">
              <a:avLst/>
            </a:prstGeom>
          </p:spPr>
        </p:pic>
      </p:grpSp>
    </p:spTree>
    <p:extLst>
      <p:ext uri="{BB962C8B-B14F-4D97-AF65-F5344CB8AC3E}">
        <p14:creationId xmlns:p14="http://schemas.microsoft.com/office/powerpoint/2010/main" val="180230792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09600" y="1262687"/>
            <a:ext cx="10972800" cy="48634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a:extLst>
              <a:ext uri="{FF2B5EF4-FFF2-40B4-BE49-F238E27FC236}">
                <a16:creationId xmlns:a16="http://schemas.microsoft.com/office/drawing/2014/main" id="{C7371E86-DC47-4E56-B42C-F7C6629C74A2}"/>
              </a:ext>
            </a:extLst>
          </p:cNvPr>
          <p:cNvSpPr>
            <a:spLocks noGrp="1"/>
          </p:cNvSpPr>
          <p:nvPr>
            <p:ph type="sldNum" sz="quarter" idx="10"/>
          </p:nvPr>
        </p:nvSpPr>
        <p:spPr/>
        <p:txBody>
          <a:bodyPr/>
          <a:lstStyle/>
          <a:p>
            <a:fld id="{D07D4089-40B5-457D-927F-16367A53BB79}" type="slidenum">
              <a:rPr lang="en-US" smtClean="0"/>
              <a:pPr/>
              <a:t>‹#›</a:t>
            </a:fld>
            <a:endParaRPr lang="en-US"/>
          </a:p>
        </p:txBody>
      </p:sp>
      <p:sp>
        <p:nvSpPr>
          <p:cNvPr id="14" name="Title 13">
            <a:extLst>
              <a:ext uri="{FF2B5EF4-FFF2-40B4-BE49-F238E27FC236}">
                <a16:creationId xmlns:a16="http://schemas.microsoft.com/office/drawing/2014/main" id="{7CF833B0-75C1-4D45-98F9-211F79DE9D14}"/>
              </a:ext>
            </a:extLst>
          </p:cNvPr>
          <p:cNvSpPr>
            <a:spLocks noGrp="1"/>
          </p:cNvSpPr>
          <p:nvPr>
            <p:ph type="title"/>
          </p:nvPr>
        </p:nvSpPr>
        <p:spPr/>
        <p:txBody>
          <a:bodyPr/>
          <a:lstStyle/>
          <a:p>
            <a:r>
              <a:rPr lang="en-US"/>
              <a:t>Click to edit Master title style</a:t>
            </a:r>
          </a:p>
        </p:txBody>
      </p:sp>
      <p:pic>
        <p:nvPicPr>
          <p:cNvPr id="6" name="Picture 5" descr="12652_SAMHSA_LogoRedesign_FIN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3649" y="6273457"/>
            <a:ext cx="1428756" cy="508344"/>
          </a:xfrm>
          <a:prstGeom prst="rect">
            <a:avLst/>
          </a:prstGeom>
        </p:spPr>
      </p:pic>
    </p:spTree>
    <p:extLst>
      <p:ext uri="{BB962C8B-B14F-4D97-AF65-F5344CB8AC3E}">
        <p14:creationId xmlns:p14="http://schemas.microsoft.com/office/powerpoint/2010/main" val="582567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9" name="Vertical Text Placeholder 2">
            <a:extLst>
              <a:ext uri="{FF2B5EF4-FFF2-40B4-BE49-F238E27FC236}">
                <a16:creationId xmlns:a16="http://schemas.microsoft.com/office/drawing/2014/main" id="{4C95A494-F140-4FCC-B3E7-9D84457415E7}"/>
              </a:ext>
            </a:extLst>
          </p:cNvPr>
          <p:cNvSpPr>
            <a:spLocks noGrp="1"/>
          </p:cNvSpPr>
          <p:nvPr>
            <p:ph type="body" orient="vert" idx="13"/>
          </p:nvPr>
        </p:nvSpPr>
        <p:spPr>
          <a:xfrm>
            <a:off x="609600" y="1262687"/>
            <a:ext cx="8026400" cy="48634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13">
            <a:extLst>
              <a:ext uri="{FF2B5EF4-FFF2-40B4-BE49-F238E27FC236}">
                <a16:creationId xmlns:a16="http://schemas.microsoft.com/office/drawing/2014/main" id="{871CABD9-2B2A-4BA2-9DB4-296F1FBE0A1F}"/>
              </a:ext>
            </a:extLst>
          </p:cNvPr>
          <p:cNvSpPr>
            <a:spLocks noGrp="1"/>
          </p:cNvSpPr>
          <p:nvPr>
            <p:ph type="sldNum" sz="quarter" idx="14"/>
          </p:nvPr>
        </p:nvSpPr>
        <p:spPr/>
        <p:txBody>
          <a:bodyPr/>
          <a:lstStyle/>
          <a:p>
            <a:fld id="{D07D4089-40B5-457D-927F-16367A53BB79}" type="slidenum">
              <a:rPr lang="en-US" smtClean="0"/>
              <a:pPr/>
              <a:t>‹#›</a:t>
            </a:fld>
            <a:endParaRPr lang="en-US"/>
          </a:p>
        </p:txBody>
      </p:sp>
      <p:sp>
        <p:nvSpPr>
          <p:cNvPr id="17" name="Title 16">
            <a:extLst>
              <a:ext uri="{FF2B5EF4-FFF2-40B4-BE49-F238E27FC236}">
                <a16:creationId xmlns:a16="http://schemas.microsoft.com/office/drawing/2014/main" id="{197D3B14-2836-4373-815E-B723FCD890BB}"/>
              </a:ext>
            </a:extLst>
          </p:cNvPr>
          <p:cNvSpPr>
            <a:spLocks noGrp="1"/>
          </p:cNvSpPr>
          <p:nvPr>
            <p:ph type="title"/>
          </p:nvPr>
        </p:nvSpPr>
        <p:spPr/>
        <p:txBody>
          <a:bodyPr/>
          <a:lstStyle/>
          <a:p>
            <a:r>
              <a:rPr lang="en-US"/>
              <a:t>Click to edit Master title style</a:t>
            </a:r>
          </a:p>
        </p:txBody>
      </p:sp>
      <p:sp>
        <p:nvSpPr>
          <p:cNvPr id="19" name="Text Placeholder 18">
            <a:extLst>
              <a:ext uri="{FF2B5EF4-FFF2-40B4-BE49-F238E27FC236}">
                <a16:creationId xmlns:a16="http://schemas.microsoft.com/office/drawing/2014/main" id="{D30EC90A-617D-436B-9C30-8145B7FFEF16}"/>
              </a:ext>
            </a:extLst>
          </p:cNvPr>
          <p:cNvSpPr>
            <a:spLocks noGrp="1"/>
          </p:cNvSpPr>
          <p:nvPr>
            <p:ph type="body" sz="quarter" idx="15"/>
          </p:nvPr>
        </p:nvSpPr>
        <p:spPr>
          <a:xfrm rot="5400000">
            <a:off x="7779065" y="2322829"/>
            <a:ext cx="4863479" cy="2743196"/>
          </a:xfrm>
        </p:spPr>
        <p:txBody>
          <a:bodyPr/>
          <a:lstStyle>
            <a:lvl1pPr marL="0" indent="0">
              <a:buNone/>
              <a:defRPr/>
            </a:lvl1pPr>
          </a:lstStyle>
          <a:p>
            <a:pPr lvl="0"/>
            <a:endParaRPr lang="en-US"/>
          </a:p>
        </p:txBody>
      </p:sp>
      <p:pic>
        <p:nvPicPr>
          <p:cNvPr id="7" name="Picture 6" descr="12652_SAMHSA_LogoRedesign_FIN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3649" y="6273457"/>
            <a:ext cx="1428756" cy="508344"/>
          </a:xfrm>
          <a:prstGeom prst="rect">
            <a:avLst/>
          </a:prstGeom>
        </p:spPr>
      </p:pic>
    </p:spTree>
    <p:extLst>
      <p:ext uri="{BB962C8B-B14F-4D97-AF65-F5344CB8AC3E}">
        <p14:creationId xmlns:p14="http://schemas.microsoft.com/office/powerpoint/2010/main" val="1916695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C9CA1720-02F3-46D5-91D9-004D8178A80E}"/>
              </a:ext>
            </a:extLst>
          </p:cNvPr>
          <p:cNvSpPr txBox="1"/>
          <p:nvPr userDrawn="1"/>
        </p:nvSpPr>
        <p:spPr>
          <a:xfrm>
            <a:off x="609600" y="1334891"/>
            <a:ext cx="10972800" cy="4709174"/>
          </a:xfrm>
          <a:prstGeom prst="rect">
            <a:avLst/>
          </a:prstGeom>
          <a:noFill/>
        </p:spPr>
        <p:txBody>
          <a:bodyPr wrap="square" rtlCol="0">
            <a:spAutoFit/>
          </a:bodyPr>
          <a:lstStyle/>
          <a:p>
            <a:pPr algn="ctr"/>
            <a:r>
              <a:rPr lang="en-US" sz="3467"/>
              <a:t>SAMHSA’s mission is to reduce the impact of substance abuse and mental illness on America’s communities.</a:t>
            </a:r>
          </a:p>
          <a:p>
            <a:r>
              <a:rPr lang="en-US" sz="2400"/>
              <a:t>                  </a:t>
            </a:r>
          </a:p>
          <a:p>
            <a:pPr algn="ctr">
              <a:spcBef>
                <a:spcPts val="0"/>
              </a:spcBef>
            </a:pPr>
            <a:endParaRPr lang="en-US" sz="2400"/>
          </a:p>
          <a:p>
            <a:pPr>
              <a:spcBef>
                <a:spcPts val="0"/>
              </a:spcBef>
            </a:pPr>
            <a:endParaRPr lang="en-US" sz="1867"/>
          </a:p>
          <a:p>
            <a:pPr>
              <a:spcBef>
                <a:spcPts val="0"/>
              </a:spcBef>
            </a:pPr>
            <a:endParaRPr lang="en-US" sz="1867"/>
          </a:p>
          <a:p>
            <a:pPr algn="ctr">
              <a:spcBef>
                <a:spcPts val="3200"/>
              </a:spcBef>
            </a:pPr>
            <a:r>
              <a:rPr lang="en-US" sz="5333"/>
              <a:t>www.samhsa.gov</a:t>
            </a:r>
          </a:p>
          <a:p>
            <a:pPr algn="ctr">
              <a:spcBef>
                <a:spcPts val="4000"/>
              </a:spcBef>
            </a:pPr>
            <a:r>
              <a:rPr lang="en-US" sz="3200"/>
              <a:t>1-877-SAMHSA-7 (1-877-726-4727) ● 1-800-487-4889 (TDD)</a:t>
            </a:r>
          </a:p>
        </p:txBody>
      </p:sp>
      <p:sp>
        <p:nvSpPr>
          <p:cNvPr id="3" name="Slide Number Placeholder 2">
            <a:extLst>
              <a:ext uri="{FF2B5EF4-FFF2-40B4-BE49-F238E27FC236}">
                <a16:creationId xmlns:a16="http://schemas.microsoft.com/office/drawing/2014/main" id="{5448F7EC-8EE8-4B66-800B-C5AA9FC41395}"/>
              </a:ext>
            </a:extLst>
          </p:cNvPr>
          <p:cNvSpPr>
            <a:spLocks noGrp="1"/>
          </p:cNvSpPr>
          <p:nvPr>
            <p:ph type="sldNum" sz="quarter" idx="10"/>
          </p:nvPr>
        </p:nvSpPr>
        <p:spPr/>
        <p:txBody>
          <a:bodyPr/>
          <a:lstStyle/>
          <a:p>
            <a:fld id="{D07D4089-40B5-457D-927F-16367A53BB79}" type="slidenum">
              <a:rPr lang="en-US" smtClean="0"/>
              <a:pPr/>
              <a:t>‹#›</a:t>
            </a:fld>
            <a:endParaRPr lang="en-US"/>
          </a:p>
        </p:txBody>
      </p:sp>
      <p:sp>
        <p:nvSpPr>
          <p:cNvPr id="6" name="Title 5">
            <a:extLst>
              <a:ext uri="{FF2B5EF4-FFF2-40B4-BE49-F238E27FC236}">
                <a16:creationId xmlns:a16="http://schemas.microsoft.com/office/drawing/2014/main" id="{A3A27E57-9852-43E2-9EA6-11925D42D174}"/>
              </a:ext>
            </a:extLst>
          </p:cNvPr>
          <p:cNvSpPr>
            <a:spLocks noGrp="1"/>
          </p:cNvSpPr>
          <p:nvPr>
            <p:ph type="title" hasCustomPrompt="1"/>
          </p:nvPr>
        </p:nvSpPr>
        <p:spPr/>
        <p:txBody>
          <a:bodyPr/>
          <a:lstStyle>
            <a:lvl1pPr>
              <a:defRPr/>
            </a:lvl1pPr>
          </a:lstStyle>
          <a:p>
            <a:r>
              <a:rPr lang="en-US"/>
              <a:t>Thank You</a:t>
            </a:r>
          </a:p>
        </p:txBody>
      </p:sp>
    </p:spTree>
    <p:extLst>
      <p:ext uri="{BB962C8B-B14F-4D97-AF65-F5344CB8AC3E}">
        <p14:creationId xmlns:p14="http://schemas.microsoft.com/office/powerpoint/2010/main" val="152706070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Tx">
  <p:cSld name="1_Content with Caption">
    <p:spTree>
      <p:nvGrpSpPr>
        <p:cNvPr id="1" name=""/>
        <p:cNvGrpSpPr/>
        <p:nvPr/>
      </p:nvGrpSpPr>
      <p:grpSpPr>
        <a:xfrm>
          <a:off x="0" y="0"/>
          <a:ext cx="0" cy="0"/>
          <a:chOff x="0" y="0"/>
          <a:chExt cx="0" cy="0"/>
        </a:xfrm>
      </p:grpSpPr>
      <p:sp>
        <p:nvSpPr>
          <p:cNvPr id="8" name="Rectangle 7"/>
          <p:cNvSpPr/>
          <p:nvPr/>
        </p:nvSpPr>
        <p:spPr>
          <a:xfrm>
            <a:off x="18"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Autofit/>
          </a:bodyPr>
          <a:lstStyle>
            <a:lvl1pPr>
              <a:defRPr sz="48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1"/>
            <a:ext cx="3200400" cy="3379124"/>
          </a:xfrm>
        </p:spPr>
        <p:txBody>
          <a:bodyPr lIns="91440" rIns="91440">
            <a:normAutofit/>
          </a:bodyPr>
          <a:lstStyle>
            <a:lvl1pPr marL="0" indent="0">
              <a:buNone/>
              <a:defRPr sz="2667">
                <a:solidFill>
                  <a:srgbClr val="FFFFFF"/>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10" name="Slide Number Placeholder 5"/>
          <p:cNvSpPr>
            <a:spLocks noGrp="1"/>
          </p:cNvSpPr>
          <p:nvPr>
            <p:ph type="sldNum" sz="quarter" idx="4"/>
          </p:nvPr>
        </p:nvSpPr>
        <p:spPr>
          <a:xfrm>
            <a:off x="103208" y="6446720"/>
            <a:ext cx="2743200" cy="365125"/>
          </a:xfrm>
          <a:prstGeom prst="rect">
            <a:avLst/>
          </a:prstGeom>
        </p:spPr>
        <p:txBody>
          <a:bodyPr vert="horz" lIns="91440" tIns="45720" rIns="91440" bIns="45720" rtlCol="0" anchor="ctr"/>
          <a:lstStyle>
            <a:lvl1pPr algn="l">
              <a:defRPr sz="1800" b="1">
                <a:solidFill>
                  <a:schemeClr val="bg1"/>
                </a:solidFill>
              </a:defRPr>
            </a:lvl1pPr>
          </a:lstStyle>
          <a:p>
            <a:fld id="{5EAE24E9-9ED8-401B-8A88-10EF8A5C7087}" type="slidenum">
              <a:rPr lang="en-US" smtClean="0"/>
              <a:pPr/>
              <a:t>‹#›</a:t>
            </a:fld>
            <a:endParaRPr lang="en-US"/>
          </a:p>
        </p:txBody>
      </p:sp>
      <p:pic>
        <p:nvPicPr>
          <p:cNvPr id="11" name="Picture 10"/>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10099" y="6446721"/>
            <a:ext cx="1247775" cy="373180"/>
          </a:xfrm>
          <a:prstGeom prst="rect">
            <a:avLst/>
          </a:prstGeom>
          <a:noFill/>
        </p:spPr>
      </p:pic>
    </p:spTree>
    <p:extLst>
      <p:ext uri="{BB962C8B-B14F-4D97-AF65-F5344CB8AC3E}">
        <p14:creationId xmlns:p14="http://schemas.microsoft.com/office/powerpoint/2010/main" val="28682790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Slide Number Placeholder 5"/>
          <p:cNvSpPr>
            <a:spLocks noGrp="1"/>
          </p:cNvSpPr>
          <p:nvPr>
            <p:ph type="sldNum" sz="quarter" idx="4"/>
          </p:nvPr>
        </p:nvSpPr>
        <p:spPr>
          <a:xfrm>
            <a:off x="103208" y="6446720"/>
            <a:ext cx="2743200" cy="365125"/>
          </a:xfrm>
          <a:prstGeom prst="rect">
            <a:avLst/>
          </a:prstGeom>
        </p:spPr>
        <p:txBody>
          <a:bodyPr vert="horz" lIns="91440" tIns="45720" rIns="91440" bIns="45720" rtlCol="0" anchor="ctr"/>
          <a:lstStyle>
            <a:lvl1pPr algn="l">
              <a:defRPr sz="1800" b="1">
                <a:solidFill>
                  <a:schemeClr val="bg1"/>
                </a:solidFill>
              </a:defRPr>
            </a:lvl1pPr>
          </a:lstStyle>
          <a:p>
            <a:fld id="{5EAE24E9-9ED8-401B-8A88-10EF8A5C7087}" type="slidenum">
              <a:rPr lang="en-US" smtClean="0"/>
              <a:pPr/>
              <a:t>‹#›</a:t>
            </a:fld>
            <a:endParaRPr lang="en-US"/>
          </a:p>
        </p:txBody>
      </p:sp>
    </p:spTree>
    <p:extLst>
      <p:ext uri="{BB962C8B-B14F-4D97-AF65-F5344CB8AC3E}">
        <p14:creationId xmlns:p14="http://schemas.microsoft.com/office/powerpoint/2010/main" val="3516892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62687"/>
            <a:ext cx="10972800" cy="48634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Slide Number Placeholder 22">
            <a:extLst>
              <a:ext uri="{FF2B5EF4-FFF2-40B4-BE49-F238E27FC236}">
                <a16:creationId xmlns:a16="http://schemas.microsoft.com/office/drawing/2014/main" id="{80ED1A56-7323-4FB6-8ACF-1DE99B8B8BFE}"/>
              </a:ext>
            </a:extLst>
          </p:cNvPr>
          <p:cNvSpPr>
            <a:spLocks noGrp="1"/>
          </p:cNvSpPr>
          <p:nvPr>
            <p:ph type="sldNum" sz="quarter" idx="10"/>
          </p:nvPr>
        </p:nvSpPr>
        <p:spPr/>
        <p:txBody>
          <a:bodyPr/>
          <a:lstStyle/>
          <a:p>
            <a:fld id="{D07D4089-40B5-457D-927F-16367A53BB79}" type="slidenum">
              <a:rPr lang="en-US" smtClean="0"/>
              <a:pPr/>
              <a:t>‹#›</a:t>
            </a:fld>
            <a:endParaRPr lang="en-US"/>
          </a:p>
        </p:txBody>
      </p:sp>
      <p:sp>
        <p:nvSpPr>
          <p:cNvPr id="26" name="Title 25">
            <a:extLst>
              <a:ext uri="{FF2B5EF4-FFF2-40B4-BE49-F238E27FC236}">
                <a16:creationId xmlns:a16="http://schemas.microsoft.com/office/drawing/2014/main" id="{BAA7C934-AF63-4AE4-9879-7DC885F56CE6}"/>
              </a:ext>
            </a:extLst>
          </p:cNvPr>
          <p:cNvSpPr>
            <a:spLocks noGrp="1"/>
          </p:cNvSpPr>
          <p:nvPr>
            <p:ph type="title"/>
          </p:nvPr>
        </p:nvSpPr>
        <p:spPr/>
        <p:txBody>
          <a:bodyPr/>
          <a:lstStyle/>
          <a:p>
            <a:r>
              <a:rPr lang="en-US"/>
              <a:t>Click to edit Master title style</a:t>
            </a:r>
          </a:p>
        </p:txBody>
      </p:sp>
      <p:pic>
        <p:nvPicPr>
          <p:cNvPr id="7" name="Picture 6" descr="12652_SAMHSA_LogoRedesign_FIN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3649" y="6273457"/>
            <a:ext cx="1428756" cy="508344"/>
          </a:xfrm>
          <a:prstGeom prst="rect">
            <a:avLst/>
          </a:prstGeom>
        </p:spPr>
      </p:pic>
    </p:spTree>
    <p:extLst>
      <p:ext uri="{BB962C8B-B14F-4D97-AF65-F5344CB8AC3E}">
        <p14:creationId xmlns:p14="http://schemas.microsoft.com/office/powerpoint/2010/main" val="1591460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13" name="Slide Number Placeholder 12">
            <a:extLst>
              <a:ext uri="{FF2B5EF4-FFF2-40B4-BE49-F238E27FC236}">
                <a16:creationId xmlns:a16="http://schemas.microsoft.com/office/drawing/2014/main" id="{9C25D06C-5CC4-414F-B64F-A967EB8BC585}"/>
              </a:ext>
            </a:extLst>
          </p:cNvPr>
          <p:cNvSpPr>
            <a:spLocks noGrp="1"/>
          </p:cNvSpPr>
          <p:nvPr>
            <p:ph type="sldNum" sz="quarter" idx="10"/>
          </p:nvPr>
        </p:nvSpPr>
        <p:spPr/>
        <p:txBody>
          <a:bodyPr/>
          <a:lstStyle/>
          <a:p>
            <a:fld id="{D07D4089-40B5-457D-927F-16367A53BB79}" type="slidenum">
              <a:rPr lang="en-US" smtClean="0"/>
              <a:pPr/>
              <a:t>‹#›</a:t>
            </a:fld>
            <a:endParaRPr lang="en-US"/>
          </a:p>
        </p:txBody>
      </p:sp>
      <p:sp>
        <p:nvSpPr>
          <p:cNvPr id="15" name="Title 14">
            <a:extLst>
              <a:ext uri="{FF2B5EF4-FFF2-40B4-BE49-F238E27FC236}">
                <a16:creationId xmlns:a16="http://schemas.microsoft.com/office/drawing/2014/main" id="{131B094D-1F11-4308-9A4E-9FF5E5E086F0}"/>
              </a:ext>
            </a:extLst>
          </p:cNvPr>
          <p:cNvSpPr>
            <a:spLocks noGrp="1"/>
          </p:cNvSpPr>
          <p:nvPr>
            <p:ph type="title"/>
          </p:nvPr>
        </p:nvSpPr>
        <p:spPr>
          <a:xfrm>
            <a:off x="963084" y="4424658"/>
            <a:ext cx="10363200" cy="972967"/>
          </a:xfrm>
        </p:spPr>
        <p:txBody>
          <a:bodyPr/>
          <a:lstStyle>
            <a:lvl1pPr>
              <a:defRPr>
                <a:solidFill>
                  <a:schemeClr val="tx1"/>
                </a:solidFill>
              </a:defRPr>
            </a:lvl1pPr>
          </a:lstStyle>
          <a:p>
            <a:r>
              <a:rPr lang="en-US"/>
              <a:t>Click to edit Master title style</a:t>
            </a:r>
          </a:p>
        </p:txBody>
      </p:sp>
      <p:pic>
        <p:nvPicPr>
          <p:cNvPr id="6" name="Picture 5" descr="12652_SAMHSA_LogoRedesign_FIN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3649" y="6273457"/>
            <a:ext cx="1428756" cy="508344"/>
          </a:xfrm>
          <a:prstGeom prst="rect">
            <a:avLst/>
          </a:prstGeom>
        </p:spPr>
      </p:pic>
    </p:spTree>
    <p:extLst>
      <p:ext uri="{BB962C8B-B14F-4D97-AF65-F5344CB8AC3E}">
        <p14:creationId xmlns:p14="http://schemas.microsoft.com/office/powerpoint/2010/main" val="2574157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62687"/>
            <a:ext cx="5384800" cy="4863479"/>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62687"/>
            <a:ext cx="5384800" cy="4863479"/>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13">
            <a:extLst>
              <a:ext uri="{FF2B5EF4-FFF2-40B4-BE49-F238E27FC236}">
                <a16:creationId xmlns:a16="http://schemas.microsoft.com/office/drawing/2014/main" id="{C8D6310A-7476-4D83-A7F8-71D8505B5D47}"/>
              </a:ext>
            </a:extLst>
          </p:cNvPr>
          <p:cNvSpPr>
            <a:spLocks noGrp="1"/>
          </p:cNvSpPr>
          <p:nvPr>
            <p:ph type="sldNum" sz="quarter" idx="10"/>
          </p:nvPr>
        </p:nvSpPr>
        <p:spPr/>
        <p:txBody>
          <a:bodyPr/>
          <a:lstStyle/>
          <a:p>
            <a:fld id="{D07D4089-40B5-457D-927F-16367A53BB79}" type="slidenum">
              <a:rPr lang="en-US" smtClean="0"/>
              <a:pPr/>
              <a:t>‹#›</a:t>
            </a:fld>
            <a:endParaRPr lang="en-US"/>
          </a:p>
        </p:txBody>
      </p:sp>
      <p:sp>
        <p:nvSpPr>
          <p:cNvPr id="15" name="Title 14">
            <a:extLst>
              <a:ext uri="{FF2B5EF4-FFF2-40B4-BE49-F238E27FC236}">
                <a16:creationId xmlns:a16="http://schemas.microsoft.com/office/drawing/2014/main" id="{3A87C2D1-50D6-4300-B47B-7C1BC33BBC7B}"/>
              </a:ext>
            </a:extLst>
          </p:cNvPr>
          <p:cNvSpPr>
            <a:spLocks noGrp="1"/>
          </p:cNvSpPr>
          <p:nvPr>
            <p:ph type="title"/>
          </p:nvPr>
        </p:nvSpPr>
        <p:spPr/>
        <p:txBody>
          <a:bodyPr/>
          <a:lstStyle/>
          <a:p>
            <a:r>
              <a:rPr lang="en-US"/>
              <a:t>Click to edit Master title style</a:t>
            </a:r>
          </a:p>
        </p:txBody>
      </p:sp>
      <p:pic>
        <p:nvPicPr>
          <p:cNvPr id="7" name="Picture 6" descr="12652_SAMHSA_LogoRedesign_FIN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3649" y="6273457"/>
            <a:ext cx="1428756" cy="508344"/>
          </a:xfrm>
          <a:prstGeom prst="rect">
            <a:avLst/>
          </a:prstGeom>
        </p:spPr>
      </p:pic>
    </p:spTree>
    <p:extLst>
      <p:ext uri="{BB962C8B-B14F-4D97-AF65-F5344CB8AC3E}">
        <p14:creationId xmlns:p14="http://schemas.microsoft.com/office/powerpoint/2010/main" val="374775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262685"/>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1970843"/>
            <a:ext cx="5386917" cy="415532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262685"/>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2" y="1970843"/>
            <a:ext cx="5389033" cy="415532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15">
            <a:extLst>
              <a:ext uri="{FF2B5EF4-FFF2-40B4-BE49-F238E27FC236}">
                <a16:creationId xmlns:a16="http://schemas.microsoft.com/office/drawing/2014/main" id="{3EB952FD-FA34-4FAC-AD3E-52F5D8CA5B0B}"/>
              </a:ext>
            </a:extLst>
          </p:cNvPr>
          <p:cNvSpPr>
            <a:spLocks noGrp="1"/>
          </p:cNvSpPr>
          <p:nvPr>
            <p:ph type="sldNum" sz="quarter" idx="10"/>
          </p:nvPr>
        </p:nvSpPr>
        <p:spPr/>
        <p:txBody>
          <a:bodyPr/>
          <a:lstStyle/>
          <a:p>
            <a:fld id="{D07D4089-40B5-457D-927F-16367A53BB79}" type="slidenum">
              <a:rPr lang="en-US" smtClean="0"/>
              <a:pPr/>
              <a:t>‹#›</a:t>
            </a:fld>
            <a:endParaRPr lang="en-US"/>
          </a:p>
        </p:txBody>
      </p:sp>
      <p:sp>
        <p:nvSpPr>
          <p:cNvPr id="17" name="Title 16">
            <a:extLst>
              <a:ext uri="{FF2B5EF4-FFF2-40B4-BE49-F238E27FC236}">
                <a16:creationId xmlns:a16="http://schemas.microsoft.com/office/drawing/2014/main" id="{DCB6E4B7-FABE-4EA9-97E1-AC8EC525F706}"/>
              </a:ext>
            </a:extLst>
          </p:cNvPr>
          <p:cNvSpPr>
            <a:spLocks noGrp="1"/>
          </p:cNvSpPr>
          <p:nvPr>
            <p:ph type="title"/>
          </p:nvPr>
        </p:nvSpPr>
        <p:spPr/>
        <p:txBody>
          <a:bodyPr/>
          <a:lstStyle/>
          <a:p>
            <a:r>
              <a:rPr lang="en-US"/>
              <a:t>Click to edit Master title style</a:t>
            </a:r>
          </a:p>
        </p:txBody>
      </p:sp>
      <p:pic>
        <p:nvPicPr>
          <p:cNvPr id="9" name="Picture 8" descr="12652_SAMHSA_LogoRedesign_FIN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3649" y="6273457"/>
            <a:ext cx="1428756" cy="508344"/>
          </a:xfrm>
          <a:prstGeom prst="rect">
            <a:avLst/>
          </a:prstGeom>
        </p:spPr>
      </p:pic>
    </p:spTree>
    <p:extLst>
      <p:ext uri="{BB962C8B-B14F-4D97-AF65-F5344CB8AC3E}">
        <p14:creationId xmlns:p14="http://schemas.microsoft.com/office/powerpoint/2010/main" val="2195490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75A6BCC9-8AF3-4028-BDF8-D4FFB58A42B3}"/>
              </a:ext>
            </a:extLst>
          </p:cNvPr>
          <p:cNvSpPr>
            <a:spLocks noGrp="1"/>
          </p:cNvSpPr>
          <p:nvPr>
            <p:ph type="pic" sz="quarter" idx="10"/>
          </p:nvPr>
        </p:nvSpPr>
        <p:spPr>
          <a:xfrm>
            <a:off x="-1" y="767950"/>
            <a:ext cx="12191999" cy="5358215"/>
          </a:xfrm>
        </p:spPr>
        <p:txBody>
          <a:bodyPr/>
          <a:lstStyle>
            <a:lvl1pPr>
              <a:defRPr/>
            </a:lvl1pPr>
          </a:lstStyle>
          <a:p>
            <a:endParaRPr lang="en-US"/>
          </a:p>
        </p:txBody>
      </p:sp>
      <p:sp>
        <p:nvSpPr>
          <p:cNvPr id="16" name="Slide Number Placeholder 15">
            <a:extLst>
              <a:ext uri="{FF2B5EF4-FFF2-40B4-BE49-F238E27FC236}">
                <a16:creationId xmlns:a16="http://schemas.microsoft.com/office/drawing/2014/main" id="{BD372029-2B7F-4130-AA67-E3A2F31228C1}"/>
              </a:ext>
            </a:extLst>
          </p:cNvPr>
          <p:cNvSpPr>
            <a:spLocks noGrp="1"/>
          </p:cNvSpPr>
          <p:nvPr>
            <p:ph type="sldNum" sz="quarter" idx="11"/>
          </p:nvPr>
        </p:nvSpPr>
        <p:spPr/>
        <p:txBody>
          <a:bodyPr/>
          <a:lstStyle/>
          <a:p>
            <a:fld id="{D07D4089-40B5-457D-927F-16367A53BB79}" type="slidenum">
              <a:rPr lang="en-US" smtClean="0"/>
              <a:pPr/>
              <a:t>‹#›</a:t>
            </a:fld>
            <a:endParaRPr lang="en-US"/>
          </a:p>
        </p:txBody>
      </p:sp>
      <p:sp>
        <p:nvSpPr>
          <p:cNvPr id="17" name="Title 16">
            <a:extLst>
              <a:ext uri="{FF2B5EF4-FFF2-40B4-BE49-F238E27FC236}">
                <a16:creationId xmlns:a16="http://schemas.microsoft.com/office/drawing/2014/main" id="{A7004BCD-CA72-4E23-A58E-023F89FC5352}"/>
              </a:ext>
            </a:extLst>
          </p:cNvPr>
          <p:cNvSpPr>
            <a:spLocks noGrp="1"/>
          </p:cNvSpPr>
          <p:nvPr>
            <p:ph type="title"/>
          </p:nvPr>
        </p:nvSpPr>
        <p:spPr/>
        <p:txBody>
          <a:bodyPr/>
          <a:lstStyle/>
          <a:p>
            <a:r>
              <a:rPr lang="en-US"/>
              <a:t>Click to edit Master title style</a:t>
            </a:r>
          </a:p>
        </p:txBody>
      </p:sp>
      <p:pic>
        <p:nvPicPr>
          <p:cNvPr id="6" name="Picture 5" descr="12652_SAMHSA_LogoRedesign_FIN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3649" y="6273457"/>
            <a:ext cx="1428756" cy="508344"/>
          </a:xfrm>
          <a:prstGeom prst="rect">
            <a:avLst/>
          </a:prstGeom>
        </p:spPr>
      </p:pic>
    </p:spTree>
    <p:extLst>
      <p:ext uri="{BB962C8B-B14F-4D97-AF65-F5344CB8AC3E}">
        <p14:creationId xmlns:p14="http://schemas.microsoft.com/office/powerpoint/2010/main" val="4068930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9373ACC5-6994-4CCF-B016-26E3D6DF374D}"/>
              </a:ext>
            </a:extLst>
          </p:cNvPr>
          <p:cNvSpPr>
            <a:spLocks noGrp="1"/>
          </p:cNvSpPr>
          <p:nvPr>
            <p:ph type="sldNum" sz="quarter" idx="10"/>
          </p:nvPr>
        </p:nvSpPr>
        <p:spPr/>
        <p:txBody>
          <a:bodyPr/>
          <a:lstStyle/>
          <a:p>
            <a:fld id="{D07D4089-40B5-457D-927F-16367A53BB79}" type="slidenum">
              <a:rPr lang="en-US" smtClean="0"/>
              <a:pPr/>
              <a:t>‹#›</a:t>
            </a:fld>
            <a:endParaRPr lang="en-US"/>
          </a:p>
        </p:txBody>
      </p:sp>
      <p:sp>
        <p:nvSpPr>
          <p:cNvPr id="13" name="Title 12">
            <a:extLst>
              <a:ext uri="{FF2B5EF4-FFF2-40B4-BE49-F238E27FC236}">
                <a16:creationId xmlns:a16="http://schemas.microsoft.com/office/drawing/2014/main" id="{30FC439E-EC0C-416F-AFD3-E2FED651C586}"/>
              </a:ext>
            </a:extLst>
          </p:cNvPr>
          <p:cNvSpPr>
            <a:spLocks noGrp="1"/>
          </p:cNvSpPr>
          <p:nvPr>
            <p:ph type="title"/>
          </p:nvPr>
        </p:nvSpPr>
        <p:spPr/>
        <p:txBody>
          <a:bodyPr/>
          <a:lstStyle/>
          <a:p>
            <a:r>
              <a:rPr lang="en-US"/>
              <a:t>Click to edit Master title style</a:t>
            </a:r>
          </a:p>
        </p:txBody>
      </p:sp>
      <p:pic>
        <p:nvPicPr>
          <p:cNvPr id="5" name="Picture 4" descr="12652_SAMHSA_LogoRedesign_FIN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3649" y="6273457"/>
            <a:ext cx="1428756" cy="508344"/>
          </a:xfrm>
          <a:prstGeom prst="rect">
            <a:avLst/>
          </a:prstGeom>
        </p:spPr>
      </p:pic>
    </p:spTree>
    <p:extLst>
      <p:ext uri="{BB962C8B-B14F-4D97-AF65-F5344CB8AC3E}">
        <p14:creationId xmlns:p14="http://schemas.microsoft.com/office/powerpoint/2010/main" val="2268399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731839"/>
            <a:ext cx="6815667" cy="539432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13" name="Slide Number Placeholder 12">
            <a:extLst>
              <a:ext uri="{FF2B5EF4-FFF2-40B4-BE49-F238E27FC236}">
                <a16:creationId xmlns:a16="http://schemas.microsoft.com/office/drawing/2014/main" id="{2837435A-0FF2-45C8-BAA9-9C75CFB14CDD}"/>
              </a:ext>
            </a:extLst>
          </p:cNvPr>
          <p:cNvSpPr>
            <a:spLocks noGrp="1"/>
          </p:cNvSpPr>
          <p:nvPr>
            <p:ph type="sldNum" sz="quarter" idx="10"/>
          </p:nvPr>
        </p:nvSpPr>
        <p:spPr/>
        <p:txBody>
          <a:bodyPr/>
          <a:lstStyle/>
          <a:p>
            <a:fld id="{D07D4089-40B5-457D-927F-16367A53BB79}" type="slidenum">
              <a:rPr lang="en-US" smtClean="0"/>
              <a:pPr/>
              <a:t>‹#›</a:t>
            </a:fld>
            <a:endParaRPr lang="en-US"/>
          </a:p>
        </p:txBody>
      </p:sp>
      <p:sp>
        <p:nvSpPr>
          <p:cNvPr id="17" name="Text Placeholder 16">
            <a:extLst>
              <a:ext uri="{FF2B5EF4-FFF2-40B4-BE49-F238E27FC236}">
                <a16:creationId xmlns:a16="http://schemas.microsoft.com/office/drawing/2014/main" id="{9BE4C20E-0421-4C19-AFD4-9AFD0F521A68}"/>
              </a:ext>
            </a:extLst>
          </p:cNvPr>
          <p:cNvSpPr>
            <a:spLocks noGrp="1"/>
          </p:cNvSpPr>
          <p:nvPr>
            <p:ph type="body" sz="quarter" idx="11"/>
          </p:nvPr>
        </p:nvSpPr>
        <p:spPr>
          <a:xfrm>
            <a:off x="609603" y="731836"/>
            <a:ext cx="4011084" cy="703264"/>
          </a:xfrm>
        </p:spPr>
        <p:txBody>
          <a:bodyPr anchor="ctr">
            <a:normAutofit/>
          </a:bodyPr>
          <a:lstStyle>
            <a:lvl1pPr marL="0" indent="0">
              <a:buNone/>
              <a:defRPr sz="2667" b="1"/>
            </a:lvl1pPr>
          </a:lstStyle>
          <a:p>
            <a:pPr lvl="0"/>
            <a:endParaRPr lang="en-US"/>
          </a:p>
        </p:txBody>
      </p:sp>
      <p:sp>
        <p:nvSpPr>
          <p:cNvPr id="18" name="Title 17">
            <a:extLst>
              <a:ext uri="{FF2B5EF4-FFF2-40B4-BE49-F238E27FC236}">
                <a16:creationId xmlns:a16="http://schemas.microsoft.com/office/drawing/2014/main" id="{D6C90FEF-E2AF-482E-AD92-627AFBAA3AFC}"/>
              </a:ext>
            </a:extLst>
          </p:cNvPr>
          <p:cNvSpPr>
            <a:spLocks noGrp="1"/>
          </p:cNvSpPr>
          <p:nvPr>
            <p:ph type="title"/>
          </p:nvPr>
        </p:nvSpPr>
        <p:spPr/>
        <p:txBody>
          <a:bodyPr/>
          <a:lstStyle/>
          <a:p>
            <a:r>
              <a:rPr lang="en-US"/>
              <a:t>Click to edit Master title style</a:t>
            </a:r>
          </a:p>
        </p:txBody>
      </p:sp>
      <p:pic>
        <p:nvPicPr>
          <p:cNvPr id="8" name="Picture 7" descr="12652_SAMHSA_LogoRedesign_FIN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3649" y="6273457"/>
            <a:ext cx="1428756" cy="508344"/>
          </a:xfrm>
          <a:prstGeom prst="rect">
            <a:avLst/>
          </a:prstGeom>
        </p:spPr>
      </p:pic>
    </p:spTree>
    <p:extLst>
      <p:ext uri="{BB962C8B-B14F-4D97-AF65-F5344CB8AC3E}">
        <p14:creationId xmlns:p14="http://schemas.microsoft.com/office/powerpoint/2010/main" val="1519794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389717" y="767949"/>
            <a:ext cx="7315200" cy="395962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13" name="Slide Number Placeholder 12">
            <a:extLst>
              <a:ext uri="{FF2B5EF4-FFF2-40B4-BE49-F238E27FC236}">
                <a16:creationId xmlns:a16="http://schemas.microsoft.com/office/drawing/2014/main" id="{2DCA2A82-5757-4589-A8F1-756A5B05A082}"/>
              </a:ext>
            </a:extLst>
          </p:cNvPr>
          <p:cNvSpPr>
            <a:spLocks noGrp="1"/>
          </p:cNvSpPr>
          <p:nvPr>
            <p:ph type="sldNum" sz="quarter" idx="10"/>
          </p:nvPr>
        </p:nvSpPr>
        <p:spPr/>
        <p:txBody>
          <a:bodyPr/>
          <a:lstStyle/>
          <a:p>
            <a:fld id="{D07D4089-40B5-457D-927F-16367A53BB79}" type="slidenum">
              <a:rPr lang="en-US" smtClean="0"/>
              <a:pPr/>
              <a:t>‹#›</a:t>
            </a:fld>
            <a:endParaRPr lang="en-US"/>
          </a:p>
        </p:txBody>
      </p:sp>
      <p:sp>
        <p:nvSpPr>
          <p:cNvPr id="14" name="Title 13">
            <a:extLst>
              <a:ext uri="{FF2B5EF4-FFF2-40B4-BE49-F238E27FC236}">
                <a16:creationId xmlns:a16="http://schemas.microsoft.com/office/drawing/2014/main" id="{91BB1EF4-1C2D-4723-B7CA-A37E34C607F2}"/>
              </a:ext>
            </a:extLst>
          </p:cNvPr>
          <p:cNvSpPr>
            <a:spLocks noGrp="1"/>
          </p:cNvSpPr>
          <p:nvPr>
            <p:ph type="title"/>
          </p:nvPr>
        </p:nvSpPr>
        <p:spPr/>
        <p:txBody>
          <a:bodyPr/>
          <a:lstStyle/>
          <a:p>
            <a:r>
              <a:rPr lang="en-US"/>
              <a:t>Click to edit Master title style</a:t>
            </a:r>
          </a:p>
        </p:txBody>
      </p:sp>
      <p:sp>
        <p:nvSpPr>
          <p:cNvPr id="7" name="Text Placeholder 16">
            <a:extLst>
              <a:ext uri="{FF2B5EF4-FFF2-40B4-BE49-F238E27FC236}">
                <a16:creationId xmlns:a16="http://schemas.microsoft.com/office/drawing/2014/main" id="{1891C077-91FC-4346-AA9E-C95AFD8AE9DC}"/>
              </a:ext>
            </a:extLst>
          </p:cNvPr>
          <p:cNvSpPr>
            <a:spLocks noGrp="1"/>
          </p:cNvSpPr>
          <p:nvPr>
            <p:ph type="body" sz="quarter" idx="11"/>
          </p:nvPr>
        </p:nvSpPr>
        <p:spPr>
          <a:xfrm>
            <a:off x="2389717" y="4727575"/>
            <a:ext cx="7315200" cy="639764"/>
          </a:xfrm>
        </p:spPr>
        <p:txBody>
          <a:bodyPr anchor="ctr">
            <a:normAutofit/>
          </a:bodyPr>
          <a:lstStyle>
            <a:lvl1pPr marL="0" indent="0">
              <a:buNone/>
              <a:defRPr sz="2667" b="1"/>
            </a:lvl1pPr>
          </a:lstStyle>
          <a:p>
            <a:pPr lvl="0"/>
            <a:endParaRPr lang="en-US"/>
          </a:p>
        </p:txBody>
      </p:sp>
      <p:pic>
        <p:nvPicPr>
          <p:cNvPr id="8" name="Picture 7" descr="12652_SAMHSA_LogoRedesign_FIN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3649" y="6273457"/>
            <a:ext cx="1428756" cy="508344"/>
          </a:xfrm>
          <a:prstGeom prst="rect">
            <a:avLst/>
          </a:prstGeom>
        </p:spPr>
      </p:pic>
    </p:spTree>
    <p:extLst>
      <p:ext uri="{BB962C8B-B14F-4D97-AF65-F5344CB8AC3E}">
        <p14:creationId xmlns:p14="http://schemas.microsoft.com/office/powerpoint/2010/main" val="686570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AB5F6C3-8B6C-4289-BEA1-1A38722F26C3}"/>
              </a:ext>
            </a:extLst>
          </p:cNvPr>
          <p:cNvSpPr/>
          <p:nvPr userDrawn="1"/>
        </p:nvSpPr>
        <p:spPr>
          <a:xfrm>
            <a:off x="0" y="2"/>
            <a:ext cx="12192000" cy="767948"/>
          </a:xfrm>
          <a:prstGeom prst="rect">
            <a:avLst/>
          </a:prstGeom>
          <a:solidFill>
            <a:srgbClr val="1E38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 name="Text Placeholder 2"/>
          <p:cNvSpPr>
            <a:spLocks noGrp="1"/>
          </p:cNvSpPr>
          <p:nvPr>
            <p:ph type="body" idx="1"/>
          </p:nvPr>
        </p:nvSpPr>
        <p:spPr>
          <a:xfrm>
            <a:off x="609600" y="1262687"/>
            <a:ext cx="10972800" cy="48634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Slide Number Placeholder 11">
            <a:extLst>
              <a:ext uri="{FF2B5EF4-FFF2-40B4-BE49-F238E27FC236}">
                <a16:creationId xmlns:a16="http://schemas.microsoft.com/office/drawing/2014/main" id="{84602F99-6103-4EBF-AE89-8A61156EE52B}"/>
              </a:ext>
            </a:extLst>
          </p:cNvPr>
          <p:cNvSpPr>
            <a:spLocks noGrp="1"/>
          </p:cNvSpPr>
          <p:nvPr>
            <p:ph type="sldNum" sz="quarter" idx="4"/>
          </p:nvPr>
        </p:nvSpPr>
        <p:spPr>
          <a:xfrm>
            <a:off x="609600" y="6356351"/>
            <a:ext cx="2743200" cy="365125"/>
          </a:xfrm>
          <a:prstGeom prst="rect">
            <a:avLst/>
          </a:prstGeom>
        </p:spPr>
        <p:txBody>
          <a:bodyPr vert="horz" lIns="91440" tIns="45720" rIns="91440" bIns="45720" rtlCol="0" anchor="ctr"/>
          <a:lstStyle>
            <a:lvl1pPr algn="l">
              <a:defRPr sz="1867" b="1">
                <a:solidFill>
                  <a:schemeClr val="tx1">
                    <a:tint val="75000"/>
                  </a:schemeClr>
                </a:solidFill>
              </a:defRPr>
            </a:lvl1pPr>
          </a:lstStyle>
          <a:p>
            <a:fld id="{D07D4089-40B5-457D-927F-16367A53BB79}" type="slidenum">
              <a:rPr lang="en-US" smtClean="0"/>
              <a:pPr/>
              <a:t>‹#›</a:t>
            </a:fld>
            <a:endParaRPr lang="en-US"/>
          </a:p>
        </p:txBody>
      </p:sp>
      <p:sp>
        <p:nvSpPr>
          <p:cNvPr id="18" name="Title Placeholder 17">
            <a:extLst>
              <a:ext uri="{FF2B5EF4-FFF2-40B4-BE49-F238E27FC236}">
                <a16:creationId xmlns:a16="http://schemas.microsoft.com/office/drawing/2014/main" id="{E3425392-73D7-48C7-BDE5-6DF4A56AF4BA}"/>
              </a:ext>
            </a:extLst>
          </p:cNvPr>
          <p:cNvSpPr>
            <a:spLocks noGrp="1"/>
          </p:cNvSpPr>
          <p:nvPr>
            <p:ph type="title"/>
          </p:nvPr>
        </p:nvSpPr>
        <p:spPr>
          <a:xfrm>
            <a:off x="423341" y="65806"/>
            <a:ext cx="11159059" cy="633009"/>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7388866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l" defTabSz="609585" rtl="0" eaLnBrk="1" latinLnBrk="0" hangingPunct="1">
        <a:spcBef>
          <a:spcPct val="0"/>
        </a:spcBef>
        <a:buNone/>
        <a:defRPr sz="4267" b="1" kern="1200">
          <a:solidFill>
            <a:schemeClr val="bg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foundationcenter.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soarworks.prainc.com/article/funding-and-sustainability-tool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Slide Number Placeholder 2"/>
          <p:cNvSpPr>
            <a:spLocks noGrp="1"/>
          </p:cNvSpPr>
          <p:nvPr>
            <p:ph type="sldNum" sz="quarter" idx="10"/>
          </p:nvPr>
        </p:nvSpPr>
        <p:spPr/>
        <p:txBody>
          <a:bodyPr/>
          <a:lstStyle/>
          <a:p>
            <a:pPr defTabSz="609585"/>
            <a:fld id="{D07D4089-40B5-457D-927F-16367A53BB79}" type="slidenum">
              <a:rPr lang="en-US">
                <a:solidFill>
                  <a:prstClr val="black">
                    <a:tint val="75000"/>
                  </a:prstClr>
                </a:solidFill>
                <a:latin typeface="Calibri"/>
              </a:rPr>
              <a:pPr defTabSz="609585"/>
              <a:t>1</a:t>
            </a:fld>
            <a:endParaRPr lang="en-US">
              <a:solidFill>
                <a:prstClr val="black">
                  <a:tint val="75000"/>
                </a:prstClr>
              </a:solidFill>
              <a:latin typeface="Calibri"/>
            </a:endParaRPr>
          </a:p>
        </p:txBody>
      </p:sp>
      <p:sp>
        <p:nvSpPr>
          <p:cNvPr id="4" name="Title 3"/>
          <p:cNvSpPr>
            <a:spLocks noGrp="1"/>
          </p:cNvSpPr>
          <p:nvPr>
            <p:ph type="title"/>
          </p:nvPr>
        </p:nvSpPr>
        <p:spPr>
          <a:xfrm>
            <a:off x="963084" y="4866606"/>
            <a:ext cx="10363200" cy="972967"/>
          </a:xfrm>
        </p:spPr>
        <p:txBody>
          <a:bodyPr>
            <a:normAutofit fontScale="90000"/>
          </a:bodyPr>
          <a:lstStyle/>
          <a:p>
            <a:pPr algn="ctr"/>
            <a:r>
              <a:rPr lang="en-US"/>
              <a:t>Funding and Sustainability: Making SOAR Work in Your State or Community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792856"/>
            <a:ext cx="12191999" cy="4073749"/>
          </a:xfrm>
          <a:prstGeom prst="rect">
            <a:avLst/>
          </a:prstGeom>
        </p:spPr>
      </p:pic>
    </p:spTree>
    <p:extLst>
      <p:ext uri="{BB962C8B-B14F-4D97-AF65-F5344CB8AC3E}">
        <p14:creationId xmlns:p14="http://schemas.microsoft.com/office/powerpoint/2010/main" val="338269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spcAft>
                <a:spcPts val="800"/>
              </a:spcAft>
            </a:pPr>
            <a:r>
              <a:rPr lang="en-US"/>
              <a:t>TANF is a block grant from the Department of Health and Human Services</a:t>
            </a:r>
          </a:p>
          <a:p>
            <a:pPr>
              <a:spcAft>
                <a:spcPts val="800"/>
              </a:spcAft>
            </a:pPr>
            <a:r>
              <a:rPr lang="en-US"/>
              <a:t>Provides time-limited assistance to families with dependent children to help them become self-sufficient through employment</a:t>
            </a:r>
          </a:p>
          <a:p>
            <a:pPr>
              <a:spcAft>
                <a:spcPts val="800"/>
              </a:spcAft>
            </a:pPr>
            <a:r>
              <a:rPr lang="en-US"/>
              <a:t>For parents who can not meet the TANF work requirements, SSI/SSDI may meet their needs and save state funds</a:t>
            </a:r>
          </a:p>
        </p:txBody>
      </p:sp>
      <p:sp>
        <p:nvSpPr>
          <p:cNvPr id="5" name="Slide Number Placeholder 4"/>
          <p:cNvSpPr>
            <a:spLocks noGrp="1"/>
          </p:cNvSpPr>
          <p:nvPr>
            <p:ph type="sldNum" sz="quarter" idx="10"/>
          </p:nvPr>
        </p:nvSpPr>
        <p:spPr>
          <a:xfrm>
            <a:off x="609600" y="6356351"/>
            <a:ext cx="2743200" cy="366183"/>
          </a:xfrm>
        </p:spPr>
        <p:txBody>
          <a:bodyPr/>
          <a:lstStyle/>
          <a:p>
            <a:pPr defTabSz="609585"/>
            <a:fld id="{5EAE24E9-9ED8-401B-8A88-10EF8A5C7087}" type="slidenum">
              <a:rPr lang="en-US">
                <a:solidFill>
                  <a:prstClr val="black">
                    <a:tint val="75000"/>
                  </a:prstClr>
                </a:solidFill>
                <a:latin typeface="Calibri"/>
              </a:rPr>
              <a:pPr defTabSz="609585"/>
              <a:t>10</a:t>
            </a:fld>
            <a:endParaRPr lang="en-US">
              <a:solidFill>
                <a:prstClr val="black">
                  <a:tint val="75000"/>
                </a:prstClr>
              </a:solidFill>
              <a:latin typeface="Calibri"/>
            </a:endParaRPr>
          </a:p>
        </p:txBody>
      </p:sp>
      <p:sp>
        <p:nvSpPr>
          <p:cNvPr id="2" name="Title 1"/>
          <p:cNvSpPr>
            <a:spLocks noGrp="1"/>
          </p:cNvSpPr>
          <p:nvPr>
            <p:ph type="title"/>
          </p:nvPr>
        </p:nvSpPr>
        <p:spPr/>
        <p:txBody>
          <a:bodyPr>
            <a:noAutofit/>
          </a:bodyPr>
          <a:lstStyle/>
          <a:p>
            <a:r>
              <a:rPr lang="en-US" sz="3200"/>
              <a:t>State or County Temporary Assistance for Needy Families (TANF) </a:t>
            </a:r>
          </a:p>
        </p:txBody>
      </p:sp>
    </p:spTree>
    <p:extLst>
      <p:ext uri="{BB962C8B-B14F-4D97-AF65-F5344CB8AC3E}">
        <p14:creationId xmlns:p14="http://schemas.microsoft.com/office/powerpoint/2010/main" val="2510459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57451"/>
            <a:ext cx="10972800" cy="4940263"/>
          </a:xfrm>
        </p:spPr>
        <p:txBody>
          <a:bodyPr>
            <a:normAutofit fontScale="55000" lnSpcReduction="20000"/>
          </a:bodyPr>
          <a:lstStyle/>
          <a:p>
            <a:pPr>
              <a:lnSpc>
                <a:spcPct val="110000"/>
              </a:lnSpc>
            </a:pPr>
            <a:r>
              <a:rPr lang="en-US" sz="5600"/>
              <a:t>Most plans to end homelessness incorporate increasing access to mainstream benefits</a:t>
            </a:r>
          </a:p>
          <a:p>
            <a:pPr>
              <a:lnSpc>
                <a:spcPct val="110000"/>
              </a:lnSpc>
            </a:pPr>
            <a:r>
              <a:rPr lang="en-US" sz="5600"/>
              <a:t>Can fund SOAR leadership, coordination, and dedicated benefits specialists</a:t>
            </a:r>
          </a:p>
          <a:p>
            <a:pPr>
              <a:lnSpc>
                <a:spcPct val="110000"/>
              </a:lnSpc>
            </a:pPr>
            <a:r>
              <a:rPr lang="en-US" sz="5600"/>
              <a:t>Find your local plan and promote how SOAR helps meet this goal</a:t>
            </a:r>
          </a:p>
          <a:p>
            <a:pPr>
              <a:lnSpc>
                <a:spcPct val="110000"/>
              </a:lnSpc>
            </a:pPr>
            <a:r>
              <a:rPr lang="en-US" sz="5600"/>
              <a:t>Nashville, TN: 10-year plan funds 3 positions in community mental health center </a:t>
            </a:r>
          </a:p>
          <a:p>
            <a:pPr lvl="1">
              <a:lnSpc>
                <a:spcPct val="110000"/>
              </a:lnSpc>
            </a:pPr>
            <a:r>
              <a:rPr lang="en-US" sz="5600"/>
              <a:t>From May 2006-July 2021 SOAR providers in Nashville achieved a 95% approval rate on 1,603 applications, in an average of 52 days. </a:t>
            </a:r>
          </a:p>
          <a:p>
            <a:endParaRPr lang="en-US"/>
          </a:p>
        </p:txBody>
      </p:sp>
      <p:sp>
        <p:nvSpPr>
          <p:cNvPr id="5" name="Slide Number Placeholder 4"/>
          <p:cNvSpPr>
            <a:spLocks noGrp="1"/>
          </p:cNvSpPr>
          <p:nvPr>
            <p:ph type="sldNum" sz="quarter" idx="10"/>
          </p:nvPr>
        </p:nvSpPr>
        <p:spPr>
          <a:xfrm>
            <a:off x="609600" y="6356351"/>
            <a:ext cx="2743200" cy="366183"/>
          </a:xfrm>
        </p:spPr>
        <p:txBody>
          <a:bodyPr/>
          <a:lstStyle/>
          <a:p>
            <a:pPr defTabSz="609585"/>
            <a:fld id="{5EAE24E9-9ED8-401B-8A88-10EF8A5C7087}" type="slidenum">
              <a:rPr lang="en-US">
                <a:solidFill>
                  <a:prstClr val="black">
                    <a:tint val="75000"/>
                  </a:prstClr>
                </a:solidFill>
                <a:latin typeface="Calibri"/>
              </a:rPr>
              <a:pPr defTabSz="609585"/>
              <a:t>11</a:t>
            </a:fld>
            <a:endParaRPr lang="en-US">
              <a:solidFill>
                <a:prstClr val="black">
                  <a:tint val="75000"/>
                </a:prstClr>
              </a:solidFill>
              <a:latin typeface="Calibri"/>
            </a:endParaRPr>
          </a:p>
        </p:txBody>
      </p:sp>
      <p:sp>
        <p:nvSpPr>
          <p:cNvPr id="2" name="Title 1"/>
          <p:cNvSpPr>
            <a:spLocks noGrp="1"/>
          </p:cNvSpPr>
          <p:nvPr>
            <p:ph type="title"/>
          </p:nvPr>
        </p:nvSpPr>
        <p:spPr/>
        <p:txBody>
          <a:bodyPr>
            <a:normAutofit fontScale="90000"/>
          </a:bodyPr>
          <a:lstStyle/>
          <a:p>
            <a:r>
              <a:rPr lang="en-US"/>
              <a:t>State/Local Plans to End Homelessness</a:t>
            </a:r>
          </a:p>
        </p:txBody>
      </p:sp>
    </p:spTree>
    <p:extLst>
      <p:ext uri="{BB962C8B-B14F-4D97-AF65-F5344CB8AC3E}">
        <p14:creationId xmlns:p14="http://schemas.microsoft.com/office/powerpoint/2010/main" val="1227525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a:lnSpc>
                <a:spcPct val="110000"/>
              </a:lnSpc>
            </a:pPr>
            <a:r>
              <a:rPr lang="en-US" sz="4400"/>
              <a:t>United Way: funds coordination of SOAR in Trenton, New Jersey; and staffing of SOAR programs in other localities</a:t>
            </a:r>
          </a:p>
          <a:p>
            <a:pPr>
              <a:lnSpc>
                <a:spcPct val="110000"/>
              </a:lnSpc>
            </a:pPr>
            <a:r>
              <a:rPr lang="en-US" sz="4400"/>
              <a:t>Pharmaceutical and insurance companies: GlaxoSmithKline, Blue Cross Blue Shield, and Kaiser Permanente fund SOAR programs in North Carolina and Oregon </a:t>
            </a:r>
          </a:p>
          <a:p>
            <a:pPr>
              <a:lnSpc>
                <a:spcPct val="110000"/>
              </a:lnSpc>
            </a:pPr>
            <a:r>
              <a:rPr lang="en-US" sz="4400"/>
              <a:t>Foundation Center: </a:t>
            </a:r>
            <a:r>
              <a:rPr lang="en-US" sz="4400">
                <a:hlinkClick r:id="rId3"/>
              </a:rPr>
              <a:t>www.foundationcenter.org</a:t>
            </a:r>
            <a:endParaRPr lang="en-US" sz="4400"/>
          </a:p>
          <a:p>
            <a:pPr lvl="1">
              <a:lnSpc>
                <a:spcPct val="110000"/>
              </a:lnSpc>
            </a:pPr>
            <a:r>
              <a:rPr lang="en-US" sz="4400"/>
              <a:t>Customized reports available from the SAMHSA SOAR TA Center </a:t>
            </a:r>
          </a:p>
          <a:p>
            <a:endParaRPr lang="en-US"/>
          </a:p>
        </p:txBody>
      </p:sp>
      <p:sp>
        <p:nvSpPr>
          <p:cNvPr id="5" name="Slide Number Placeholder 4"/>
          <p:cNvSpPr>
            <a:spLocks noGrp="1"/>
          </p:cNvSpPr>
          <p:nvPr>
            <p:ph type="sldNum" sz="quarter" idx="10"/>
          </p:nvPr>
        </p:nvSpPr>
        <p:spPr>
          <a:xfrm>
            <a:off x="609600" y="6356351"/>
            <a:ext cx="2743200" cy="366183"/>
          </a:xfrm>
        </p:spPr>
        <p:txBody>
          <a:bodyPr/>
          <a:lstStyle/>
          <a:p>
            <a:pPr defTabSz="609585"/>
            <a:fld id="{5EAE24E9-9ED8-401B-8A88-10EF8A5C7087}" type="slidenum">
              <a:rPr lang="en-US">
                <a:solidFill>
                  <a:prstClr val="black">
                    <a:tint val="75000"/>
                  </a:prstClr>
                </a:solidFill>
                <a:latin typeface="Calibri"/>
              </a:rPr>
              <a:pPr defTabSz="609585"/>
              <a:t>12</a:t>
            </a:fld>
            <a:endParaRPr lang="en-US">
              <a:solidFill>
                <a:prstClr val="black">
                  <a:tint val="75000"/>
                </a:prstClr>
              </a:solidFill>
              <a:latin typeface="Calibri"/>
            </a:endParaRPr>
          </a:p>
        </p:txBody>
      </p:sp>
      <p:sp>
        <p:nvSpPr>
          <p:cNvPr id="2" name="Title 1"/>
          <p:cNvSpPr>
            <a:spLocks noGrp="1"/>
          </p:cNvSpPr>
          <p:nvPr>
            <p:ph type="title"/>
          </p:nvPr>
        </p:nvSpPr>
        <p:spPr/>
        <p:txBody>
          <a:bodyPr>
            <a:normAutofit fontScale="90000"/>
          </a:bodyPr>
          <a:lstStyle/>
          <a:p>
            <a:r>
              <a:rPr lang="en-US"/>
              <a:t>Foundation and Other Private Funding</a:t>
            </a:r>
          </a:p>
        </p:txBody>
      </p:sp>
    </p:spTree>
    <p:extLst>
      <p:ext uri="{BB962C8B-B14F-4D97-AF65-F5344CB8AC3E}">
        <p14:creationId xmlns:p14="http://schemas.microsoft.com/office/powerpoint/2010/main" val="603195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03087"/>
            <a:ext cx="10972800" cy="5023080"/>
          </a:xfrm>
        </p:spPr>
        <p:txBody>
          <a:bodyPr>
            <a:normAutofit fontScale="70000" lnSpcReduction="20000"/>
          </a:bodyPr>
          <a:lstStyle/>
          <a:p>
            <a:pPr>
              <a:lnSpc>
                <a:spcPct val="110000"/>
              </a:lnSpc>
            </a:pPr>
            <a:r>
              <a:rPr lang="en-US" sz="4400"/>
              <a:t>Diversion courts, in-reach initiatives, reentry planning, and SOAR trained corrections staff</a:t>
            </a:r>
          </a:p>
          <a:p>
            <a:pPr>
              <a:lnSpc>
                <a:spcPct val="110000"/>
              </a:lnSpc>
            </a:pPr>
            <a:r>
              <a:rPr lang="en-US" sz="4400"/>
              <a:t>Reduces recidivism, prevents incarceration, saves money </a:t>
            </a:r>
          </a:p>
          <a:p>
            <a:pPr marL="0" indent="0">
              <a:lnSpc>
                <a:spcPct val="110000"/>
              </a:lnSpc>
              <a:buNone/>
            </a:pPr>
            <a:endParaRPr lang="en-US" sz="1333" b="1"/>
          </a:p>
          <a:p>
            <a:pPr marL="0" indent="0">
              <a:lnSpc>
                <a:spcPct val="110000"/>
              </a:lnSpc>
              <a:buNone/>
            </a:pPr>
            <a:r>
              <a:rPr lang="en-US" sz="4400" b="1"/>
              <a:t>Miami / Dade Jail Diversion Program</a:t>
            </a:r>
          </a:p>
          <a:p>
            <a:pPr>
              <a:lnSpc>
                <a:spcPct val="110000"/>
              </a:lnSpc>
            </a:pPr>
            <a:r>
              <a:rPr lang="en-US" sz="4400"/>
              <a:t>89 percent of 680 applications approved in average of 45 days</a:t>
            </a:r>
          </a:p>
          <a:p>
            <a:pPr>
              <a:lnSpc>
                <a:spcPct val="110000"/>
              </a:lnSpc>
            </a:pPr>
            <a:r>
              <a:rPr lang="en-US" sz="4400"/>
              <a:t>Housing and treatment provided upon release based on likelihood of SSI approval</a:t>
            </a:r>
          </a:p>
          <a:p>
            <a:pPr>
              <a:lnSpc>
                <a:spcPct val="110000"/>
              </a:lnSpc>
            </a:pPr>
            <a:r>
              <a:rPr lang="en-US" sz="4400"/>
              <a:t>Recidivism dropped from 70 to 22 percent comparing the year before and after SSI approval; demonstrated $7 million in savings to the State of Florida</a:t>
            </a:r>
          </a:p>
          <a:p>
            <a:pPr lvl="1"/>
            <a:endParaRPr lang="en-US"/>
          </a:p>
        </p:txBody>
      </p:sp>
      <p:sp>
        <p:nvSpPr>
          <p:cNvPr id="6" name="Slide Number Placeholder 5"/>
          <p:cNvSpPr>
            <a:spLocks noGrp="1"/>
          </p:cNvSpPr>
          <p:nvPr>
            <p:ph type="sldNum" sz="quarter" idx="10"/>
          </p:nvPr>
        </p:nvSpPr>
        <p:spPr>
          <a:xfrm>
            <a:off x="609600" y="6356351"/>
            <a:ext cx="2743200" cy="366183"/>
          </a:xfrm>
        </p:spPr>
        <p:txBody>
          <a:bodyPr/>
          <a:lstStyle/>
          <a:p>
            <a:pPr defTabSz="609585"/>
            <a:fld id="{5EAE24E9-9ED8-401B-8A88-10EF8A5C7087}" type="slidenum">
              <a:rPr lang="en-US">
                <a:solidFill>
                  <a:prstClr val="black">
                    <a:tint val="75000"/>
                  </a:prstClr>
                </a:solidFill>
                <a:latin typeface="Calibri"/>
              </a:rPr>
              <a:pPr defTabSz="609585"/>
              <a:t>13</a:t>
            </a:fld>
            <a:endParaRPr lang="en-US">
              <a:solidFill>
                <a:prstClr val="black">
                  <a:tint val="75000"/>
                </a:prstClr>
              </a:solidFill>
              <a:latin typeface="Calibri"/>
            </a:endParaRPr>
          </a:p>
        </p:txBody>
      </p:sp>
      <p:sp>
        <p:nvSpPr>
          <p:cNvPr id="2" name="Title 1"/>
          <p:cNvSpPr>
            <a:spLocks noGrp="1"/>
          </p:cNvSpPr>
          <p:nvPr>
            <p:ph type="title"/>
          </p:nvPr>
        </p:nvSpPr>
        <p:spPr/>
        <p:txBody>
          <a:bodyPr>
            <a:normAutofit fontScale="90000"/>
          </a:bodyPr>
          <a:lstStyle/>
          <a:p>
            <a:r>
              <a:rPr lang="en-US"/>
              <a:t>Collaborations with Corrections</a:t>
            </a:r>
          </a:p>
        </p:txBody>
      </p:sp>
    </p:spTree>
    <p:extLst>
      <p:ext uri="{BB962C8B-B14F-4D97-AF65-F5344CB8AC3E}">
        <p14:creationId xmlns:p14="http://schemas.microsoft.com/office/powerpoint/2010/main" val="3589105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75963"/>
            <a:ext cx="10972800" cy="5093664"/>
          </a:xfrm>
        </p:spPr>
        <p:txBody>
          <a:bodyPr>
            <a:normAutofit fontScale="77500" lnSpcReduction="20000"/>
          </a:bodyPr>
          <a:lstStyle/>
          <a:p>
            <a:pPr>
              <a:lnSpc>
                <a:spcPct val="110000"/>
              </a:lnSpc>
            </a:pPr>
            <a:r>
              <a:rPr lang="en-US"/>
              <a:t>Programs serving targeted groups</a:t>
            </a:r>
          </a:p>
          <a:p>
            <a:pPr lvl="1">
              <a:lnSpc>
                <a:spcPct val="110000"/>
              </a:lnSpc>
            </a:pPr>
            <a:r>
              <a:rPr lang="en-US"/>
              <a:t>Veterans</a:t>
            </a:r>
          </a:p>
          <a:p>
            <a:pPr lvl="1">
              <a:lnSpc>
                <a:spcPct val="110000"/>
              </a:lnSpc>
            </a:pPr>
            <a:r>
              <a:rPr lang="en-US"/>
              <a:t>Youth leaving foster care</a:t>
            </a:r>
          </a:p>
          <a:p>
            <a:pPr>
              <a:lnSpc>
                <a:spcPct val="110000"/>
              </a:lnSpc>
            </a:pPr>
            <a:r>
              <a:rPr lang="en-US"/>
              <a:t>Local colleges and universities</a:t>
            </a:r>
          </a:p>
          <a:p>
            <a:pPr lvl="1">
              <a:lnSpc>
                <a:spcPct val="110000"/>
              </a:lnSpc>
            </a:pPr>
            <a:r>
              <a:rPr lang="en-US"/>
              <a:t>Social work field placements or internships</a:t>
            </a:r>
          </a:p>
          <a:p>
            <a:pPr lvl="1">
              <a:lnSpc>
                <a:spcPct val="110000"/>
              </a:lnSpc>
            </a:pPr>
            <a:r>
              <a:rPr lang="en-US"/>
              <a:t>Students get experience working with clients and help grow an agency’s SOAR program</a:t>
            </a:r>
          </a:p>
          <a:p>
            <a:pPr>
              <a:lnSpc>
                <a:spcPct val="110000"/>
              </a:lnSpc>
            </a:pPr>
            <a:r>
              <a:rPr lang="en-US"/>
              <a:t>Peer support organizations</a:t>
            </a:r>
          </a:p>
          <a:p>
            <a:pPr lvl="1">
              <a:lnSpc>
                <a:spcPct val="110000"/>
              </a:lnSpc>
            </a:pPr>
            <a:r>
              <a:rPr lang="en-US"/>
              <a:t>SAMHSA SOAR TA Center issue brief on utilizing peer support workers with SOAR</a:t>
            </a:r>
          </a:p>
          <a:p>
            <a:endParaRPr lang="en-US"/>
          </a:p>
        </p:txBody>
      </p:sp>
      <p:sp>
        <p:nvSpPr>
          <p:cNvPr id="5" name="Slide Number Placeholder 4"/>
          <p:cNvSpPr>
            <a:spLocks noGrp="1"/>
          </p:cNvSpPr>
          <p:nvPr>
            <p:ph type="sldNum" sz="quarter" idx="10"/>
          </p:nvPr>
        </p:nvSpPr>
        <p:spPr>
          <a:xfrm>
            <a:off x="609600" y="6356351"/>
            <a:ext cx="2743200" cy="366183"/>
          </a:xfrm>
        </p:spPr>
        <p:txBody>
          <a:bodyPr/>
          <a:lstStyle/>
          <a:p>
            <a:pPr defTabSz="609585"/>
            <a:fld id="{5EAE24E9-9ED8-401B-8A88-10EF8A5C7087}" type="slidenum">
              <a:rPr lang="en-US">
                <a:solidFill>
                  <a:prstClr val="black">
                    <a:tint val="75000"/>
                  </a:prstClr>
                </a:solidFill>
                <a:latin typeface="Calibri"/>
              </a:rPr>
              <a:pPr defTabSz="609585"/>
              <a:t>14</a:t>
            </a:fld>
            <a:endParaRPr lang="en-US">
              <a:solidFill>
                <a:prstClr val="black">
                  <a:tint val="75000"/>
                </a:prstClr>
              </a:solidFill>
              <a:latin typeface="Calibri"/>
            </a:endParaRPr>
          </a:p>
        </p:txBody>
      </p:sp>
      <p:sp>
        <p:nvSpPr>
          <p:cNvPr id="2" name="Title 1"/>
          <p:cNvSpPr>
            <a:spLocks noGrp="1"/>
          </p:cNvSpPr>
          <p:nvPr>
            <p:ph type="title"/>
          </p:nvPr>
        </p:nvSpPr>
        <p:spPr/>
        <p:txBody>
          <a:bodyPr>
            <a:normAutofit fontScale="90000"/>
          </a:bodyPr>
          <a:lstStyle/>
          <a:p>
            <a:r>
              <a:rPr lang="en-US"/>
              <a:t>Other Partnerships</a:t>
            </a:r>
          </a:p>
        </p:txBody>
      </p:sp>
    </p:spTree>
    <p:extLst>
      <p:ext uri="{BB962C8B-B14F-4D97-AF65-F5344CB8AC3E}">
        <p14:creationId xmlns:p14="http://schemas.microsoft.com/office/powerpoint/2010/main" val="795155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896FD1-5DB1-4D65-BC8E-A7F597FC816C}"/>
              </a:ext>
            </a:extLst>
          </p:cNvPr>
          <p:cNvSpPr>
            <a:spLocks noGrp="1"/>
          </p:cNvSpPr>
          <p:nvPr>
            <p:ph idx="1"/>
          </p:nvPr>
        </p:nvSpPr>
        <p:spPr>
          <a:xfrm>
            <a:off x="609600" y="1263651"/>
            <a:ext cx="10972800" cy="4861983"/>
          </a:xfrm>
        </p:spPr>
        <p:txBody>
          <a:bodyPr vert="horz" lIns="121920" tIns="60960" rIns="121920" bIns="60960" rtlCol="0" anchor="t">
            <a:noAutofit/>
          </a:bodyPr>
          <a:lstStyle/>
          <a:p>
            <a:r>
              <a:rPr lang="en-US" sz="3067"/>
              <a:t>SOAR trained peer workers can play a vital role in increasing agency capacity to serve more applicants, provide support to existing SOAR trained staff, and improve quality of applications. </a:t>
            </a:r>
          </a:p>
          <a:p>
            <a:r>
              <a:rPr lang="en-US" sz="3067"/>
              <a:t>The requirements for certifying peer support specialists vary by state, and certification bodies range from state government entities to independent non-profit organizations. </a:t>
            </a:r>
          </a:p>
          <a:p>
            <a:r>
              <a:rPr lang="en-US" sz="3067"/>
              <a:t>Collaborating with Peer Certification Boards to integrate SOAR within the Peer Certification Process is a viable strategy for supporting SOAR work in your community! </a:t>
            </a:r>
          </a:p>
        </p:txBody>
      </p:sp>
      <p:sp>
        <p:nvSpPr>
          <p:cNvPr id="3" name="Slide Number Placeholder 2">
            <a:extLst>
              <a:ext uri="{FF2B5EF4-FFF2-40B4-BE49-F238E27FC236}">
                <a16:creationId xmlns:a16="http://schemas.microsoft.com/office/drawing/2014/main" id="{D8D22E6D-BE43-4089-B878-E27C6DF74205}"/>
              </a:ext>
            </a:extLst>
          </p:cNvPr>
          <p:cNvSpPr>
            <a:spLocks noGrp="1"/>
          </p:cNvSpPr>
          <p:nvPr>
            <p:ph type="sldNum" sz="quarter" idx="10"/>
          </p:nvPr>
        </p:nvSpPr>
        <p:spPr>
          <a:xfrm>
            <a:off x="609600" y="6356351"/>
            <a:ext cx="2743200" cy="365125"/>
          </a:xfrm>
        </p:spPr>
        <p:txBody>
          <a:bodyPr/>
          <a:lstStyle/>
          <a:p>
            <a:pPr defTabSz="609585"/>
            <a:fld id="{D07D4089-40B5-457D-927F-16367A53BB79}" type="slidenum">
              <a:rPr lang="en-US">
                <a:solidFill>
                  <a:prstClr val="black">
                    <a:tint val="75000"/>
                  </a:prstClr>
                </a:solidFill>
                <a:latin typeface="Calibri"/>
              </a:rPr>
              <a:pPr defTabSz="609585"/>
              <a:t>15</a:t>
            </a:fld>
            <a:endParaRPr lang="en-US">
              <a:solidFill>
                <a:prstClr val="black">
                  <a:tint val="75000"/>
                </a:prstClr>
              </a:solidFill>
              <a:latin typeface="Calibri"/>
            </a:endParaRPr>
          </a:p>
        </p:txBody>
      </p:sp>
      <p:sp>
        <p:nvSpPr>
          <p:cNvPr id="4" name="Title 3">
            <a:extLst>
              <a:ext uri="{FF2B5EF4-FFF2-40B4-BE49-F238E27FC236}">
                <a16:creationId xmlns:a16="http://schemas.microsoft.com/office/drawing/2014/main" id="{4245CD16-6B93-450A-AD39-84F1DDCC7FE8}"/>
              </a:ext>
            </a:extLst>
          </p:cNvPr>
          <p:cNvSpPr>
            <a:spLocks noGrp="1"/>
          </p:cNvSpPr>
          <p:nvPr>
            <p:ph type="title"/>
          </p:nvPr>
        </p:nvSpPr>
        <p:spPr>
          <a:xfrm>
            <a:off x="423341" y="65806"/>
            <a:ext cx="11159059" cy="633009"/>
          </a:xfrm>
        </p:spPr>
        <p:txBody>
          <a:bodyPr>
            <a:normAutofit fontScale="90000"/>
          </a:bodyPr>
          <a:lstStyle/>
          <a:p>
            <a:r>
              <a:rPr lang="en-US"/>
              <a:t>Integrating SOAR with Peer Certification</a:t>
            </a:r>
          </a:p>
        </p:txBody>
      </p:sp>
      <p:sp>
        <p:nvSpPr>
          <p:cNvPr id="5" name="Content Placeholder 4">
            <a:extLst>
              <a:ext uri="{FF2B5EF4-FFF2-40B4-BE49-F238E27FC236}">
                <a16:creationId xmlns:a16="http://schemas.microsoft.com/office/drawing/2014/main" id="{824366DD-F8B3-43EB-8873-9910927F2861}"/>
              </a:ext>
            </a:extLst>
          </p:cNvPr>
          <p:cNvSpPr>
            <a:spLocks noGrp="1"/>
          </p:cNvSpPr>
          <p:nvPr>
            <p:ph sz="half" idx="4294967295"/>
          </p:nvPr>
        </p:nvSpPr>
        <p:spPr>
          <a:xfrm>
            <a:off x="6807200" y="1263651"/>
            <a:ext cx="5384800" cy="4861983"/>
          </a:xfrm>
        </p:spPr>
        <p:txBody>
          <a:bodyPr vert="horz" lIns="121920" tIns="60960" rIns="121920" bIns="60960" rtlCol="0" anchor="t">
            <a:normAutofit/>
          </a:bodyPr>
          <a:lstStyle/>
          <a:p>
            <a:endParaRPr lang="en-US" sz="1600">
              <a:ea typeface="+mn-lt"/>
              <a:cs typeface="+mn-lt"/>
            </a:endParaRPr>
          </a:p>
          <a:p>
            <a:endParaRPr lang="en-US" sz="1600">
              <a:cs typeface="Calibri"/>
            </a:endParaRPr>
          </a:p>
          <a:p>
            <a:endParaRPr lang="en-US" sz="1600">
              <a:cs typeface="Calibri"/>
            </a:endParaRPr>
          </a:p>
        </p:txBody>
      </p:sp>
    </p:spTree>
    <p:extLst>
      <p:ext uri="{BB962C8B-B14F-4D97-AF65-F5344CB8AC3E}">
        <p14:creationId xmlns:p14="http://schemas.microsoft.com/office/powerpoint/2010/main" val="1476576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1" y="1262687"/>
            <a:ext cx="7283116" cy="4863479"/>
          </a:xfrm>
        </p:spPr>
        <p:txBody>
          <a:bodyPr/>
          <a:lstStyle/>
          <a:p>
            <a:r>
              <a:rPr lang="en-US"/>
              <a:t>SOAR Cost Savings/Benefit Calculation Guide</a:t>
            </a:r>
          </a:p>
          <a:p>
            <a:r>
              <a:rPr lang="en-US"/>
              <a:t>Sample Proposals and Budgets</a:t>
            </a:r>
          </a:p>
          <a:p>
            <a:r>
              <a:rPr lang="en-US"/>
              <a:t>External resources and trainings</a:t>
            </a:r>
          </a:p>
        </p:txBody>
      </p:sp>
      <p:sp>
        <p:nvSpPr>
          <p:cNvPr id="5" name="Slide Number Placeholder 4"/>
          <p:cNvSpPr>
            <a:spLocks noGrp="1"/>
          </p:cNvSpPr>
          <p:nvPr>
            <p:ph type="sldNum" sz="quarter" idx="10"/>
          </p:nvPr>
        </p:nvSpPr>
        <p:spPr>
          <a:xfrm>
            <a:off x="609600" y="6356351"/>
            <a:ext cx="2743200" cy="366183"/>
          </a:xfrm>
        </p:spPr>
        <p:txBody>
          <a:bodyPr/>
          <a:lstStyle/>
          <a:p>
            <a:pPr defTabSz="609585"/>
            <a:fld id="{5EAE24E9-9ED8-401B-8A88-10EF8A5C7087}" type="slidenum">
              <a:rPr lang="en-US">
                <a:solidFill>
                  <a:prstClr val="black">
                    <a:tint val="75000"/>
                  </a:prstClr>
                </a:solidFill>
                <a:latin typeface="Calibri"/>
              </a:rPr>
              <a:pPr defTabSz="609585"/>
              <a:t>16</a:t>
            </a:fld>
            <a:endParaRPr lang="en-US">
              <a:solidFill>
                <a:prstClr val="black">
                  <a:tint val="75000"/>
                </a:prstClr>
              </a:solidFill>
              <a:latin typeface="Calibri"/>
            </a:endParaRPr>
          </a:p>
        </p:txBody>
      </p:sp>
      <p:sp>
        <p:nvSpPr>
          <p:cNvPr id="2" name="Title 1"/>
          <p:cNvSpPr>
            <a:spLocks noGrp="1"/>
          </p:cNvSpPr>
          <p:nvPr>
            <p:ph type="title"/>
          </p:nvPr>
        </p:nvSpPr>
        <p:spPr/>
        <p:txBody>
          <a:bodyPr>
            <a:normAutofit fontScale="90000"/>
          </a:bodyPr>
          <a:lstStyle/>
          <a:p>
            <a:r>
              <a:rPr lang="en-US"/>
              <a:t>Funding Resources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6761" y="876968"/>
            <a:ext cx="3425639" cy="4577075"/>
          </a:xfrm>
          <a:prstGeom prst="rect">
            <a:avLst/>
          </a:prstGeom>
          <a:ln>
            <a:solidFill>
              <a:schemeClr val="tx1"/>
            </a:solidFill>
          </a:ln>
          <a:effectLst>
            <a:outerShdw blurRad="50800" dist="76200" dir="2700000" algn="tl" rotWithShape="0">
              <a:prstClr val="black">
                <a:alpha val="40000"/>
              </a:prstClr>
            </a:outerShdw>
          </a:effectLst>
        </p:spPr>
      </p:pic>
      <p:sp>
        <p:nvSpPr>
          <p:cNvPr id="6" name="TextBox 5"/>
          <p:cNvSpPr txBox="1"/>
          <p:nvPr/>
        </p:nvSpPr>
        <p:spPr>
          <a:xfrm>
            <a:off x="679757" y="5733344"/>
            <a:ext cx="10646228" cy="445635"/>
          </a:xfrm>
          <a:prstGeom prst="rect">
            <a:avLst/>
          </a:prstGeom>
          <a:noFill/>
        </p:spPr>
        <p:txBody>
          <a:bodyPr wrap="square" rtlCol="0">
            <a:spAutoFit/>
          </a:bodyPr>
          <a:lstStyle/>
          <a:p>
            <a:pPr defTabSz="609585">
              <a:lnSpc>
                <a:spcPct val="80000"/>
              </a:lnSpc>
              <a:spcBef>
                <a:spcPts val="1800"/>
              </a:spcBef>
              <a:spcAft>
                <a:spcPts val="400"/>
              </a:spcAft>
            </a:pPr>
            <a:r>
              <a:rPr lang="en-US" sz="2800">
                <a:solidFill>
                  <a:prstClr val="black"/>
                </a:solidFill>
                <a:latin typeface="Calibri"/>
                <a:hlinkClick r:id="rId4"/>
              </a:rPr>
              <a:t>https://soarworks.samhsa.gov/article/funding-and-sustainability-tools</a:t>
            </a:r>
            <a:endParaRPr lang="en-US" sz="2800">
              <a:solidFill>
                <a:prstClr val="black"/>
              </a:solidFill>
              <a:latin typeface="Calibri"/>
            </a:endParaRPr>
          </a:p>
        </p:txBody>
      </p:sp>
    </p:spTree>
    <p:extLst>
      <p:ext uri="{BB962C8B-B14F-4D97-AF65-F5344CB8AC3E}">
        <p14:creationId xmlns:p14="http://schemas.microsoft.com/office/powerpoint/2010/main" val="3762112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t>All 50 states participate in SOAR by: </a:t>
            </a:r>
          </a:p>
          <a:p>
            <a:pPr lvl="1"/>
            <a:r>
              <a:rPr lang="en-US"/>
              <a:t>Reallocating existing resources</a:t>
            </a:r>
          </a:p>
          <a:p>
            <a:pPr lvl="1"/>
            <a:r>
              <a:rPr lang="en-US"/>
              <a:t>Securing funding through federal and state grants and foundation funding</a:t>
            </a:r>
          </a:p>
          <a:p>
            <a:pPr lvl="1"/>
            <a:r>
              <a:rPr lang="en-US"/>
              <a:t>Establishing collaborations with hospitals and criminal justice settings</a:t>
            </a:r>
          </a:p>
        </p:txBody>
      </p:sp>
      <p:sp>
        <p:nvSpPr>
          <p:cNvPr id="5" name="Slide Number Placeholder 4"/>
          <p:cNvSpPr>
            <a:spLocks noGrp="1"/>
          </p:cNvSpPr>
          <p:nvPr>
            <p:ph type="sldNum" sz="quarter" idx="10"/>
          </p:nvPr>
        </p:nvSpPr>
        <p:spPr>
          <a:xfrm>
            <a:off x="609600" y="6356351"/>
            <a:ext cx="2743200" cy="366183"/>
          </a:xfrm>
        </p:spPr>
        <p:txBody>
          <a:bodyPr/>
          <a:lstStyle/>
          <a:p>
            <a:pPr defTabSz="609585"/>
            <a:fld id="{5EAE24E9-9ED8-401B-8A88-10EF8A5C7087}" type="slidenum">
              <a:rPr lang="en-US">
                <a:solidFill>
                  <a:prstClr val="black">
                    <a:tint val="75000"/>
                  </a:prstClr>
                </a:solidFill>
                <a:latin typeface="Calibri"/>
              </a:rPr>
              <a:pPr defTabSz="609585"/>
              <a:t>2</a:t>
            </a:fld>
            <a:endParaRPr lang="en-US">
              <a:solidFill>
                <a:prstClr val="black">
                  <a:tint val="75000"/>
                </a:prstClr>
              </a:solidFill>
              <a:latin typeface="Calibri"/>
            </a:endParaRPr>
          </a:p>
        </p:txBody>
      </p:sp>
      <p:sp>
        <p:nvSpPr>
          <p:cNvPr id="2" name="Title 1"/>
          <p:cNvSpPr>
            <a:spLocks noGrp="1"/>
          </p:cNvSpPr>
          <p:nvPr>
            <p:ph type="title"/>
          </p:nvPr>
        </p:nvSpPr>
        <p:spPr/>
        <p:txBody>
          <a:bodyPr>
            <a:normAutofit fontScale="90000"/>
          </a:bodyPr>
          <a:lstStyle/>
          <a:p>
            <a:r>
              <a:rPr lang="en-US"/>
              <a:t>Funding SOAR Programs</a:t>
            </a:r>
          </a:p>
        </p:txBody>
      </p:sp>
    </p:spTree>
    <p:extLst>
      <p:ext uri="{BB962C8B-B14F-4D97-AF65-F5344CB8AC3E}">
        <p14:creationId xmlns:p14="http://schemas.microsoft.com/office/powerpoint/2010/main" val="1362960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xfrm>
            <a:off x="609600" y="6356351"/>
            <a:ext cx="2743200" cy="366183"/>
          </a:xfrm>
        </p:spPr>
        <p:txBody>
          <a:bodyPr/>
          <a:lstStyle/>
          <a:p>
            <a:pPr defTabSz="609585"/>
            <a:fld id="{5EAE24E9-9ED8-401B-8A88-10EF8A5C7087}" type="slidenum">
              <a:rPr lang="en-US">
                <a:solidFill>
                  <a:prstClr val="black">
                    <a:tint val="75000"/>
                  </a:prstClr>
                </a:solidFill>
                <a:latin typeface="Calibri"/>
              </a:rPr>
              <a:pPr defTabSz="609585"/>
              <a:t>3</a:t>
            </a:fld>
            <a:endParaRPr lang="en-US">
              <a:solidFill>
                <a:prstClr val="black">
                  <a:tint val="75000"/>
                </a:prstClr>
              </a:solidFill>
              <a:latin typeface="Calibri"/>
            </a:endParaRPr>
          </a:p>
        </p:txBody>
      </p:sp>
      <p:sp>
        <p:nvSpPr>
          <p:cNvPr id="2" name="Title 1"/>
          <p:cNvSpPr>
            <a:spLocks noGrp="1"/>
          </p:cNvSpPr>
          <p:nvPr>
            <p:ph type="title"/>
          </p:nvPr>
        </p:nvSpPr>
        <p:spPr/>
        <p:txBody>
          <a:bodyPr>
            <a:normAutofit fontScale="90000"/>
          </a:bodyPr>
          <a:lstStyle/>
          <a:p>
            <a:r>
              <a:rPr lang="en-US"/>
              <a:t>2021 Funding Sources</a:t>
            </a:r>
          </a:p>
        </p:txBody>
      </p:sp>
      <p:sp>
        <p:nvSpPr>
          <p:cNvPr id="7" name="TextBox 6"/>
          <p:cNvSpPr txBox="1"/>
          <p:nvPr/>
        </p:nvSpPr>
        <p:spPr>
          <a:xfrm>
            <a:off x="1263282" y="873374"/>
            <a:ext cx="9976757" cy="666786"/>
          </a:xfrm>
          <a:prstGeom prst="rect">
            <a:avLst/>
          </a:prstGeom>
          <a:noFill/>
        </p:spPr>
        <p:txBody>
          <a:bodyPr wrap="square" rtlCol="0">
            <a:spAutoFit/>
          </a:bodyPr>
          <a:lstStyle/>
          <a:p>
            <a:pPr algn="ctr" defTabSz="609585"/>
            <a:r>
              <a:rPr lang="en-US" sz="3733" dirty="0">
                <a:solidFill>
                  <a:prstClr val="black"/>
                </a:solidFill>
                <a:latin typeface="Calibri"/>
              </a:rPr>
              <a:t>254 Full-Time Dedicated SOAR Positions</a:t>
            </a:r>
          </a:p>
        </p:txBody>
      </p:sp>
      <p:graphicFrame>
        <p:nvGraphicFramePr>
          <p:cNvPr id="6" name="Chart 5">
            <a:extLst>
              <a:ext uri="{FF2B5EF4-FFF2-40B4-BE49-F238E27FC236}">
                <a16:creationId xmlns:a16="http://schemas.microsoft.com/office/drawing/2014/main" id="{06BB1B03-62D8-468E-9155-9847F60DBF29}"/>
              </a:ext>
            </a:extLst>
          </p:cNvPr>
          <p:cNvGraphicFramePr>
            <a:graphicFrameLocks/>
          </p:cNvGraphicFramePr>
          <p:nvPr/>
        </p:nvGraphicFramePr>
        <p:xfrm>
          <a:off x="2874401" y="1679793"/>
          <a:ext cx="6951987" cy="49439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81848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a:lnSpc>
                <a:spcPct val="110000"/>
              </a:lnSpc>
              <a:spcAft>
                <a:spcPts val="400"/>
              </a:spcAft>
            </a:pPr>
            <a:r>
              <a:rPr lang="en-US" sz="4533"/>
              <a:t>Projects for Assistance in Transition from Homelessness (PATH) </a:t>
            </a:r>
          </a:p>
          <a:p>
            <a:pPr>
              <a:lnSpc>
                <a:spcPct val="110000"/>
              </a:lnSpc>
              <a:spcAft>
                <a:spcPts val="400"/>
              </a:spcAft>
            </a:pPr>
            <a:r>
              <a:rPr lang="en-US" sz="4533"/>
              <a:t>Community Mental Health Services Block Grant (MHBG)</a:t>
            </a:r>
          </a:p>
          <a:p>
            <a:pPr>
              <a:lnSpc>
                <a:spcPct val="110000"/>
              </a:lnSpc>
              <a:spcAft>
                <a:spcPts val="400"/>
              </a:spcAft>
            </a:pPr>
            <a:r>
              <a:rPr lang="en-US" sz="4533"/>
              <a:t>Cooperative Agreements to Benefit Homeless Individuals (CABHI) </a:t>
            </a:r>
          </a:p>
          <a:p>
            <a:pPr>
              <a:lnSpc>
                <a:spcPct val="110000"/>
              </a:lnSpc>
              <a:spcAft>
                <a:spcPts val="400"/>
              </a:spcAft>
            </a:pPr>
            <a:r>
              <a:rPr lang="en-US" sz="4533"/>
              <a:t>Grants for the Benefit of Homeless Individuals (GBHI)</a:t>
            </a:r>
          </a:p>
          <a:p>
            <a:pPr>
              <a:lnSpc>
                <a:spcPct val="110000"/>
              </a:lnSpc>
              <a:spcAft>
                <a:spcPts val="400"/>
              </a:spcAft>
            </a:pPr>
            <a:r>
              <a:rPr lang="en-US" sz="4533"/>
              <a:t>Treatment for Individuals Experiencing Homelessness (TIEH)</a:t>
            </a:r>
          </a:p>
          <a:p>
            <a:endParaRPr lang="en-US"/>
          </a:p>
        </p:txBody>
      </p:sp>
      <p:sp>
        <p:nvSpPr>
          <p:cNvPr id="5" name="Slide Number Placeholder 4"/>
          <p:cNvSpPr>
            <a:spLocks noGrp="1"/>
          </p:cNvSpPr>
          <p:nvPr>
            <p:ph type="sldNum" sz="quarter" idx="10"/>
          </p:nvPr>
        </p:nvSpPr>
        <p:spPr>
          <a:xfrm>
            <a:off x="609600" y="6356351"/>
            <a:ext cx="2743200" cy="366183"/>
          </a:xfrm>
        </p:spPr>
        <p:txBody>
          <a:bodyPr/>
          <a:lstStyle/>
          <a:p>
            <a:pPr defTabSz="609585"/>
            <a:fld id="{5EAE24E9-9ED8-401B-8A88-10EF8A5C7087}" type="slidenum">
              <a:rPr lang="en-US">
                <a:solidFill>
                  <a:prstClr val="black">
                    <a:tint val="75000"/>
                  </a:prstClr>
                </a:solidFill>
                <a:latin typeface="Calibri"/>
              </a:rPr>
              <a:pPr defTabSz="609585"/>
              <a:t>4</a:t>
            </a:fld>
            <a:endParaRPr lang="en-US">
              <a:solidFill>
                <a:prstClr val="black">
                  <a:tint val="75000"/>
                </a:prstClr>
              </a:solidFill>
              <a:latin typeface="Calibri"/>
            </a:endParaRPr>
          </a:p>
        </p:txBody>
      </p:sp>
      <p:sp>
        <p:nvSpPr>
          <p:cNvPr id="2" name="Title 1"/>
          <p:cNvSpPr>
            <a:spLocks noGrp="1"/>
          </p:cNvSpPr>
          <p:nvPr>
            <p:ph type="title"/>
          </p:nvPr>
        </p:nvSpPr>
        <p:spPr/>
        <p:txBody>
          <a:bodyPr>
            <a:normAutofit fontScale="90000"/>
          </a:bodyPr>
          <a:lstStyle/>
          <a:p>
            <a:r>
              <a:rPr lang="en-US"/>
              <a:t>Federal Funding: SAMHSA</a:t>
            </a:r>
          </a:p>
        </p:txBody>
      </p:sp>
    </p:spTree>
    <p:extLst>
      <p:ext uri="{BB962C8B-B14F-4D97-AF65-F5344CB8AC3E}">
        <p14:creationId xmlns:p14="http://schemas.microsoft.com/office/powerpoint/2010/main" val="981219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a:t>Community Development Block Grant (CDBG)</a:t>
            </a:r>
          </a:p>
          <a:p>
            <a:pPr lvl="1"/>
            <a:r>
              <a:rPr lang="en-US"/>
              <a:t>A flexible program that provides communities with resources to address unique community development needs</a:t>
            </a:r>
          </a:p>
          <a:p>
            <a:pPr lvl="1"/>
            <a:r>
              <a:rPr lang="en-US"/>
              <a:t>Distributes annual grants on a formula basis to local governments and states</a:t>
            </a:r>
          </a:p>
          <a:p>
            <a:pPr lvl="1"/>
            <a:r>
              <a:rPr lang="en-US"/>
              <a:t>SOAR programs have used these funds to support dedicated benefits specialists</a:t>
            </a:r>
          </a:p>
          <a:p>
            <a:endParaRPr lang="en-US"/>
          </a:p>
        </p:txBody>
      </p:sp>
      <p:sp>
        <p:nvSpPr>
          <p:cNvPr id="5" name="Slide Number Placeholder 4"/>
          <p:cNvSpPr>
            <a:spLocks noGrp="1"/>
          </p:cNvSpPr>
          <p:nvPr>
            <p:ph type="sldNum" sz="quarter" idx="10"/>
          </p:nvPr>
        </p:nvSpPr>
        <p:spPr>
          <a:xfrm>
            <a:off x="609600" y="6356351"/>
            <a:ext cx="2743200" cy="366183"/>
          </a:xfrm>
        </p:spPr>
        <p:txBody>
          <a:bodyPr/>
          <a:lstStyle/>
          <a:p>
            <a:pPr defTabSz="609585"/>
            <a:fld id="{5EAE24E9-9ED8-401B-8A88-10EF8A5C7087}" type="slidenum">
              <a:rPr lang="en-US">
                <a:solidFill>
                  <a:prstClr val="black">
                    <a:tint val="75000"/>
                  </a:prstClr>
                </a:solidFill>
                <a:latin typeface="Calibri"/>
              </a:rPr>
              <a:pPr defTabSz="609585"/>
              <a:t>5</a:t>
            </a:fld>
            <a:endParaRPr lang="en-US">
              <a:solidFill>
                <a:prstClr val="black">
                  <a:tint val="75000"/>
                </a:prstClr>
              </a:solidFill>
              <a:latin typeface="Calibri"/>
            </a:endParaRPr>
          </a:p>
        </p:txBody>
      </p:sp>
      <p:sp>
        <p:nvSpPr>
          <p:cNvPr id="2" name="Title 1"/>
          <p:cNvSpPr>
            <a:spLocks noGrp="1"/>
          </p:cNvSpPr>
          <p:nvPr>
            <p:ph type="title"/>
          </p:nvPr>
        </p:nvSpPr>
        <p:spPr/>
        <p:txBody>
          <a:bodyPr>
            <a:normAutofit fontScale="90000"/>
          </a:bodyPr>
          <a:lstStyle/>
          <a:p>
            <a:r>
              <a:rPr lang="en-US"/>
              <a:t>Federal Funding: HUD</a:t>
            </a:r>
          </a:p>
        </p:txBody>
      </p:sp>
    </p:spTree>
    <p:extLst>
      <p:ext uri="{BB962C8B-B14F-4D97-AF65-F5344CB8AC3E}">
        <p14:creationId xmlns:p14="http://schemas.microsoft.com/office/powerpoint/2010/main" val="3952918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a:lnSpc>
                <a:spcPct val="110000"/>
              </a:lnSpc>
            </a:pPr>
            <a:r>
              <a:rPr lang="en-US"/>
              <a:t>Updated VA and SOAR Memo; reaffirms the importance of using the SOAR model and assisting eligible Veterans with SSI/SSDI applications</a:t>
            </a:r>
          </a:p>
          <a:p>
            <a:pPr lvl="1">
              <a:lnSpc>
                <a:spcPct val="110000"/>
              </a:lnSpc>
            </a:pPr>
            <a:r>
              <a:rPr lang="en-US"/>
              <a:t>VA staff can now act as the Veterans’ Appointed Representative</a:t>
            </a:r>
          </a:p>
          <a:p>
            <a:pPr>
              <a:lnSpc>
                <a:spcPct val="110000"/>
              </a:lnSpc>
            </a:pPr>
            <a:r>
              <a:rPr lang="en-US"/>
              <a:t>SOAR Works to End Veteran Homelessness: VA Caseworker’s Guide </a:t>
            </a:r>
          </a:p>
          <a:p>
            <a:pPr>
              <a:lnSpc>
                <a:spcPct val="110000"/>
              </a:lnSpc>
            </a:pPr>
            <a:r>
              <a:rPr lang="en-US"/>
              <a:t>SSVF and SOAR Integration Toolkit</a:t>
            </a:r>
          </a:p>
          <a:p>
            <a:pPr lvl="1">
              <a:lnSpc>
                <a:spcPct val="110000"/>
              </a:lnSpc>
            </a:pPr>
            <a:r>
              <a:rPr lang="en-US"/>
              <a:t>Key strategies for integrating the SOAR model into community planning efforts </a:t>
            </a:r>
          </a:p>
          <a:p>
            <a:pPr lvl="1">
              <a:lnSpc>
                <a:spcPct val="110000"/>
              </a:lnSpc>
            </a:pPr>
            <a:r>
              <a:rPr lang="en-US"/>
              <a:t>Approaches for assessing and prioritizing Veterans for SOAR assistance</a:t>
            </a:r>
          </a:p>
          <a:p>
            <a:pPr lvl="1">
              <a:lnSpc>
                <a:spcPct val="110000"/>
              </a:lnSpc>
            </a:pPr>
            <a:r>
              <a:rPr lang="en-US"/>
              <a:t>Methods of supporting dedicated SOAR Benefits Specialists within the SSVF grant and working with community partners</a:t>
            </a:r>
          </a:p>
          <a:p>
            <a:pPr lvl="1"/>
            <a:endParaRPr lang="en-US"/>
          </a:p>
          <a:p>
            <a:pPr lvl="1"/>
            <a:endParaRPr lang="en-US"/>
          </a:p>
        </p:txBody>
      </p:sp>
      <p:sp>
        <p:nvSpPr>
          <p:cNvPr id="6" name="Slide Number Placeholder 5"/>
          <p:cNvSpPr>
            <a:spLocks noGrp="1"/>
          </p:cNvSpPr>
          <p:nvPr>
            <p:ph type="sldNum" sz="quarter" idx="10"/>
          </p:nvPr>
        </p:nvSpPr>
        <p:spPr>
          <a:xfrm>
            <a:off x="609600" y="6356351"/>
            <a:ext cx="2743200" cy="366183"/>
          </a:xfrm>
        </p:spPr>
        <p:txBody>
          <a:bodyPr/>
          <a:lstStyle/>
          <a:p>
            <a:pPr defTabSz="609585"/>
            <a:fld id="{5EAE24E9-9ED8-401B-8A88-10EF8A5C7087}" type="slidenum">
              <a:rPr lang="en-US">
                <a:solidFill>
                  <a:prstClr val="black">
                    <a:tint val="75000"/>
                  </a:prstClr>
                </a:solidFill>
                <a:latin typeface="Calibri"/>
              </a:rPr>
              <a:pPr defTabSz="609585"/>
              <a:t>6</a:t>
            </a:fld>
            <a:endParaRPr lang="en-US">
              <a:solidFill>
                <a:prstClr val="black">
                  <a:tint val="75000"/>
                </a:prstClr>
              </a:solidFill>
              <a:latin typeface="Calibri"/>
            </a:endParaRPr>
          </a:p>
        </p:txBody>
      </p:sp>
      <p:sp>
        <p:nvSpPr>
          <p:cNvPr id="2" name="Title 1"/>
          <p:cNvSpPr>
            <a:spLocks noGrp="1"/>
          </p:cNvSpPr>
          <p:nvPr>
            <p:ph type="title"/>
          </p:nvPr>
        </p:nvSpPr>
        <p:spPr/>
        <p:txBody>
          <a:bodyPr>
            <a:normAutofit fontScale="90000"/>
          </a:bodyPr>
          <a:lstStyle/>
          <a:p>
            <a:r>
              <a:rPr lang="en-US"/>
              <a:t>Federal Funding: VA/SSVF</a:t>
            </a:r>
          </a:p>
        </p:txBody>
      </p:sp>
    </p:spTree>
    <p:extLst>
      <p:ext uri="{BB962C8B-B14F-4D97-AF65-F5344CB8AC3E}">
        <p14:creationId xmlns:p14="http://schemas.microsoft.com/office/powerpoint/2010/main" val="994082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a:t>AmeriCorps State</a:t>
            </a:r>
          </a:p>
          <a:p>
            <a:pPr lvl="1"/>
            <a:r>
              <a:rPr lang="en-US"/>
              <a:t>Provide direct outreach, engagement, and assistance with SSI/SSDI applications</a:t>
            </a:r>
          </a:p>
          <a:p>
            <a:pPr lvl="1"/>
            <a:r>
              <a:rPr lang="en-US"/>
              <a:t>A cash or in-kind match is required for program costs</a:t>
            </a:r>
          </a:p>
          <a:p>
            <a:pPr lvl="1"/>
            <a:r>
              <a:rPr lang="en-US"/>
              <a:t>Apply for a grant through your governor-appointed State Service Commission</a:t>
            </a:r>
          </a:p>
          <a:p>
            <a:pPr lvl="2"/>
            <a:r>
              <a:rPr lang="en-US"/>
              <a:t>www.nationalservice.gov</a:t>
            </a:r>
          </a:p>
          <a:p>
            <a:endParaRPr lang="en-US"/>
          </a:p>
        </p:txBody>
      </p:sp>
      <p:sp>
        <p:nvSpPr>
          <p:cNvPr id="5" name="Slide Number Placeholder 4"/>
          <p:cNvSpPr>
            <a:spLocks noGrp="1"/>
          </p:cNvSpPr>
          <p:nvPr>
            <p:ph type="sldNum" sz="quarter" idx="10"/>
          </p:nvPr>
        </p:nvSpPr>
        <p:spPr>
          <a:xfrm>
            <a:off x="609600" y="6356351"/>
            <a:ext cx="2743200" cy="366183"/>
          </a:xfrm>
        </p:spPr>
        <p:txBody>
          <a:bodyPr/>
          <a:lstStyle/>
          <a:p>
            <a:pPr defTabSz="609585"/>
            <a:fld id="{5EAE24E9-9ED8-401B-8A88-10EF8A5C7087}" type="slidenum">
              <a:rPr lang="en-US">
                <a:solidFill>
                  <a:prstClr val="black">
                    <a:tint val="75000"/>
                  </a:prstClr>
                </a:solidFill>
                <a:latin typeface="Calibri"/>
              </a:rPr>
              <a:pPr defTabSz="609585"/>
              <a:t>7</a:t>
            </a:fld>
            <a:endParaRPr lang="en-US">
              <a:solidFill>
                <a:prstClr val="black">
                  <a:tint val="75000"/>
                </a:prstClr>
              </a:solidFill>
              <a:latin typeface="Calibri"/>
            </a:endParaRPr>
          </a:p>
        </p:txBody>
      </p:sp>
      <p:sp>
        <p:nvSpPr>
          <p:cNvPr id="2" name="Title 1"/>
          <p:cNvSpPr>
            <a:spLocks noGrp="1"/>
          </p:cNvSpPr>
          <p:nvPr>
            <p:ph type="title"/>
          </p:nvPr>
        </p:nvSpPr>
        <p:spPr/>
        <p:txBody>
          <a:bodyPr>
            <a:normAutofit fontScale="90000"/>
          </a:bodyPr>
          <a:lstStyle/>
          <a:p>
            <a:r>
              <a:rPr lang="en-US"/>
              <a:t>Federal Funding: AmeriCorps</a:t>
            </a:r>
          </a:p>
        </p:txBody>
      </p:sp>
    </p:spTree>
    <p:extLst>
      <p:ext uri="{BB962C8B-B14F-4D97-AF65-F5344CB8AC3E}">
        <p14:creationId xmlns:p14="http://schemas.microsoft.com/office/powerpoint/2010/main" val="1622470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a:lnSpc>
                <a:spcPct val="110000"/>
              </a:lnSpc>
            </a:pPr>
            <a:r>
              <a:rPr lang="en-US" dirty="0"/>
              <a:t>Medicaid is a state-operated program, federal and state share the cost</a:t>
            </a:r>
          </a:p>
          <a:p>
            <a:pPr lvl="1">
              <a:lnSpc>
                <a:spcPct val="110000"/>
              </a:lnSpc>
            </a:pPr>
            <a:r>
              <a:rPr lang="en-US" dirty="0"/>
              <a:t>State creates a plan for what services are billable</a:t>
            </a:r>
          </a:p>
          <a:p>
            <a:pPr>
              <a:lnSpc>
                <a:spcPct val="110000"/>
              </a:lnSpc>
            </a:pPr>
            <a:r>
              <a:rPr lang="en-US" dirty="0"/>
              <a:t>Case management services necessary for SOAR applications may be billable or allowable services</a:t>
            </a:r>
          </a:p>
          <a:p>
            <a:pPr lvl="1">
              <a:lnSpc>
                <a:spcPct val="110000"/>
              </a:lnSpc>
            </a:pPr>
            <a:r>
              <a:rPr lang="en-US" dirty="0"/>
              <a:t>Arizona: SOAR Billing Code in Medicaid State Plan</a:t>
            </a:r>
          </a:p>
          <a:p>
            <a:pPr lvl="1">
              <a:lnSpc>
                <a:spcPct val="110000"/>
              </a:lnSpc>
            </a:pPr>
            <a:r>
              <a:rPr lang="en-US" dirty="0"/>
              <a:t>Tennessee: Behavioral Health Safety Net providers can bill for SOAR application assistance</a:t>
            </a:r>
          </a:p>
          <a:p>
            <a:pPr lvl="1">
              <a:lnSpc>
                <a:spcPct val="110000"/>
              </a:lnSpc>
            </a:pPr>
            <a:r>
              <a:rPr lang="en-US" dirty="0"/>
              <a:t>Georgia: 9 regional positions statewide for Medicaid Eligibility Specialists</a:t>
            </a:r>
          </a:p>
          <a:p>
            <a:endParaRPr lang="en-US" dirty="0"/>
          </a:p>
        </p:txBody>
      </p:sp>
      <p:sp>
        <p:nvSpPr>
          <p:cNvPr id="5" name="Slide Number Placeholder 4"/>
          <p:cNvSpPr>
            <a:spLocks noGrp="1"/>
          </p:cNvSpPr>
          <p:nvPr>
            <p:ph type="sldNum" sz="quarter" idx="10"/>
          </p:nvPr>
        </p:nvSpPr>
        <p:spPr>
          <a:xfrm>
            <a:off x="609600" y="6356351"/>
            <a:ext cx="2743200" cy="366183"/>
          </a:xfrm>
        </p:spPr>
        <p:txBody>
          <a:bodyPr/>
          <a:lstStyle/>
          <a:p>
            <a:pPr defTabSz="609585"/>
            <a:fld id="{5EAE24E9-9ED8-401B-8A88-10EF8A5C7087}" type="slidenum">
              <a:rPr lang="en-US">
                <a:solidFill>
                  <a:prstClr val="black">
                    <a:tint val="75000"/>
                  </a:prstClr>
                </a:solidFill>
                <a:latin typeface="Calibri"/>
              </a:rPr>
              <a:pPr defTabSz="609585"/>
              <a:t>8</a:t>
            </a:fld>
            <a:endParaRPr lang="en-US">
              <a:solidFill>
                <a:prstClr val="black">
                  <a:tint val="75000"/>
                </a:prstClr>
              </a:solidFill>
              <a:latin typeface="Calibri"/>
            </a:endParaRPr>
          </a:p>
        </p:txBody>
      </p:sp>
      <p:sp>
        <p:nvSpPr>
          <p:cNvPr id="2" name="Title 1"/>
          <p:cNvSpPr>
            <a:spLocks noGrp="1"/>
          </p:cNvSpPr>
          <p:nvPr>
            <p:ph type="title"/>
          </p:nvPr>
        </p:nvSpPr>
        <p:spPr/>
        <p:txBody>
          <a:bodyPr>
            <a:normAutofit fontScale="90000"/>
          </a:bodyPr>
          <a:lstStyle/>
          <a:p>
            <a:r>
              <a:rPr lang="en-US"/>
              <a:t>Medicaid and State Health Programs</a:t>
            </a:r>
          </a:p>
        </p:txBody>
      </p:sp>
    </p:spTree>
    <p:extLst>
      <p:ext uri="{BB962C8B-B14F-4D97-AF65-F5344CB8AC3E}">
        <p14:creationId xmlns:p14="http://schemas.microsoft.com/office/powerpoint/2010/main" val="1683329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95843"/>
            <a:ext cx="10972800" cy="4863479"/>
          </a:xfrm>
        </p:spPr>
        <p:txBody>
          <a:bodyPr>
            <a:normAutofit fontScale="85000" lnSpcReduction="10000"/>
          </a:bodyPr>
          <a:lstStyle/>
          <a:p>
            <a:pPr>
              <a:spcAft>
                <a:spcPts val="267"/>
              </a:spcAft>
            </a:pPr>
            <a:r>
              <a:rPr lang="en-US" sz="4400"/>
              <a:t>GA funds offer time-limited cash benefits to adults without dependents who have limited or no income </a:t>
            </a:r>
          </a:p>
          <a:p>
            <a:pPr lvl="1">
              <a:spcAft>
                <a:spcPts val="267"/>
              </a:spcAft>
            </a:pPr>
            <a:r>
              <a:rPr lang="en-US" sz="4400"/>
              <a:t>These benefits are not available in every state</a:t>
            </a:r>
          </a:p>
          <a:p>
            <a:pPr>
              <a:spcAft>
                <a:spcPts val="267"/>
              </a:spcAft>
            </a:pPr>
            <a:r>
              <a:rPr lang="en-US" sz="4400"/>
              <a:t>Through an Interim Assistance Reimbursement (IAR) agreement, SSA can reimburse state or local public assistance funds when individuals begin receiving SSI</a:t>
            </a:r>
          </a:p>
          <a:p>
            <a:pPr lvl="1">
              <a:spcAft>
                <a:spcPts val="267"/>
              </a:spcAft>
            </a:pPr>
            <a:r>
              <a:rPr lang="en-US" sz="4400"/>
              <a:t> In 2021, states reported average reimbursements of </a:t>
            </a:r>
            <a:r>
              <a:rPr lang="en-US" sz="4400" b="1"/>
              <a:t>$2,895 per person</a:t>
            </a:r>
          </a:p>
          <a:p>
            <a:endParaRPr lang="en-US"/>
          </a:p>
        </p:txBody>
      </p:sp>
      <p:sp>
        <p:nvSpPr>
          <p:cNvPr id="5" name="Slide Number Placeholder 4"/>
          <p:cNvSpPr>
            <a:spLocks noGrp="1"/>
          </p:cNvSpPr>
          <p:nvPr>
            <p:ph type="sldNum" sz="quarter" idx="10"/>
          </p:nvPr>
        </p:nvSpPr>
        <p:spPr>
          <a:xfrm>
            <a:off x="609600" y="6356351"/>
            <a:ext cx="2743200" cy="366183"/>
          </a:xfrm>
        </p:spPr>
        <p:txBody>
          <a:bodyPr/>
          <a:lstStyle/>
          <a:p>
            <a:pPr defTabSz="609585"/>
            <a:fld id="{5EAE24E9-9ED8-401B-8A88-10EF8A5C7087}" type="slidenum">
              <a:rPr lang="en-US">
                <a:solidFill>
                  <a:prstClr val="black">
                    <a:tint val="75000"/>
                  </a:prstClr>
                </a:solidFill>
                <a:latin typeface="Calibri"/>
              </a:rPr>
              <a:pPr defTabSz="609585"/>
              <a:t>9</a:t>
            </a:fld>
            <a:endParaRPr lang="en-US">
              <a:solidFill>
                <a:prstClr val="black">
                  <a:tint val="75000"/>
                </a:prstClr>
              </a:solidFill>
              <a:latin typeface="Calibri"/>
            </a:endParaRPr>
          </a:p>
        </p:txBody>
      </p:sp>
      <p:sp>
        <p:nvSpPr>
          <p:cNvPr id="2" name="Title 1"/>
          <p:cNvSpPr>
            <a:spLocks noGrp="1"/>
          </p:cNvSpPr>
          <p:nvPr>
            <p:ph type="title"/>
          </p:nvPr>
        </p:nvSpPr>
        <p:spPr/>
        <p:txBody>
          <a:bodyPr>
            <a:normAutofit fontScale="90000"/>
          </a:bodyPr>
          <a:lstStyle/>
          <a:p>
            <a:r>
              <a:rPr lang="en-US"/>
              <a:t>State or County General Assistance (GA) </a:t>
            </a:r>
          </a:p>
        </p:txBody>
      </p:sp>
    </p:spTree>
    <p:extLst>
      <p:ext uri="{BB962C8B-B14F-4D97-AF65-F5344CB8AC3E}">
        <p14:creationId xmlns:p14="http://schemas.microsoft.com/office/powerpoint/2010/main" val="24616131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3364</Words>
  <Application>Microsoft Office PowerPoint</Application>
  <PresentationFormat>Widescreen</PresentationFormat>
  <Paragraphs>193</Paragraphs>
  <Slides>16</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Wingdings</vt:lpstr>
      <vt:lpstr>1_Office Theme</vt:lpstr>
      <vt:lpstr>Funding and Sustainability: Making SOAR Work in Your State or Community</vt:lpstr>
      <vt:lpstr>Funding SOAR Programs</vt:lpstr>
      <vt:lpstr>2021 Funding Sources</vt:lpstr>
      <vt:lpstr>Federal Funding: SAMHSA</vt:lpstr>
      <vt:lpstr>Federal Funding: HUD</vt:lpstr>
      <vt:lpstr>Federal Funding: VA/SSVF</vt:lpstr>
      <vt:lpstr>Federal Funding: AmeriCorps</vt:lpstr>
      <vt:lpstr>Medicaid and State Health Programs</vt:lpstr>
      <vt:lpstr>State or County General Assistance (GA) </vt:lpstr>
      <vt:lpstr>State or County Temporary Assistance for Needy Families (TANF) </vt:lpstr>
      <vt:lpstr>State/Local Plans to End Homelessness</vt:lpstr>
      <vt:lpstr>Foundation and Other Private Funding</vt:lpstr>
      <vt:lpstr>Collaborations with Corrections</vt:lpstr>
      <vt:lpstr>Other Partnerships</vt:lpstr>
      <vt:lpstr>Integrating SOAR with Peer Certification</vt:lpstr>
      <vt:lpstr>Funding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Funding and Sustainability: Making SOAR Work in Your State or Community</dc:title>
  <dc:creator>Sametra Polkah-Toe</dc:creator>
  <cp:lastModifiedBy>Sametra Polkah-Toe</cp:lastModifiedBy>
  <cp:revision>4</cp:revision>
  <dcterms:created xsi:type="dcterms:W3CDTF">2022-01-18T15:03:01Z</dcterms:created>
  <dcterms:modified xsi:type="dcterms:W3CDTF">2022-01-18T15:57:39Z</dcterms:modified>
</cp:coreProperties>
</file>