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0"/>
  </p:notesMasterIdLst>
  <p:sldIdLst>
    <p:sldId id="269" r:id="rId2"/>
    <p:sldId id="279" r:id="rId3"/>
    <p:sldId id="272" r:id="rId4"/>
    <p:sldId id="273" r:id="rId5"/>
    <p:sldId id="280" r:id="rId6"/>
    <p:sldId id="281" r:id="rId7"/>
    <p:sldId id="282" r:id="rId8"/>
    <p:sldId id="294" r:id="rId9"/>
    <p:sldId id="283" r:id="rId10"/>
    <p:sldId id="285" r:id="rId11"/>
    <p:sldId id="286" r:id="rId12"/>
    <p:sldId id="287" r:id="rId13"/>
    <p:sldId id="288" r:id="rId14"/>
    <p:sldId id="289" r:id="rId15"/>
    <p:sldId id="290" r:id="rId16"/>
    <p:sldId id="291" r:id="rId17"/>
    <p:sldId id="293" r:id="rId18"/>
    <p:sldId id="295" r:id="rId19"/>
    <p:sldId id="296" r:id="rId20"/>
    <p:sldId id="298" r:id="rId21"/>
    <p:sldId id="299" r:id="rId22"/>
    <p:sldId id="300" r:id="rId23"/>
    <p:sldId id="301" r:id="rId24"/>
    <p:sldId id="302" r:id="rId25"/>
    <p:sldId id="303" r:id="rId26"/>
    <p:sldId id="304" r:id="rId27"/>
    <p:sldId id="305" r:id="rId28"/>
    <p:sldId id="306"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6" y="36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Calibri" pitchFamily="34" charset="0"/>
                <a:cs typeface="+mn-cs"/>
              </a:defRPr>
            </a:lvl1pPr>
          </a:lstStyle>
          <a:p>
            <a:pPr>
              <a:defRPr/>
            </a:pPr>
            <a:endParaRPr lang="en-US"/>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Calibri" pitchFamily="34" charset="0"/>
                <a:cs typeface="+mn-cs"/>
              </a:defRPr>
            </a:lvl1pPr>
          </a:lstStyle>
          <a:p>
            <a:pPr>
              <a:defRPr/>
            </a:pPr>
            <a:fld id="{3505E6CD-250E-4930-BCA0-F8EF77FB27E5}" type="datetimeFigureOut">
              <a:rPr lang="en-US"/>
              <a:pPr>
                <a:defRPr/>
              </a:pPr>
              <a:t>5/10/2013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Calibri" pitchFamily="34" charset="0"/>
                <a:cs typeface="+mn-cs"/>
              </a:defRPr>
            </a:lvl1pPr>
          </a:lstStyle>
          <a:p>
            <a:pPr>
              <a:defRPr/>
            </a:pPr>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Calibri" pitchFamily="34" charset="0"/>
                <a:cs typeface="+mn-cs"/>
              </a:defRPr>
            </a:lvl1pPr>
          </a:lstStyle>
          <a:p>
            <a:pPr>
              <a:defRPr/>
            </a:pPr>
            <a:fld id="{3CB3FBEC-E03F-4129-B674-D7E2179667F6}" type="slidenum">
              <a:rPr lang="en-US"/>
              <a:pPr>
                <a:defRPr/>
              </a:pPr>
              <a:t>‹#›</a:t>
            </a:fld>
            <a:endParaRPr lang="en-US"/>
          </a:p>
        </p:txBody>
      </p:sp>
    </p:spTree>
    <p:extLst>
      <p:ext uri="{BB962C8B-B14F-4D97-AF65-F5344CB8AC3E}">
        <p14:creationId xmlns:p14="http://schemas.microsoft.com/office/powerpoint/2010/main" val="12316264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6387" name="Header Placeholder 3"/>
          <p:cNvSpPr>
            <a:spLocks noGrp="1"/>
          </p:cNvSpPr>
          <p:nvPr>
            <p:ph type="hdr" sz="quarter"/>
          </p:nvPr>
        </p:nvSpPr>
        <p:spPr>
          <a:noFill/>
        </p:spPr>
        <p:txBody>
          <a:bodyPr/>
          <a:lstStyle/>
          <a:p>
            <a:endParaRPr lang="en-US" smtClean="0">
              <a:cs typeface="Arial" charset="0"/>
            </a:endParaRPr>
          </a:p>
        </p:txBody>
      </p:sp>
      <p:sp>
        <p:nvSpPr>
          <p:cNvPr id="16388" name="Date Placeholder 4"/>
          <p:cNvSpPr>
            <a:spLocks noGrp="1"/>
          </p:cNvSpPr>
          <p:nvPr>
            <p:ph type="dt" sz="quarter" idx="1"/>
          </p:nvPr>
        </p:nvSpPr>
        <p:spPr>
          <a:noFill/>
        </p:spPr>
        <p:txBody>
          <a:bodyPr/>
          <a:lstStyle/>
          <a:p>
            <a:fld id="{41CE44F6-42D2-420D-8926-0BED427986E9}" type="datetime8">
              <a:rPr lang="en-US" smtClean="0">
                <a:cs typeface="Arial" charset="0"/>
              </a:rPr>
              <a:pPr/>
              <a:t>5/10/2013 1:58 PM</a:t>
            </a:fld>
            <a:endParaRPr lang="en-US" smtClean="0">
              <a:cs typeface="Arial" charset="0"/>
            </a:endParaRPr>
          </a:p>
        </p:txBody>
      </p:sp>
      <p:sp>
        <p:nvSpPr>
          <p:cNvPr id="16389" name="Footer Placeholder 5"/>
          <p:cNvSpPr>
            <a:spLocks noGrp="1"/>
          </p:cNvSpPr>
          <p:nvPr>
            <p:ph type="ftr" sz="quarter" idx="4"/>
          </p:nvPr>
        </p:nvSpPr>
        <p:spPr>
          <a:xfrm>
            <a:off x="0" y="8829675"/>
            <a:ext cx="6308725" cy="465138"/>
          </a:xfrm>
          <a:noFill/>
        </p:spPr>
        <p:txBody>
          <a:bodyPr/>
          <a:lstStyle/>
          <a:p>
            <a:r>
              <a:rPr lang="en-US" sz="500" smtClean="0">
                <a:solidFill>
                  <a:srgbClr val="000000"/>
                </a:solidFill>
                <a:cs typeface="Arial" charset="0"/>
              </a:rPr>
              <a:t>© 2007 Microsoft Corporation. All rights reserved. Microsoft, Windows, Windows Vista and other product names are or may be registered trademarks and/or trademarks in the U.S. and/or other countries.</a:t>
            </a:r>
          </a:p>
          <a:p>
            <a:r>
              <a:rPr lang="en-US" sz="500" smtClean="0">
                <a:solidFill>
                  <a:srgbClr val="000000"/>
                </a:solidFill>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val="000000"/>
                </a:solidFill>
                <a:cs typeface="Arial" charset="0"/>
              </a:rPr>
            </a:br>
            <a:r>
              <a:rPr lang="en-US" sz="500" smtClean="0">
                <a:solidFill>
                  <a:srgbClr val="000000"/>
                </a:solidFill>
                <a:cs typeface="Arial" charset="0"/>
              </a:rPr>
              <a:t>MICROSOFT MAKES NO WARRANTIES, EXPRESS, IMPLIED OR STATUTORY, AS TO THE INFORMATION IN THIS PRESENTATION.</a:t>
            </a:r>
          </a:p>
          <a:p>
            <a:endParaRPr lang="en-US" sz="500" smtClean="0">
              <a:cs typeface="Arial" charset="0"/>
            </a:endParaRPr>
          </a:p>
        </p:txBody>
      </p:sp>
      <p:sp>
        <p:nvSpPr>
          <p:cNvPr id="16390" name="Slide Number Placeholder 6"/>
          <p:cNvSpPr>
            <a:spLocks noGrp="1"/>
          </p:cNvSpPr>
          <p:nvPr>
            <p:ph type="sldNum" sz="quarter" idx="5"/>
          </p:nvPr>
        </p:nvSpPr>
        <p:spPr>
          <a:xfrm>
            <a:off x="6308725" y="8829675"/>
            <a:ext cx="700088" cy="465138"/>
          </a:xfrm>
          <a:noFill/>
        </p:spPr>
        <p:txBody>
          <a:bodyPr/>
          <a:lstStyle/>
          <a:p>
            <a:fld id="{F3B59B34-5375-4F19-8CBA-8693ECB7AAEA}" type="slidenum">
              <a:rPr lang="en-US" smtClean="0">
                <a:cs typeface="Arial" charset="0"/>
              </a:rPr>
              <a:pPr/>
              <a:t>1</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pic>
        <p:nvPicPr>
          <p:cNvPr id="4" name="Picture 3"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pic>
        <p:nvPicPr>
          <p:cNvPr id="5" name="Picture 4"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5" name="Picture 4"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pic>
        <p:nvPicPr>
          <p:cNvPr id="4" name="Picture 3"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4"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pic>
        <p:nvPicPr>
          <p:cNvPr id="2" name="Picture 1" descr="eastpointelogoex-small.JPG"/>
          <p:cNvPicPr>
            <a:picLocks noChangeAspect="1"/>
          </p:cNvPicPr>
          <p:nvPr userDrawn="1"/>
        </p:nvPicPr>
        <p:blipFill>
          <a:blip r:embed="rId2"/>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5" descr="7-00029_BAK_v03TOP"/>
          <p:cNvPicPr>
            <a:picLocks noChangeAspect="1" noChangeArrowheads="1"/>
          </p:cNvPicPr>
          <p:nvPr/>
        </p:nvPicPr>
        <p:blipFill>
          <a:blip r:embed="rId14"/>
          <a:srcRect/>
          <a:stretch>
            <a:fillRect/>
          </a:stretch>
        </p:blipFill>
        <p:spPr bwMode="auto">
          <a:xfrm>
            <a:off x="-15875" y="6007100"/>
            <a:ext cx="9159875" cy="849313"/>
          </a:xfrm>
          <a:prstGeom prst="rect">
            <a:avLst/>
          </a:prstGeom>
          <a:noFill/>
          <a:ln w="9525">
            <a:noFill/>
            <a:miter lim="800000"/>
            <a:headEnd/>
            <a:tailEnd/>
          </a:ln>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5" name="Picture 4" descr="eastpointelogoex-small.JPG"/>
          <p:cNvPicPr>
            <a:picLocks noChangeAspect="1"/>
          </p:cNvPicPr>
          <p:nvPr userDrawn="1"/>
        </p:nvPicPr>
        <p:blipFill>
          <a:blip r:embed="rId15"/>
          <a:stretch>
            <a:fillRect/>
          </a:stretch>
        </p:blipFill>
        <p:spPr>
          <a:xfrm>
            <a:off x="7696200" y="6248400"/>
            <a:ext cx="1022350" cy="457200"/>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74" r:id="rId11"/>
    <p:sldLayoutId id="2147483685" r:id="rId12"/>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eaLnBrk="0" fontAlgn="base" hangingPunct="0">
        <a:lnSpc>
          <a:spcPct val="90000"/>
        </a:lnSpc>
        <a:spcBef>
          <a:spcPct val="20000"/>
        </a:spcBef>
        <a:spcAft>
          <a:spcPct val="0"/>
        </a:spcAft>
        <a:buBlip>
          <a:blip r:embed="rId16"/>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7"/>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www.eastpointe.net/"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mailto:eblackman@eastpointe.net" TargetMode="External"/><Relationship Id="rId2" Type="http://schemas.openxmlformats.org/officeDocument/2006/relationships/hyperlink" Target="mailto:kay.r.johnson@dhhs.nc.gov"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mailto:eblackman@eastpointe.net"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76400"/>
            <a:ext cx="7681913" cy="2209800"/>
          </a:xfrm>
        </p:spPr>
        <p:txBody>
          <a:bodyPr/>
          <a:lstStyle/>
          <a:p>
            <a:pPr algn="ctr" defTabSz="914363" eaLnBrk="1" fontAlgn="auto" hangingPunct="1">
              <a:spcAft>
                <a:spcPts val="0"/>
              </a:spcAft>
              <a:defRPr/>
            </a:pPr>
            <a:r>
              <a:rPr dirty="0" smtClean="0"/>
              <a:t>Understanding </a:t>
            </a:r>
            <a:br>
              <a:rPr dirty="0" smtClean="0"/>
            </a:br>
            <a:r>
              <a:rPr dirty="0" smtClean="0"/>
              <a:t>Shelter Plus Care &amp; Targeted Unit Programs</a:t>
            </a:r>
            <a:endParaRPr dirty="0"/>
          </a:p>
        </p:txBody>
      </p:sp>
      <p:sp>
        <p:nvSpPr>
          <p:cNvPr id="3" name="Subtitle 2"/>
          <p:cNvSpPr>
            <a:spLocks noGrp="1"/>
          </p:cNvSpPr>
          <p:nvPr>
            <p:ph type="subTitle" idx="1"/>
          </p:nvPr>
        </p:nvSpPr>
        <p:spPr>
          <a:xfrm>
            <a:off x="730250" y="4344988"/>
            <a:ext cx="7681913" cy="1370012"/>
          </a:xfrm>
        </p:spPr>
        <p:txBody>
          <a:bodyPr rtlCol="0">
            <a:normAutofit fontScale="77500" lnSpcReduction="20000"/>
          </a:bodyPr>
          <a:lstStyle/>
          <a:p>
            <a:pPr defTabSz="914363" eaLnBrk="1" fontAlgn="auto" hangingPunct="1">
              <a:spcAft>
                <a:spcPts val="0"/>
              </a:spcAft>
              <a:defRPr/>
            </a:pPr>
            <a:r>
              <a:rPr lang="en-US" dirty="0" smtClean="0"/>
              <a:t>Ellen Blackman</a:t>
            </a:r>
          </a:p>
          <a:p>
            <a:pPr defTabSz="914363" eaLnBrk="1" fontAlgn="auto" hangingPunct="1">
              <a:spcAft>
                <a:spcPts val="0"/>
              </a:spcAft>
              <a:defRPr/>
            </a:pPr>
            <a:r>
              <a:rPr lang="en-US" dirty="0" smtClean="0"/>
              <a:t>Community Housing Lead</a:t>
            </a:r>
          </a:p>
          <a:p>
            <a:pPr defTabSz="914363" eaLnBrk="1" fontAlgn="auto" hangingPunct="1">
              <a:spcAft>
                <a:spcPts val="0"/>
              </a:spcAft>
              <a:defRPr/>
            </a:pPr>
            <a:r>
              <a:rPr lang="en-US" dirty="0" smtClean="0"/>
              <a:t>919-587-0363 (Office)</a:t>
            </a:r>
          </a:p>
          <a:p>
            <a:pPr defTabSz="914363" eaLnBrk="1" fontAlgn="auto" hangingPunct="1">
              <a:spcAft>
                <a:spcPts val="0"/>
              </a:spcAft>
              <a:defRPr/>
            </a:pPr>
            <a:r>
              <a:rPr lang="en-US" dirty="0" smtClean="0"/>
              <a:t>eblackman@eastpointe.net (email)</a:t>
            </a:r>
          </a:p>
          <a:p>
            <a:pPr defTabSz="914363" eaLnBrk="1" fontAlgn="auto" hangingPunct="1">
              <a:spcAft>
                <a:spcPts val="0"/>
              </a:spcAft>
              <a:defRPr/>
            </a:pPr>
            <a:r>
              <a:rPr lang="en-US" dirty="0" smtClean="0"/>
              <a:t> </a:t>
            </a:r>
            <a:endParaRPr lang="en-US" dirty="0"/>
          </a:p>
        </p:txBody>
      </p:sp>
      <p:pic>
        <p:nvPicPr>
          <p:cNvPr id="4" name="Picture 3" descr="eastpointelogoex-small.JPG"/>
          <p:cNvPicPr>
            <a:picLocks noChangeAspect="1"/>
          </p:cNvPicPr>
          <p:nvPr/>
        </p:nvPicPr>
        <p:blipFill>
          <a:blip r:embed="rId3"/>
          <a:stretch>
            <a:fillRect/>
          </a:stretch>
        </p:blipFill>
        <p:spPr>
          <a:xfrm>
            <a:off x="6248400" y="304800"/>
            <a:ext cx="2527300" cy="11303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681913" cy="685800"/>
          </a:xfrm>
        </p:spPr>
        <p:txBody>
          <a:bodyPr/>
          <a:lstStyle/>
          <a:p>
            <a:pPr algn="ctr" defTabSz="914363" eaLnBrk="1" fontAlgn="auto" hangingPunct="1">
              <a:spcAft>
                <a:spcPts val="0"/>
              </a:spcAft>
              <a:defRPr/>
            </a:pPr>
            <a:r>
              <a:rPr lang="en-US" sz="4400" dirty="0" smtClean="0"/>
              <a:t>Documentation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4340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1143000" y="2057399"/>
            <a:ext cx="6248401" cy="1877437"/>
          </a:xfrm>
          <a:prstGeom prst="rect">
            <a:avLst/>
          </a:prstGeom>
          <a:noFill/>
        </p:spPr>
        <p:txBody>
          <a:bodyPr wrap="square" rtlCol="0">
            <a:spAutoFit/>
          </a:bodyPr>
          <a:lstStyle/>
          <a:p>
            <a:r>
              <a:rPr lang="en-US" sz="2800" u="sng" spc="-150" dirty="0" smtClean="0">
                <a:ln w="3175">
                  <a:noFill/>
                </a:ln>
                <a:gradFill>
                  <a:gsLst>
                    <a:gs pos="0">
                      <a:srgbClr val="2E59B0"/>
                    </a:gs>
                    <a:gs pos="49000">
                      <a:srgbClr val="161D32"/>
                    </a:gs>
                    <a:gs pos="100000">
                      <a:srgbClr val="000000"/>
                    </a:gs>
                  </a:gsLst>
                  <a:lin ang="5400000" scaled="0"/>
                </a:gradFill>
                <a:latin typeface="+mn-lt"/>
              </a:rPr>
              <a:t>All </a:t>
            </a:r>
            <a:r>
              <a:rPr lang="en-US" sz="2800" spc="-150" dirty="0" smtClean="0">
                <a:ln w="3175">
                  <a:noFill/>
                </a:ln>
                <a:gradFill>
                  <a:gsLst>
                    <a:gs pos="0">
                      <a:srgbClr val="2E59B0"/>
                    </a:gs>
                    <a:gs pos="49000">
                      <a:srgbClr val="161D32"/>
                    </a:gs>
                    <a:gs pos="100000">
                      <a:srgbClr val="000000"/>
                    </a:gs>
                  </a:gsLst>
                  <a:lin ang="5400000" scaled="0"/>
                </a:gradFill>
                <a:latin typeface="+mn-lt"/>
              </a:rPr>
              <a:t>documentation should be: </a:t>
            </a:r>
          </a:p>
          <a:p>
            <a:pPr marL="457200" indent="-457200">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Signed</a:t>
            </a:r>
          </a:p>
          <a:p>
            <a:pPr marL="457200" indent="-457200">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Dated</a:t>
            </a:r>
          </a:p>
          <a:p>
            <a:endParaRPr lang="en-US" sz="3200" dirty="0"/>
          </a:p>
        </p:txBody>
      </p:sp>
    </p:spTree>
    <p:extLst>
      <p:ext uri="{BB962C8B-B14F-4D97-AF65-F5344CB8AC3E}">
        <p14:creationId xmlns:p14="http://schemas.microsoft.com/office/powerpoint/2010/main" val="421278354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681913" cy="685800"/>
          </a:xfrm>
        </p:spPr>
        <p:txBody>
          <a:bodyPr/>
          <a:lstStyle/>
          <a:p>
            <a:pPr algn="ctr" defTabSz="914363" eaLnBrk="1" fontAlgn="auto" hangingPunct="1">
              <a:spcAft>
                <a:spcPts val="0"/>
              </a:spcAft>
              <a:defRPr/>
            </a:pPr>
            <a:r>
              <a:rPr lang="en-US" sz="4400" dirty="0" smtClean="0"/>
              <a:t>Documenting Street Homelessness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990600" y="1626872"/>
            <a:ext cx="5181600" cy="3859518"/>
          </a:xfrm>
          <a:prstGeom prst="rect">
            <a:avLst/>
          </a:prstGeom>
          <a:noFill/>
        </p:spPr>
        <p:txBody>
          <a:bodyPr wrap="square" rtlCol="0">
            <a:spAutoFit/>
          </a:bodyPr>
          <a:lstStyle/>
          <a:p>
            <a:pPr marL="342900" lvl="0" indent="-342900" eaLnBrk="0" hangingPunct="0">
              <a:spcBef>
                <a:spcPct val="20000"/>
              </a:spcBef>
              <a:buFontTx/>
              <a:buChar char="•"/>
            </a:pPr>
            <a:r>
              <a:rPr lang="en-US" sz="2800" spc="-150" dirty="0" smtClean="0">
                <a:ln w="3175">
                  <a:noFill/>
                </a:ln>
                <a:gradFill>
                  <a:gsLst>
                    <a:gs pos="0">
                      <a:srgbClr val="2E59B0"/>
                    </a:gs>
                    <a:gs pos="49000">
                      <a:srgbClr val="161D32"/>
                    </a:gs>
                    <a:gs pos="100000">
                      <a:srgbClr val="000000"/>
                    </a:gs>
                  </a:gsLst>
                  <a:lin ang="5400000" scaled="0"/>
                </a:gradFill>
                <a:latin typeface="+mn-lt"/>
              </a:rPr>
              <a:t>Signed and dated letter from staff working with person on the streets</a:t>
            </a:r>
          </a:p>
          <a:p>
            <a:pPr lvl="0" eaLnBrk="0" hangingPunct="0">
              <a:spcBef>
                <a:spcPct val="20000"/>
              </a:spcBef>
            </a:pPr>
            <a:r>
              <a:rPr lang="en-US" sz="2800" kern="0" spc="-150" dirty="0" smtClean="0">
                <a:ln w="3175">
                  <a:noFill/>
                </a:ln>
                <a:gradFill>
                  <a:gsLst>
                    <a:gs pos="0">
                      <a:srgbClr val="2E59B0"/>
                    </a:gs>
                    <a:gs pos="49000">
                      <a:srgbClr val="161D32"/>
                    </a:gs>
                    <a:gs pos="100000">
                      <a:srgbClr val="000000"/>
                    </a:gs>
                  </a:gsLst>
                  <a:lin ang="5400000" scaled="0"/>
                </a:gradFill>
                <a:latin typeface="+mn-lt"/>
                <a:ea typeface="ＭＳ Ｐゴシック"/>
              </a:rPr>
              <a:t>OR</a:t>
            </a:r>
          </a:p>
          <a:p>
            <a:pPr marL="457200" lvl="0" indent="-457200" eaLnBrk="0" hangingPunct="0">
              <a:spcBef>
                <a:spcPct val="20000"/>
              </a:spcBef>
              <a:buFont typeface="Arial" pitchFamily="34" charset="0"/>
              <a:buChar char="•"/>
            </a:pPr>
            <a:r>
              <a:rPr lang="en-US" sz="2800" kern="0" spc="-150" dirty="0" smtClean="0">
                <a:ln w="3175">
                  <a:noFill/>
                </a:ln>
                <a:gradFill>
                  <a:gsLst>
                    <a:gs pos="0">
                      <a:srgbClr val="2E59B0"/>
                    </a:gs>
                    <a:gs pos="49000">
                      <a:srgbClr val="161D32"/>
                    </a:gs>
                    <a:gs pos="100000">
                      <a:srgbClr val="000000"/>
                    </a:gs>
                  </a:gsLst>
                  <a:lin ang="5400000" scaled="0"/>
                </a:gradFill>
                <a:latin typeface="+mn-lt"/>
                <a:ea typeface="ＭＳ Ｐゴシック"/>
              </a:rPr>
              <a:t>Self-certification statement and notes about your agency’s effort to confirm</a:t>
            </a:r>
          </a:p>
          <a:p>
            <a:pPr marL="457200" lvl="0" indent="-457200" eaLnBrk="0" hangingPunct="0">
              <a:spcBef>
                <a:spcPct val="20000"/>
              </a:spcBef>
              <a:buFont typeface="Arial" pitchFamily="34" charset="0"/>
              <a:buChar char="•"/>
            </a:pPr>
            <a:endParaRPr lang="en-US" sz="2800" kern="0" dirty="0">
              <a:latin typeface="Arial"/>
              <a:ea typeface="ＭＳ Ｐゴシック"/>
            </a:endParaRPr>
          </a:p>
          <a:p>
            <a:pPr marL="457200" indent="-457200">
              <a:buFont typeface="Arial" pitchFamily="34" charset="0"/>
              <a:buChar char="•"/>
            </a:pPr>
            <a:endParaRPr lang="en-US" sz="3200" spc="-150" dirty="0" smtClean="0">
              <a:ln w="3175">
                <a:noFill/>
              </a:ln>
              <a:effectLst>
                <a:outerShdw blurRad="50800" dist="38100" dir="2700000" algn="tl" rotWithShape="0">
                  <a:prstClr val="black">
                    <a:alpha val="40000"/>
                  </a:prstClr>
                </a:outerShdw>
              </a:effectLst>
              <a:latin typeface="Calibri"/>
            </a:endParaRPr>
          </a:p>
        </p:txBody>
      </p:sp>
    </p:spTree>
    <p:extLst>
      <p:ext uri="{BB962C8B-B14F-4D97-AF65-F5344CB8AC3E}">
        <p14:creationId xmlns:p14="http://schemas.microsoft.com/office/powerpoint/2010/main" val="200521081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305800" cy="1066800"/>
          </a:xfrm>
        </p:spPr>
        <p:txBody>
          <a:bodyPr/>
          <a:lstStyle/>
          <a:p>
            <a:pPr algn="ctr" defTabSz="914363" eaLnBrk="1" fontAlgn="auto" hangingPunct="1">
              <a:spcAft>
                <a:spcPts val="0"/>
              </a:spcAft>
              <a:defRPr/>
            </a:pPr>
            <a:r>
              <a:rPr lang="en-US" sz="4400" dirty="0" smtClean="0"/>
              <a:t>Documenting Emergency</a:t>
            </a:r>
            <a:br>
              <a:rPr lang="en-US" sz="4400" dirty="0" smtClean="0"/>
            </a:br>
            <a:r>
              <a:rPr lang="en-US" sz="4400" dirty="0" smtClean="0"/>
              <a:t>Shelter Homelessness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914400" y="1970441"/>
            <a:ext cx="5181600" cy="3871829"/>
          </a:xfrm>
          <a:prstGeom prst="rect">
            <a:avLst/>
          </a:prstGeom>
          <a:noFill/>
        </p:spPr>
        <p:txBody>
          <a:bodyPr wrap="square" rtlCol="0">
            <a:spAutoFit/>
          </a:bodyPr>
          <a:lstStyle/>
          <a:p>
            <a:pPr marL="342900" indent="-342900" eaLnBrk="0" hangingPunct="0">
              <a:spcBef>
                <a:spcPct val="20000"/>
              </a:spcBef>
              <a:buFontTx/>
              <a:buChar char="•"/>
            </a:pPr>
            <a:r>
              <a:rPr lang="en-US" sz="2800" spc="-150" dirty="0" smtClean="0">
                <a:ln w="3175">
                  <a:noFill/>
                </a:ln>
                <a:gradFill>
                  <a:gsLst>
                    <a:gs pos="0">
                      <a:srgbClr val="2E59B0"/>
                    </a:gs>
                    <a:gs pos="49000">
                      <a:srgbClr val="161D32"/>
                    </a:gs>
                    <a:gs pos="100000">
                      <a:srgbClr val="000000"/>
                    </a:gs>
                  </a:gsLst>
                  <a:lin ang="5400000" scaled="0"/>
                </a:gradFill>
                <a:latin typeface="+mn-lt"/>
              </a:rPr>
              <a:t>Signed and dated letter from shelter on letterhead</a:t>
            </a:r>
          </a:p>
          <a:p>
            <a:pPr marL="914400" lvl="1" indent="-457200" eaLnBrk="0" hangingPunct="0">
              <a:spcBef>
                <a:spcPct val="20000"/>
              </a:spcBef>
              <a:buFont typeface="Wingdings" pitchFamily="2" charset="2"/>
              <a:buChar char="ü"/>
            </a:pPr>
            <a:r>
              <a:rPr lang="en-US" sz="2800" spc="-150" dirty="0" smtClean="0">
                <a:ln w="3175">
                  <a:noFill/>
                </a:ln>
                <a:gradFill>
                  <a:gsLst>
                    <a:gs pos="0">
                      <a:srgbClr val="2E59B0"/>
                    </a:gs>
                    <a:gs pos="49000">
                      <a:srgbClr val="161D32"/>
                    </a:gs>
                    <a:gs pos="100000">
                      <a:srgbClr val="000000"/>
                    </a:gs>
                  </a:gsLst>
                  <a:lin ang="5400000" scaled="0"/>
                </a:gradFill>
                <a:latin typeface="+mn-lt"/>
              </a:rPr>
              <a:t>Must contain date of entry into shelter</a:t>
            </a:r>
          </a:p>
          <a:p>
            <a:pPr marL="914400" lvl="1" indent="-457200" eaLnBrk="0" hangingPunct="0">
              <a:spcBef>
                <a:spcPct val="20000"/>
              </a:spcBef>
              <a:buFont typeface="Wingdings" pitchFamily="2" charset="2"/>
              <a:buChar char="ü"/>
            </a:pPr>
            <a:r>
              <a:rPr lang="en-US" sz="2800" spc="-150" dirty="0" smtClean="0">
                <a:ln w="3175">
                  <a:noFill/>
                </a:ln>
                <a:gradFill>
                  <a:gsLst>
                    <a:gs pos="0">
                      <a:srgbClr val="2E59B0"/>
                    </a:gs>
                    <a:gs pos="49000">
                      <a:srgbClr val="161D32"/>
                    </a:gs>
                    <a:gs pos="100000">
                      <a:srgbClr val="000000"/>
                    </a:gs>
                  </a:gsLst>
                  <a:lin ang="5400000" scaled="0"/>
                </a:gradFill>
                <a:latin typeface="+mn-lt"/>
              </a:rPr>
              <a:t> Must contain attestation that individual is currently residing in shelter</a:t>
            </a:r>
          </a:p>
          <a:p>
            <a:pPr marL="914400" lvl="1" indent="-457200" eaLnBrk="0" hangingPunct="0">
              <a:spcBef>
                <a:spcPct val="20000"/>
              </a:spcBef>
              <a:buFont typeface="Wingdings" pitchFamily="2" charset="2"/>
              <a:buChar char="ü"/>
            </a:pPr>
            <a:endParaRPr lang="en-US" sz="32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p:txBody>
      </p:sp>
    </p:spTree>
    <p:extLst>
      <p:ext uri="{BB962C8B-B14F-4D97-AF65-F5344CB8AC3E}">
        <p14:creationId xmlns:p14="http://schemas.microsoft.com/office/powerpoint/2010/main" val="70023568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305800" cy="1066800"/>
          </a:xfrm>
        </p:spPr>
        <p:txBody>
          <a:bodyPr/>
          <a:lstStyle/>
          <a:p>
            <a:pPr algn="ctr" defTabSz="914363" eaLnBrk="1" fontAlgn="auto" hangingPunct="1">
              <a:spcAft>
                <a:spcPts val="0"/>
              </a:spcAft>
              <a:defRPr/>
            </a:pPr>
            <a:r>
              <a:rPr lang="en-US" sz="4400" dirty="0" smtClean="0"/>
              <a:t>Documenting Transitional Housing Homelessness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762000" y="1970441"/>
            <a:ext cx="6096000" cy="5903154"/>
          </a:xfrm>
          <a:prstGeom prst="rect">
            <a:avLst/>
          </a:prstGeom>
          <a:noFill/>
        </p:spPr>
        <p:txBody>
          <a:bodyPr wrap="square" rtlCol="0">
            <a:spAutoFit/>
          </a:bodyPr>
          <a:lstStyle/>
          <a:p>
            <a:pPr marL="342900" indent="-342900" eaLnBrk="0" hangingPunct="0">
              <a:spcBef>
                <a:spcPct val="20000"/>
              </a:spcBef>
              <a:buFontTx/>
              <a:buChar char="•"/>
            </a:pPr>
            <a:r>
              <a:rPr lang="en-US" sz="2800" spc="-150" dirty="0" smtClean="0">
                <a:ln w="3175">
                  <a:noFill/>
                </a:ln>
                <a:gradFill>
                  <a:gsLst>
                    <a:gs pos="0">
                      <a:srgbClr val="2E59B0"/>
                    </a:gs>
                    <a:gs pos="49000">
                      <a:srgbClr val="161D32"/>
                    </a:gs>
                    <a:gs pos="100000">
                      <a:srgbClr val="000000"/>
                    </a:gs>
                  </a:gsLst>
                  <a:lin ang="5400000" scaled="0"/>
                </a:gradFill>
                <a:latin typeface="+mn-lt"/>
              </a:rPr>
              <a:t>Signed and dated letter from shelter on letterhead</a:t>
            </a:r>
          </a:p>
          <a:p>
            <a:pPr marL="914400" lvl="1" indent="-457200" eaLnBrk="0" hangingPunct="0">
              <a:spcBef>
                <a:spcPct val="20000"/>
              </a:spcBef>
              <a:buFont typeface="Wingdings" pitchFamily="2" charset="2"/>
              <a:buChar char="ü"/>
            </a:pPr>
            <a:r>
              <a:rPr lang="en-US" sz="2800" spc="-150" dirty="0" smtClean="0">
                <a:ln w="3175">
                  <a:noFill/>
                </a:ln>
                <a:gradFill>
                  <a:gsLst>
                    <a:gs pos="0">
                      <a:srgbClr val="2E59B0"/>
                    </a:gs>
                    <a:gs pos="49000">
                      <a:srgbClr val="161D32"/>
                    </a:gs>
                    <a:gs pos="100000">
                      <a:srgbClr val="000000"/>
                    </a:gs>
                  </a:gsLst>
                  <a:lin ang="5400000" scaled="0"/>
                </a:gradFill>
                <a:latin typeface="+mn-lt"/>
              </a:rPr>
              <a:t>Must contain date of entry into Transitional Housing for the homeless </a:t>
            </a:r>
          </a:p>
          <a:p>
            <a:pPr marL="914400" lvl="1" indent="-457200" eaLnBrk="0" hangingPunct="0">
              <a:spcBef>
                <a:spcPct val="20000"/>
              </a:spcBef>
              <a:buFont typeface="Wingdings" pitchFamily="2" charset="2"/>
              <a:buChar char="ü"/>
            </a:pPr>
            <a:r>
              <a:rPr lang="en-US" sz="2800" spc="-150" dirty="0" smtClean="0">
                <a:ln w="3175">
                  <a:noFill/>
                </a:ln>
                <a:gradFill>
                  <a:gsLst>
                    <a:gs pos="0">
                      <a:srgbClr val="2E59B0"/>
                    </a:gs>
                    <a:gs pos="49000">
                      <a:srgbClr val="161D32"/>
                    </a:gs>
                    <a:gs pos="100000">
                      <a:srgbClr val="000000"/>
                    </a:gs>
                  </a:gsLst>
                  <a:lin ang="5400000" scaled="0"/>
                </a:gradFill>
                <a:latin typeface="+mn-lt"/>
              </a:rPr>
              <a:t>Must contain attestation to the fact that homelessness prior to Transitional Housing was Emergency Shelter or streets</a:t>
            </a:r>
          </a:p>
          <a:p>
            <a:pPr marL="914400" lvl="1" indent="-457200" eaLnBrk="0" hangingPunct="0">
              <a:spcBef>
                <a:spcPct val="20000"/>
              </a:spcBef>
              <a:buFont typeface="Wingdings" pitchFamily="2" charset="2"/>
              <a:buChar char="ü"/>
            </a:pPr>
            <a:endParaRPr lang="en-US" sz="3200" spc="-150" dirty="0" smtClean="0">
              <a:ln w="3175">
                <a:noFill/>
              </a:ln>
              <a:effectLst>
                <a:outerShdw blurRad="50800" dist="38100" dir="2700000" algn="tl" rotWithShape="0">
                  <a:prstClr val="black">
                    <a:alpha val="40000"/>
                  </a:prstClr>
                </a:outerShdw>
              </a:effectLst>
              <a:latin typeface="Calibri"/>
            </a:endParaRPr>
          </a:p>
          <a:p>
            <a:pPr marL="342900" indent="-342900" eaLnBrk="0" hangingPunct="0">
              <a:spcBef>
                <a:spcPct val="20000"/>
              </a:spcBef>
              <a:buFontTx/>
              <a:buChar char="•"/>
            </a:pPr>
            <a:endParaRPr lang="en-US" sz="3200" spc="-150" dirty="0" smtClean="0">
              <a:ln w="3175">
                <a:noFill/>
              </a:ln>
              <a:effectLst>
                <a:outerShdw blurRad="50800" dist="38100" dir="2700000" algn="tl" rotWithShape="0">
                  <a:prstClr val="black">
                    <a:alpha val="40000"/>
                  </a:prstClr>
                </a:outerShdw>
              </a:effectLst>
              <a:latin typeface="Calibri"/>
            </a:endParaRPr>
          </a:p>
          <a:p>
            <a:pPr marL="457200" indent="-457200" eaLnBrk="0" hangingPunct="0">
              <a:spcBef>
                <a:spcPct val="20000"/>
              </a:spcBef>
              <a:buFont typeface="Arial" pitchFamily="34" charset="0"/>
              <a:buChar char="•"/>
            </a:pPr>
            <a:endParaRPr lang="en-US" sz="2800" kern="0" dirty="0">
              <a:latin typeface="Arial"/>
              <a:ea typeface="ＭＳ Ｐゴシック"/>
            </a:endParaRPr>
          </a:p>
          <a:p>
            <a:pPr marL="457200" indent="-457200">
              <a:buFont typeface="Arial" pitchFamily="34" charset="0"/>
              <a:buChar char="•"/>
            </a:pPr>
            <a:endParaRPr lang="en-US" sz="3200" spc="-150" dirty="0" smtClean="0">
              <a:ln w="3175">
                <a:noFill/>
              </a:ln>
              <a:effectLst>
                <a:outerShdw blurRad="50800" dist="38100" dir="2700000" algn="tl" rotWithShape="0">
                  <a:prstClr val="black">
                    <a:alpha val="40000"/>
                  </a:prstClr>
                </a:outerShdw>
              </a:effectLst>
              <a:latin typeface="Calibri"/>
            </a:endParaRPr>
          </a:p>
        </p:txBody>
      </p:sp>
    </p:spTree>
    <p:extLst>
      <p:ext uri="{BB962C8B-B14F-4D97-AF65-F5344CB8AC3E}">
        <p14:creationId xmlns:p14="http://schemas.microsoft.com/office/powerpoint/2010/main" val="116204070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305800" cy="1066800"/>
          </a:xfrm>
        </p:spPr>
        <p:txBody>
          <a:bodyPr/>
          <a:lstStyle/>
          <a:p>
            <a:pPr algn="ctr" defTabSz="914363" eaLnBrk="1" fontAlgn="auto" hangingPunct="1">
              <a:spcAft>
                <a:spcPts val="0"/>
              </a:spcAft>
              <a:defRPr/>
            </a:pPr>
            <a:r>
              <a:rPr lang="en-US" sz="4400" dirty="0" smtClean="0"/>
              <a:t>Documenting Hotel/Motel Homelessness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762000" y="1371600"/>
            <a:ext cx="7086600" cy="7540526"/>
          </a:xfrm>
          <a:prstGeom prst="rect">
            <a:avLst/>
          </a:prstGeom>
          <a:noFill/>
        </p:spPr>
        <p:txBody>
          <a:bodyPr wrap="square" rtlCol="0">
            <a:spAutoFit/>
          </a:bodyPr>
          <a:lstStyle/>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mn-lt"/>
              </a:rPr>
              <a:t>Must be in hotel/motel in lieu of shelter</a:t>
            </a:r>
          </a:p>
          <a:p>
            <a:pPr marL="457200" indent="-457200" eaLnBrk="0" hangingPunct="0">
              <a:spcBef>
                <a:spcPct val="20000"/>
              </a:spcBef>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Signed/dated letter on letterhead from agency paying for hotel/motel</a:t>
            </a:r>
          </a:p>
          <a:p>
            <a:pPr marL="914400" lvl="1" indent="-457200" eaLnBrk="0" hangingPunct="0">
              <a:spcBef>
                <a:spcPct val="20000"/>
              </a:spcBef>
              <a:buFont typeface="Wingdings" pitchFamily="2" charset="2"/>
              <a:buChar char="ü"/>
            </a:pPr>
            <a:r>
              <a:rPr lang="en-US" sz="2800" spc="-150" dirty="0" smtClean="0">
                <a:ln w="3175">
                  <a:noFill/>
                </a:ln>
                <a:gradFill>
                  <a:gsLst>
                    <a:gs pos="0">
                      <a:srgbClr val="2E59B0"/>
                    </a:gs>
                    <a:gs pos="49000">
                      <a:srgbClr val="161D32"/>
                    </a:gs>
                    <a:gs pos="100000">
                      <a:srgbClr val="000000"/>
                    </a:gs>
                  </a:gsLst>
                  <a:lin ang="5400000" scaled="0"/>
                </a:gradFill>
                <a:latin typeface="+mn-lt"/>
              </a:rPr>
              <a:t>Must contain attestation to the fact that individual is staying in hotel/motel paid by agency</a:t>
            </a:r>
          </a:p>
          <a:p>
            <a:pPr marL="914400" lvl="1" indent="-457200" eaLnBrk="0" hangingPunct="0">
              <a:spcBef>
                <a:spcPct val="20000"/>
              </a:spcBef>
              <a:buFont typeface="Wingdings" pitchFamily="2" charset="2"/>
              <a:buChar char="ü"/>
            </a:pPr>
            <a:r>
              <a:rPr lang="en-US" sz="2800" spc="-150" dirty="0" smtClean="0">
                <a:ln w="3175">
                  <a:noFill/>
                </a:ln>
                <a:gradFill>
                  <a:gsLst>
                    <a:gs pos="0">
                      <a:srgbClr val="2E59B0"/>
                    </a:gs>
                    <a:gs pos="49000">
                      <a:srgbClr val="161D32"/>
                    </a:gs>
                    <a:gs pos="100000">
                      <a:srgbClr val="000000"/>
                    </a:gs>
                  </a:gsLst>
                  <a:lin ang="5400000" scaled="0"/>
                </a:gradFill>
                <a:latin typeface="+mn-lt"/>
              </a:rPr>
              <a:t>Must contain date of entry into hotel/motel</a:t>
            </a:r>
          </a:p>
          <a:p>
            <a:pPr marL="914400" lvl="1" indent="-457200" eaLnBrk="0" hangingPunct="0">
              <a:spcBef>
                <a:spcPct val="20000"/>
              </a:spcBef>
              <a:buFont typeface="Wingdings" pitchFamily="2" charset="2"/>
              <a:buChar char="ü"/>
            </a:pPr>
            <a:r>
              <a:rPr lang="en-US" sz="2800" spc="-150" dirty="0" smtClean="0">
                <a:ln w="3175">
                  <a:noFill/>
                </a:ln>
                <a:gradFill>
                  <a:gsLst>
                    <a:gs pos="0">
                      <a:srgbClr val="2E59B0"/>
                    </a:gs>
                    <a:gs pos="49000">
                      <a:srgbClr val="161D32"/>
                    </a:gs>
                    <a:gs pos="100000">
                      <a:srgbClr val="000000"/>
                    </a:gs>
                  </a:gsLst>
                  <a:lin ang="5400000" scaled="0"/>
                </a:gradFill>
                <a:latin typeface="+mn-lt"/>
              </a:rPr>
              <a:t>Must contain details of prior living situation prior to hotel/motel placement</a:t>
            </a:r>
          </a:p>
          <a:p>
            <a:pPr marL="457200" indent="-457200" eaLnBrk="0" hangingPunct="0">
              <a:spcBef>
                <a:spcPct val="20000"/>
              </a:spcBef>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342900" indent="-342900" eaLnBrk="0" hangingPunct="0">
              <a:spcBef>
                <a:spcPct val="20000"/>
              </a:spcBef>
              <a:buFontTx/>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lvl="1" eaLnBrk="0" hangingPunct="0">
              <a:spcBef>
                <a:spcPct val="20000"/>
              </a:spcBef>
            </a:pPr>
            <a:endParaRPr lang="en-US" sz="3200" spc="-150" dirty="0" smtClean="0">
              <a:ln w="3175">
                <a:noFill/>
              </a:ln>
              <a:effectLst>
                <a:outerShdw blurRad="50800" dist="38100" dir="2700000" algn="tl" rotWithShape="0">
                  <a:prstClr val="black">
                    <a:alpha val="40000"/>
                  </a:prstClr>
                </a:outerShdw>
              </a:effectLst>
              <a:latin typeface="Calibri"/>
            </a:endParaRPr>
          </a:p>
          <a:p>
            <a:pPr marL="342900" indent="-342900" eaLnBrk="0" hangingPunct="0">
              <a:spcBef>
                <a:spcPct val="20000"/>
              </a:spcBef>
              <a:buFontTx/>
              <a:buChar char="•"/>
            </a:pPr>
            <a:endParaRPr lang="en-US" sz="3200" spc="-150" dirty="0" smtClean="0">
              <a:ln w="3175">
                <a:noFill/>
              </a:ln>
              <a:effectLst>
                <a:outerShdw blurRad="50800" dist="38100" dir="2700000" algn="tl" rotWithShape="0">
                  <a:prstClr val="black">
                    <a:alpha val="40000"/>
                  </a:prstClr>
                </a:outerShdw>
              </a:effectLst>
              <a:latin typeface="Calibri"/>
            </a:endParaRPr>
          </a:p>
          <a:p>
            <a:pPr marL="457200" indent="-457200" eaLnBrk="0" hangingPunct="0">
              <a:spcBef>
                <a:spcPct val="20000"/>
              </a:spcBef>
              <a:buFont typeface="Arial" pitchFamily="34" charset="0"/>
              <a:buChar char="•"/>
            </a:pPr>
            <a:endParaRPr lang="en-US" sz="2800" kern="0" dirty="0">
              <a:latin typeface="Arial"/>
              <a:ea typeface="ＭＳ Ｐゴシック"/>
            </a:endParaRPr>
          </a:p>
          <a:p>
            <a:pPr marL="457200" indent="-457200">
              <a:buFont typeface="Arial" pitchFamily="34" charset="0"/>
              <a:buChar char="•"/>
            </a:pPr>
            <a:endParaRPr lang="en-US" sz="3200" spc="-150" dirty="0" smtClean="0">
              <a:ln w="3175">
                <a:noFill/>
              </a:ln>
              <a:effectLst>
                <a:outerShdw blurRad="50800" dist="38100" dir="2700000" algn="tl" rotWithShape="0">
                  <a:prstClr val="black">
                    <a:alpha val="40000"/>
                  </a:prstClr>
                </a:outerShdw>
              </a:effectLst>
              <a:latin typeface="Calibri"/>
            </a:endParaRPr>
          </a:p>
        </p:txBody>
      </p:sp>
    </p:spTree>
    <p:extLst>
      <p:ext uri="{BB962C8B-B14F-4D97-AF65-F5344CB8AC3E}">
        <p14:creationId xmlns:p14="http://schemas.microsoft.com/office/powerpoint/2010/main" val="287667356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1066800"/>
          </a:xfrm>
        </p:spPr>
        <p:txBody>
          <a:bodyPr/>
          <a:lstStyle/>
          <a:p>
            <a:pPr algn="ctr" defTabSz="914363" eaLnBrk="1" fontAlgn="auto" hangingPunct="1">
              <a:spcAft>
                <a:spcPts val="0"/>
              </a:spcAft>
              <a:defRPr/>
            </a:pPr>
            <a:r>
              <a:rPr lang="en-US" sz="4400" dirty="0" smtClean="0"/>
              <a:t>Documenting Disability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838200" y="1140781"/>
            <a:ext cx="7086600" cy="4364272"/>
          </a:xfrm>
          <a:prstGeom prst="rect">
            <a:avLst/>
          </a:prstGeom>
          <a:noFill/>
        </p:spPr>
        <p:txBody>
          <a:bodyPr wrap="square" rtlCol="0">
            <a:spAutoFit/>
          </a:bodyPr>
          <a:lstStyle/>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mn-lt"/>
              </a:rPr>
              <a:t>Person with disabilities means a household composed of one or more persons at least one of whom is an adult who has a disability</a:t>
            </a:r>
          </a:p>
          <a:p>
            <a:pPr marL="914400" lvl="1" indent="-457200" eaLnBrk="0" hangingPunct="0">
              <a:spcBef>
                <a:spcPct val="20000"/>
              </a:spcBef>
              <a:buFont typeface="Arial" pitchFamily="34" charset="0"/>
              <a:buChar char="•"/>
            </a:pPr>
            <a:r>
              <a:rPr lang="en-US" sz="2800" spc="-150" dirty="0" smtClean="0">
                <a:ln w="3175">
                  <a:noFill/>
                </a:ln>
                <a:solidFill>
                  <a:prstClr val="black"/>
                </a:solidFill>
                <a:latin typeface="+mn-lt"/>
              </a:rPr>
              <a:t>Completed Verification of Disability Form signed and dated by Licensed Psychiatrist or Psychologist</a:t>
            </a:r>
          </a:p>
          <a:p>
            <a:pPr marL="342900" indent="-342900" eaLnBrk="0" hangingPunct="0">
              <a:spcBef>
                <a:spcPct val="20000"/>
              </a:spcBef>
              <a:buFontTx/>
              <a:buChar char="•"/>
            </a:pPr>
            <a:endParaRPr lang="en-US" sz="3200" spc="-150" dirty="0" smtClean="0">
              <a:ln w="3175">
                <a:noFill/>
              </a:ln>
              <a:solidFill>
                <a:prstClr val="black"/>
              </a:solidFill>
              <a:effectLst>
                <a:outerShdw blurRad="50800" dist="38100" dir="2700000" algn="tl" rotWithShape="0">
                  <a:prstClr val="black">
                    <a:alpha val="40000"/>
                  </a:prstClr>
                </a:outerShdw>
              </a:effectLst>
              <a:latin typeface="Calibri"/>
            </a:endParaRPr>
          </a:p>
          <a:p>
            <a:pPr marL="457200" indent="-457200" eaLnBrk="0" hangingPunct="0">
              <a:spcBef>
                <a:spcPct val="20000"/>
              </a:spcBef>
              <a:buFont typeface="Arial" pitchFamily="34" charset="0"/>
              <a:buChar char="•"/>
            </a:pPr>
            <a:endParaRPr lang="en-US" sz="2800" kern="0" dirty="0">
              <a:solidFill>
                <a:prstClr val="black"/>
              </a:solidFill>
              <a:latin typeface="Arial"/>
              <a:ea typeface="ＭＳ Ｐゴシック"/>
            </a:endParaRPr>
          </a:p>
          <a:p>
            <a:pPr marL="457200" indent="-457200">
              <a:buFont typeface="Arial" pitchFamily="34" charset="0"/>
              <a:buChar char="•"/>
            </a:pPr>
            <a:endParaRPr lang="en-US" sz="3200" spc="-150" dirty="0" smtClean="0">
              <a:ln w="3175">
                <a:noFill/>
              </a:ln>
              <a:solidFill>
                <a:prstClr val="black"/>
              </a:solidFill>
              <a:effectLst>
                <a:outerShdw blurRad="50800" dist="38100" dir="2700000" algn="tl" rotWithShape="0">
                  <a:prstClr val="black">
                    <a:alpha val="40000"/>
                  </a:prstClr>
                </a:outerShdw>
              </a:effectLst>
              <a:latin typeface="Calibri"/>
            </a:endParaRPr>
          </a:p>
        </p:txBody>
      </p:sp>
    </p:spTree>
    <p:extLst>
      <p:ext uri="{BB962C8B-B14F-4D97-AF65-F5344CB8AC3E}">
        <p14:creationId xmlns:p14="http://schemas.microsoft.com/office/powerpoint/2010/main" val="96771643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1066800"/>
          </a:xfrm>
        </p:spPr>
        <p:txBody>
          <a:bodyPr/>
          <a:lstStyle/>
          <a:p>
            <a:pPr algn="ctr" defTabSz="914363" eaLnBrk="1" fontAlgn="auto" hangingPunct="1">
              <a:spcAft>
                <a:spcPts val="0"/>
              </a:spcAft>
              <a:defRPr/>
            </a:pPr>
            <a:r>
              <a:rPr lang="en-US" sz="4400" dirty="0" smtClean="0"/>
              <a:t>Documenting S+C Match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838199" y="1140781"/>
            <a:ext cx="8001001" cy="3884140"/>
          </a:xfrm>
          <a:prstGeom prst="rect">
            <a:avLst/>
          </a:prstGeom>
          <a:noFill/>
        </p:spPr>
        <p:txBody>
          <a:bodyPr wrap="square" rtlCol="0">
            <a:spAutoFit/>
          </a:bodyPr>
          <a:lstStyle/>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mn-lt"/>
              </a:rPr>
              <a:t>Mental Health Service Providers must:</a:t>
            </a:r>
          </a:p>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mn-lt"/>
              </a:rPr>
              <a:t>Document and submit monthly all supportive services participant receive to help maintain their independence such as:</a:t>
            </a:r>
          </a:p>
          <a:p>
            <a:pPr eaLnBrk="0" hangingPunct="0">
              <a:spcBef>
                <a:spcPct val="20000"/>
              </a:spcBef>
            </a:pPr>
            <a:r>
              <a:rPr lang="en-US" sz="2800" spc="-150" dirty="0">
                <a:ln w="3175">
                  <a:noFill/>
                </a:ln>
                <a:gradFill>
                  <a:gsLst>
                    <a:gs pos="0">
                      <a:srgbClr val="2E59B0"/>
                    </a:gs>
                    <a:gs pos="49000">
                      <a:srgbClr val="161D32"/>
                    </a:gs>
                    <a:gs pos="100000">
                      <a:srgbClr val="000000"/>
                    </a:gs>
                  </a:gsLst>
                  <a:lin ang="5400000" scaled="0"/>
                </a:gradFill>
                <a:latin typeface="+mn-lt"/>
              </a:rPr>
              <a:t>	</a:t>
            </a:r>
            <a:r>
              <a:rPr lang="en-US" sz="2800" spc="-150" dirty="0" smtClean="0">
                <a:ln w="3175">
                  <a:noFill/>
                </a:ln>
                <a:gradFill>
                  <a:gsLst>
                    <a:gs pos="0">
                      <a:srgbClr val="2E59B0"/>
                    </a:gs>
                    <a:gs pos="49000">
                      <a:srgbClr val="161D32"/>
                    </a:gs>
                    <a:gs pos="100000">
                      <a:srgbClr val="000000"/>
                    </a:gs>
                  </a:gsLst>
                  <a:lin ang="5400000" scaled="0"/>
                </a:gradFill>
                <a:latin typeface="+mn-lt"/>
              </a:rPr>
              <a:t>- Medical			- Child Care</a:t>
            </a:r>
          </a:p>
          <a:p>
            <a:pPr eaLnBrk="0" hangingPunct="0">
              <a:spcBef>
                <a:spcPct val="20000"/>
              </a:spcBef>
            </a:pPr>
            <a:r>
              <a:rPr lang="en-US" sz="2800" spc="-150" dirty="0">
                <a:ln w="3175">
                  <a:noFill/>
                </a:ln>
                <a:gradFill>
                  <a:gsLst>
                    <a:gs pos="0">
                      <a:srgbClr val="2E59B0"/>
                    </a:gs>
                    <a:gs pos="49000">
                      <a:srgbClr val="161D32"/>
                    </a:gs>
                    <a:gs pos="100000">
                      <a:srgbClr val="000000"/>
                    </a:gs>
                  </a:gsLst>
                  <a:lin ang="5400000" scaled="0"/>
                </a:gradFill>
                <a:latin typeface="+mn-lt"/>
              </a:rPr>
              <a:t>	</a:t>
            </a:r>
            <a:r>
              <a:rPr lang="en-US" sz="2800" spc="-150" dirty="0" smtClean="0">
                <a:ln w="3175">
                  <a:noFill/>
                </a:ln>
                <a:gradFill>
                  <a:gsLst>
                    <a:gs pos="0">
                      <a:srgbClr val="2E59B0"/>
                    </a:gs>
                    <a:gs pos="49000">
                      <a:srgbClr val="161D32"/>
                    </a:gs>
                    <a:gs pos="100000">
                      <a:srgbClr val="000000"/>
                    </a:gs>
                  </a:gsLst>
                  <a:lin ang="5400000" scaled="0"/>
                </a:gradFill>
                <a:latin typeface="+mn-lt"/>
              </a:rPr>
              <a:t>-Substance Abuse		- Employment  Search	-  Education			- Mental Health</a:t>
            </a:r>
          </a:p>
          <a:p>
            <a:pPr eaLnBrk="0" hangingPunct="0">
              <a:spcBef>
                <a:spcPct val="20000"/>
              </a:spcBef>
            </a:pPr>
            <a:r>
              <a:rPr lang="en-US" sz="2800" kern="0" spc="-150" dirty="0">
                <a:ln w="3175">
                  <a:noFill/>
                </a:ln>
                <a:gradFill>
                  <a:gsLst>
                    <a:gs pos="0">
                      <a:srgbClr val="2E59B0"/>
                    </a:gs>
                    <a:gs pos="49000">
                      <a:srgbClr val="161D32"/>
                    </a:gs>
                    <a:gs pos="100000">
                      <a:srgbClr val="000000"/>
                    </a:gs>
                  </a:gsLst>
                  <a:lin ang="5400000" scaled="0"/>
                </a:gradFill>
                <a:latin typeface="+mn-lt"/>
                <a:ea typeface="ＭＳ Ｐゴシック"/>
              </a:rPr>
              <a:t>	</a:t>
            </a:r>
            <a:r>
              <a:rPr lang="en-US" sz="2800" kern="0" spc="-150" dirty="0" smtClean="0">
                <a:ln w="3175">
                  <a:noFill/>
                </a:ln>
                <a:gradFill>
                  <a:gsLst>
                    <a:gs pos="0">
                      <a:srgbClr val="2E59B0"/>
                    </a:gs>
                    <a:gs pos="49000">
                      <a:srgbClr val="161D32"/>
                    </a:gs>
                    <a:gs pos="100000">
                      <a:srgbClr val="000000"/>
                    </a:gs>
                  </a:gsLst>
                  <a:lin ang="5400000" scaled="0"/>
                </a:gradFill>
                <a:latin typeface="+mn-lt"/>
                <a:ea typeface="ＭＳ Ｐゴシック"/>
              </a:rPr>
              <a:t>- Housing			-Other</a:t>
            </a:r>
            <a:endParaRPr lang="en-US" sz="2800" spc="-150" dirty="0" smtClean="0">
              <a:ln w="3175">
                <a:noFill/>
              </a:ln>
              <a:latin typeface="+mn-lt"/>
            </a:endParaRPr>
          </a:p>
        </p:txBody>
      </p:sp>
    </p:spTree>
    <p:extLst>
      <p:ext uri="{BB962C8B-B14F-4D97-AF65-F5344CB8AC3E}">
        <p14:creationId xmlns:p14="http://schemas.microsoft.com/office/powerpoint/2010/main" val="2546033707"/>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762000"/>
          </a:xfrm>
        </p:spPr>
        <p:txBody>
          <a:bodyPr/>
          <a:lstStyle/>
          <a:p>
            <a:pPr algn="ctr" defTabSz="914363" eaLnBrk="1" fontAlgn="auto" hangingPunct="1">
              <a:spcAft>
                <a:spcPts val="0"/>
              </a:spcAft>
              <a:defRPr/>
            </a:pPr>
            <a:r>
              <a:rPr lang="en-US" sz="4400" dirty="0" smtClean="0"/>
              <a:t>Application Process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6" name="TextBox 5"/>
          <p:cNvSpPr txBox="1"/>
          <p:nvPr/>
        </p:nvSpPr>
        <p:spPr>
          <a:xfrm>
            <a:off x="990600" y="1066800"/>
            <a:ext cx="6781800" cy="3970318"/>
          </a:xfrm>
          <a:prstGeom prst="rect">
            <a:avLst/>
          </a:prstGeom>
          <a:noFill/>
        </p:spPr>
        <p:txBody>
          <a:bodyPr wrap="square" rtlCol="0">
            <a:spAutoFit/>
          </a:bodyPr>
          <a:lstStyle/>
          <a:p>
            <a:pPr marL="457200" indent="-457200">
              <a:spcBef>
                <a:spcPts val="0"/>
              </a:spcBef>
              <a:spcAft>
                <a:spcPts val="0"/>
              </a:spcAft>
              <a:buFont typeface="Arial" pitchFamily="34" charset="0"/>
              <a:buChar char="•"/>
              <a:tabLst>
                <a:tab pos="457200" algn="l"/>
              </a:tabLst>
            </a:pPr>
            <a:r>
              <a:rPr lang="en-US" sz="2800" spc="-150" dirty="0" smtClean="0">
                <a:ln w="3175">
                  <a:noFill/>
                </a:ln>
                <a:gradFill>
                  <a:gsLst>
                    <a:gs pos="0">
                      <a:srgbClr val="2E59B0"/>
                    </a:gs>
                    <a:gs pos="49000">
                      <a:srgbClr val="161D32"/>
                    </a:gs>
                    <a:gs pos="100000">
                      <a:srgbClr val="000000"/>
                    </a:gs>
                  </a:gsLst>
                  <a:lin ang="5400000" scaled="0"/>
                </a:gradFill>
                <a:latin typeface="+mn-lt"/>
              </a:rPr>
              <a:t>Applications are available on the</a:t>
            </a:r>
          </a:p>
          <a:p>
            <a:pPr>
              <a:spcBef>
                <a:spcPts val="0"/>
              </a:spcBef>
              <a:spcAft>
                <a:spcPts val="0"/>
              </a:spcAft>
              <a:tabLst>
                <a:tab pos="457200" algn="l"/>
              </a:tabLst>
            </a:pPr>
            <a:r>
              <a:rPr lang="en-US" sz="2800" spc="-150" dirty="0">
                <a:ln w="3175">
                  <a:noFill/>
                </a:ln>
                <a:gradFill>
                  <a:gsLst>
                    <a:gs pos="0">
                      <a:srgbClr val="2E59B0"/>
                    </a:gs>
                    <a:gs pos="49000">
                      <a:srgbClr val="161D32"/>
                    </a:gs>
                    <a:gs pos="100000">
                      <a:srgbClr val="000000"/>
                    </a:gs>
                  </a:gsLst>
                  <a:lin ang="5400000" scaled="0"/>
                </a:gradFill>
                <a:latin typeface="+mn-lt"/>
              </a:rPr>
              <a:t> </a:t>
            </a:r>
            <a:r>
              <a:rPr lang="en-US" sz="2800" spc="-150" dirty="0" smtClean="0">
                <a:ln w="3175">
                  <a:noFill/>
                </a:ln>
                <a:gradFill>
                  <a:gsLst>
                    <a:gs pos="0">
                      <a:srgbClr val="2E59B0"/>
                    </a:gs>
                    <a:gs pos="49000">
                      <a:srgbClr val="161D32"/>
                    </a:gs>
                    <a:gs pos="100000">
                      <a:srgbClr val="000000"/>
                    </a:gs>
                  </a:gsLst>
                  <a:lin ang="5400000" scaled="0"/>
                </a:gradFill>
                <a:latin typeface="+mn-lt"/>
              </a:rPr>
              <a:t>      Eastpointe website 						</a:t>
            </a:r>
            <a:r>
              <a:rPr lang="en-US" sz="2800" spc="-150" dirty="0" smtClean="0">
                <a:ln w="3175">
                  <a:noFill/>
                </a:ln>
                <a:gradFill>
                  <a:gsLst>
                    <a:gs pos="0">
                      <a:srgbClr val="2E59B0"/>
                    </a:gs>
                    <a:gs pos="49000">
                      <a:srgbClr val="161D32"/>
                    </a:gs>
                    <a:gs pos="100000">
                      <a:srgbClr val="000000"/>
                    </a:gs>
                  </a:gsLst>
                  <a:lin ang="5400000" scaled="0"/>
                </a:gradFill>
                <a:latin typeface="+mn-lt"/>
                <a:hlinkClick r:id="rId2"/>
              </a:rPr>
              <a:t>www.eastpointe.net</a:t>
            </a:r>
            <a:endParaRPr lang="en-US" sz="2800" spc="-150" dirty="0" smtClean="0">
              <a:ln w="3175">
                <a:noFill/>
              </a:ln>
              <a:gradFill>
                <a:gsLst>
                  <a:gs pos="0">
                    <a:srgbClr val="2E59B0"/>
                  </a:gs>
                  <a:gs pos="49000">
                    <a:srgbClr val="161D32"/>
                  </a:gs>
                  <a:gs pos="100000">
                    <a:srgbClr val="000000"/>
                  </a:gs>
                </a:gsLst>
                <a:lin ang="5400000" scaled="0"/>
              </a:gradFill>
              <a:latin typeface="+mn-lt"/>
            </a:endParaRPr>
          </a:p>
          <a:p>
            <a:pPr marL="571500" indent="-571500">
              <a:spcBef>
                <a:spcPts val="0"/>
              </a:spcBef>
              <a:spcAft>
                <a:spcPts val="0"/>
              </a:spcAft>
              <a:buFont typeface="Arial" pitchFamily="34" charset="0"/>
              <a:buChar char="•"/>
              <a:tabLst>
                <a:tab pos="457200" algn="l"/>
              </a:tabLst>
            </a:pPr>
            <a:r>
              <a:rPr lang="en-US" sz="2800" spc="-150" dirty="0" smtClean="0">
                <a:ln w="3175">
                  <a:noFill/>
                </a:ln>
                <a:gradFill>
                  <a:gsLst>
                    <a:gs pos="0">
                      <a:srgbClr val="2E59B0"/>
                    </a:gs>
                    <a:gs pos="49000">
                      <a:srgbClr val="161D32"/>
                    </a:gs>
                    <a:gs pos="100000">
                      <a:srgbClr val="000000"/>
                    </a:gs>
                  </a:gsLst>
                  <a:lin ang="5400000" scaled="0"/>
                </a:gradFill>
                <a:latin typeface="+mn-lt"/>
              </a:rPr>
              <a:t>Applications can also be obtained by contacting the Eastpointe Housing Department </a:t>
            </a:r>
          </a:p>
          <a:p>
            <a:pPr>
              <a:spcBef>
                <a:spcPts val="0"/>
              </a:spcBef>
              <a:spcAft>
                <a:spcPts val="0"/>
              </a:spcAft>
              <a:tabLst>
                <a:tab pos="457200" algn="l"/>
              </a:tabLst>
            </a:pPr>
            <a:r>
              <a:rPr lang="en-US" sz="2800" spc="-150" dirty="0">
                <a:ln w="3175">
                  <a:noFill/>
                </a:ln>
                <a:gradFill>
                  <a:gsLst>
                    <a:gs pos="0">
                      <a:srgbClr val="2E59B0"/>
                    </a:gs>
                    <a:gs pos="49000">
                      <a:srgbClr val="161D32"/>
                    </a:gs>
                    <a:gs pos="100000">
                      <a:srgbClr val="000000"/>
                    </a:gs>
                  </a:gsLst>
                  <a:lin ang="5400000" scaled="0"/>
                </a:gradFill>
                <a:latin typeface="+mn-lt"/>
                <a:ea typeface="Times New Roman"/>
              </a:rPr>
              <a:t>	</a:t>
            </a:r>
            <a:r>
              <a:rPr lang="en-US" sz="2800" spc="-150" dirty="0" smtClean="0">
                <a:ln w="3175">
                  <a:noFill/>
                </a:ln>
                <a:gradFill>
                  <a:gsLst>
                    <a:gs pos="0">
                      <a:srgbClr val="2E59B0"/>
                    </a:gs>
                    <a:gs pos="49000">
                      <a:srgbClr val="161D32"/>
                    </a:gs>
                    <a:gs pos="100000">
                      <a:srgbClr val="000000"/>
                    </a:gs>
                  </a:gsLst>
                  <a:lin ang="5400000" scaled="0"/>
                </a:gradFill>
                <a:latin typeface="+mn-lt"/>
                <a:ea typeface="Times New Roman"/>
              </a:rPr>
              <a:t>	Ellen Blackman (919-587-0363)</a:t>
            </a:r>
          </a:p>
          <a:p>
            <a:pPr>
              <a:spcBef>
                <a:spcPts val="0"/>
              </a:spcBef>
              <a:spcAft>
                <a:spcPts val="0"/>
              </a:spcAft>
              <a:tabLst>
                <a:tab pos="457200" algn="l"/>
              </a:tabLst>
            </a:pPr>
            <a:r>
              <a:rPr lang="en-US" sz="2800" spc="-150" dirty="0">
                <a:ln w="3175">
                  <a:noFill/>
                </a:ln>
                <a:gradFill>
                  <a:gsLst>
                    <a:gs pos="0">
                      <a:srgbClr val="2E59B0"/>
                    </a:gs>
                    <a:gs pos="49000">
                      <a:srgbClr val="161D32"/>
                    </a:gs>
                    <a:gs pos="100000">
                      <a:srgbClr val="000000"/>
                    </a:gs>
                  </a:gsLst>
                  <a:lin ang="5400000" scaled="0"/>
                </a:gradFill>
                <a:latin typeface="+mn-lt"/>
                <a:ea typeface="Times New Roman"/>
              </a:rPr>
              <a:t>	</a:t>
            </a:r>
            <a:r>
              <a:rPr lang="en-US" sz="2800" spc="-150" dirty="0" smtClean="0">
                <a:ln w="3175">
                  <a:noFill/>
                </a:ln>
                <a:gradFill>
                  <a:gsLst>
                    <a:gs pos="0">
                      <a:srgbClr val="2E59B0"/>
                    </a:gs>
                    <a:gs pos="49000">
                      <a:srgbClr val="161D32"/>
                    </a:gs>
                    <a:gs pos="100000">
                      <a:srgbClr val="000000"/>
                    </a:gs>
                  </a:gsLst>
                  <a:lin ang="5400000" scaled="0"/>
                </a:gradFill>
                <a:latin typeface="+mn-lt"/>
                <a:ea typeface="Times New Roman"/>
              </a:rPr>
              <a:t>	Karen Holliday  (919-587-0387)	</a:t>
            </a:r>
          </a:p>
          <a:p>
            <a:pPr marL="457200" indent="-457200">
              <a:spcBef>
                <a:spcPts val="0"/>
              </a:spcBef>
              <a:spcAft>
                <a:spcPts val="0"/>
              </a:spcAft>
              <a:buFont typeface="Arial" pitchFamily="34" charset="0"/>
              <a:buChar char="•"/>
              <a:tabLst>
                <a:tab pos="457200" algn="l"/>
              </a:tabLst>
            </a:pPr>
            <a:r>
              <a:rPr lang="en-US" sz="2800" spc="-150" dirty="0" smtClean="0">
                <a:ln w="3175">
                  <a:noFill/>
                </a:ln>
                <a:gradFill>
                  <a:gsLst>
                    <a:gs pos="0">
                      <a:srgbClr val="2E59B0"/>
                    </a:gs>
                    <a:gs pos="49000">
                      <a:srgbClr val="161D32"/>
                    </a:gs>
                    <a:gs pos="100000">
                      <a:srgbClr val="000000"/>
                    </a:gs>
                  </a:gsLst>
                  <a:lin ang="5400000" scaled="0"/>
                </a:gradFill>
                <a:latin typeface="+mn-lt"/>
                <a:ea typeface="Times New Roman"/>
              </a:rPr>
              <a:t>All referring agencies will be trained by Eastpointe Housing Staff on SPC Program</a:t>
            </a:r>
            <a:endParaRPr lang="en-US" sz="2800" dirty="0">
              <a:solidFill>
                <a:prstClr val="black"/>
              </a:solidFill>
              <a:latin typeface="+mn-lt"/>
              <a:ea typeface="Times New Roman"/>
            </a:endParaRPr>
          </a:p>
        </p:txBody>
      </p:sp>
    </p:spTree>
    <p:extLst>
      <p:ext uri="{BB962C8B-B14F-4D97-AF65-F5344CB8AC3E}">
        <p14:creationId xmlns:p14="http://schemas.microsoft.com/office/powerpoint/2010/main" val="338029419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609600"/>
          </a:xfrm>
        </p:spPr>
        <p:txBody>
          <a:bodyPr/>
          <a:lstStyle/>
          <a:p>
            <a:pPr algn="ctr" defTabSz="914363" eaLnBrk="1" fontAlgn="auto" hangingPunct="1">
              <a:spcAft>
                <a:spcPts val="0"/>
              </a:spcAft>
              <a:defRPr/>
            </a:pPr>
            <a:r>
              <a:rPr lang="en-US" sz="4400" dirty="0" smtClean="0"/>
              <a:t>The Targeting Program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7526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821183" y="990600"/>
            <a:ext cx="8001001" cy="4832092"/>
          </a:xfrm>
          <a:prstGeom prst="rect">
            <a:avLst/>
          </a:prstGeom>
          <a:noFill/>
        </p:spPr>
        <p:txBody>
          <a:bodyPr wrap="square" rtlCol="0">
            <a:spAutoFit/>
          </a:bodyPr>
          <a:lstStyle/>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mn-lt"/>
              </a:rPr>
              <a:t>Starting in 2002, North Carolina Housing Finance Agency (NCHFA) partnered with the NC Department of Health and Human Services (DHHS) to facilitate the inclusion of persons with disabilities and the homeless within Low Income Housing Tax Credit (LIHTC) properties.  As part of this partnership, LIHTC applicants committed to targeting 10% of the units in their developments to these populations.  To support this commitment, developers partner with local lead agencies in the preparation and implementation of Targeting Plans.  These plans outline how the property will work with the agencies to make these units available.   </a:t>
            </a:r>
            <a:endParaRPr lang="en-US" sz="2800" spc="-150" dirty="0" smtClean="0">
              <a:ln w="3175">
                <a:noFill/>
              </a:ln>
              <a:solidFill>
                <a:prstClr val="black"/>
              </a:solidFill>
              <a:latin typeface="+mn-lt"/>
            </a:endParaRPr>
          </a:p>
        </p:txBody>
      </p:sp>
    </p:spTree>
    <p:extLst>
      <p:ext uri="{BB962C8B-B14F-4D97-AF65-F5344CB8AC3E}">
        <p14:creationId xmlns:p14="http://schemas.microsoft.com/office/powerpoint/2010/main" val="340713126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609600"/>
          </a:xfrm>
        </p:spPr>
        <p:txBody>
          <a:bodyPr/>
          <a:lstStyle/>
          <a:p>
            <a:pPr algn="ctr" defTabSz="914363" eaLnBrk="1" fontAlgn="auto" hangingPunct="1">
              <a:spcAft>
                <a:spcPts val="0"/>
              </a:spcAft>
              <a:defRPr/>
            </a:pPr>
            <a:r>
              <a:rPr lang="en-US" sz="4400" dirty="0" smtClean="0"/>
              <a:t>Benefits of The Targeting Program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770135" y="1206043"/>
            <a:ext cx="8001001" cy="4918269"/>
          </a:xfrm>
          <a:prstGeom prst="rect">
            <a:avLst/>
          </a:prstGeom>
          <a:noFill/>
        </p:spPr>
        <p:txBody>
          <a:bodyPr wrap="square" rtlCol="0">
            <a:spAutoFit/>
          </a:bodyPr>
          <a:lstStyle/>
          <a:p>
            <a:pPr marL="457200" indent="-457200" eaLnBrk="0" hangingPunct="0">
              <a:spcBef>
                <a:spcPct val="20000"/>
              </a:spcBef>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Access to newly constructed or rehabbed independent apartments</a:t>
            </a:r>
          </a:p>
          <a:p>
            <a:pPr marL="457200" indent="-457200" eaLnBrk="0" hangingPunct="0">
              <a:spcBef>
                <a:spcPct val="20000"/>
              </a:spcBef>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Integration in communities of choice</a:t>
            </a:r>
          </a:p>
          <a:p>
            <a:pPr marL="457200" indent="-457200" eaLnBrk="0" hangingPunct="0">
              <a:spcBef>
                <a:spcPct val="20000"/>
              </a:spcBef>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Affordable rent that does not exceed 30% of household income</a:t>
            </a:r>
          </a:p>
          <a:p>
            <a:pPr marL="457200" indent="-457200" eaLnBrk="0" hangingPunct="0">
              <a:spcBef>
                <a:spcPct val="20000"/>
              </a:spcBef>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Required access to supports and services by Referral Agency</a:t>
            </a:r>
          </a:p>
          <a:p>
            <a:pPr marL="457200" indent="-457200" eaLnBrk="0" hangingPunct="0">
              <a:spcBef>
                <a:spcPct val="20000"/>
              </a:spcBef>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Permanent Housing</a:t>
            </a:r>
          </a:p>
          <a:p>
            <a:pPr marL="457200" indent="-457200" eaLnBrk="0" hangingPunct="0">
              <a:spcBef>
                <a:spcPct val="20000"/>
              </a:spcBef>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latin typeface="Calibri"/>
            </a:endParaRPr>
          </a:p>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Calibri"/>
              </a:rPr>
              <a:t> </a:t>
            </a:r>
            <a:endParaRPr lang="en-US" sz="2800" spc="-150" dirty="0" smtClean="0">
              <a:ln w="3175">
                <a:noFill/>
              </a:ln>
              <a:solidFill>
                <a:prstClr val="black"/>
              </a:solidFill>
              <a:latin typeface="Calibri"/>
            </a:endParaRPr>
          </a:p>
        </p:txBody>
      </p:sp>
    </p:spTree>
    <p:extLst>
      <p:ext uri="{BB962C8B-B14F-4D97-AF65-F5344CB8AC3E}">
        <p14:creationId xmlns:p14="http://schemas.microsoft.com/office/powerpoint/2010/main" val="412425767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defTabSz="914363" eaLnBrk="1" fontAlgn="auto" hangingPunct="1">
              <a:spcAft>
                <a:spcPts val="0"/>
              </a:spcAft>
              <a:defRPr/>
            </a:pPr>
            <a:r>
              <a:rPr/>
              <a:t>Learning Objectives</a:t>
            </a:r>
          </a:p>
        </p:txBody>
      </p:sp>
      <p:sp>
        <p:nvSpPr>
          <p:cNvPr id="19458" name="Content Placeholder 2"/>
          <p:cNvSpPr>
            <a:spLocks noGrp="1"/>
          </p:cNvSpPr>
          <p:nvPr>
            <p:ph idx="1"/>
          </p:nvPr>
        </p:nvSpPr>
        <p:spPr>
          <a:xfrm>
            <a:off x="381000" y="1412875"/>
            <a:ext cx="8382000" cy="2308324"/>
          </a:xfrm>
        </p:spPr>
        <p:txBody>
          <a:bodyPr/>
          <a:lstStyle/>
          <a:p>
            <a:pPr eaLnBrk="1" hangingPunct="1"/>
            <a:r>
              <a:rPr lang="en-US" dirty="0" smtClean="0"/>
              <a:t>Upon completion of this training attendees have the following knowledge:</a:t>
            </a:r>
          </a:p>
          <a:p>
            <a:pPr lvl="1" eaLnBrk="1" hangingPunct="1"/>
            <a:r>
              <a:rPr lang="en-US" dirty="0" smtClean="0"/>
              <a:t>Purpose/Benefits of Programs</a:t>
            </a:r>
          </a:p>
          <a:p>
            <a:pPr lvl="1" eaLnBrk="1" hangingPunct="1"/>
            <a:r>
              <a:rPr lang="en-US" dirty="0" smtClean="0"/>
              <a:t>Eligibility Criteria for Programs </a:t>
            </a:r>
          </a:p>
          <a:p>
            <a:pPr lvl="1" eaLnBrk="1" hangingPunct="1"/>
            <a:r>
              <a:rPr lang="en-US" dirty="0" smtClean="0"/>
              <a:t>Referral Process</a:t>
            </a:r>
          </a:p>
        </p:txBody>
      </p:sp>
    </p:spTree>
    <p:extLst>
      <p:ext uri="{BB962C8B-B14F-4D97-AF65-F5344CB8AC3E}">
        <p14:creationId xmlns:p14="http://schemas.microsoft.com/office/powerpoint/2010/main" val="1987816669"/>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609600"/>
          </a:xfrm>
        </p:spPr>
        <p:txBody>
          <a:bodyPr/>
          <a:lstStyle/>
          <a:p>
            <a:pPr algn="ctr" defTabSz="914363" eaLnBrk="1" fontAlgn="auto" hangingPunct="1">
              <a:spcAft>
                <a:spcPts val="0"/>
              </a:spcAft>
              <a:defRPr/>
            </a:pPr>
            <a:r>
              <a:rPr lang="en-US" sz="4400" dirty="0" smtClean="0"/>
              <a:t>Approved Referral Agencies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770135" y="1206043"/>
            <a:ext cx="8001001" cy="3194721"/>
          </a:xfrm>
          <a:prstGeom prst="rect">
            <a:avLst/>
          </a:prstGeom>
          <a:noFill/>
        </p:spPr>
        <p:txBody>
          <a:bodyPr wrap="square" rtlCol="0">
            <a:spAutoFit/>
          </a:bodyPr>
          <a:lstStyle/>
          <a:p>
            <a:pPr eaLnBrk="0" hangingPunct="0">
              <a:spcBef>
                <a:spcPct val="20000"/>
              </a:spcBef>
            </a:pPr>
            <a:r>
              <a:rPr lang="en-US" sz="2800" dirty="0" smtClean="0">
                <a:latin typeface="+mn-lt"/>
                <a:ea typeface="Calibri"/>
              </a:rPr>
              <a:t>The </a:t>
            </a:r>
            <a:r>
              <a:rPr lang="en-US" sz="2800" dirty="0">
                <a:latin typeface="+mn-lt"/>
                <a:ea typeface="Calibri"/>
              </a:rPr>
              <a:t>Targeting Program provides housing linked to supports and services by virtue of commitment from referral agencies.  DHHS and NCHFA look to local human service agencies to make referrals for persons receiving their services and to provide access to supportive services for Targeted Unit tenants.</a:t>
            </a:r>
            <a:endParaRPr lang="en-US" sz="2800" spc="-150" dirty="0" smtClean="0">
              <a:ln w="3175">
                <a:noFill/>
              </a:ln>
              <a:gradFill>
                <a:gsLst>
                  <a:gs pos="0">
                    <a:srgbClr val="2E59B0"/>
                  </a:gs>
                  <a:gs pos="49000">
                    <a:srgbClr val="161D32"/>
                  </a:gs>
                  <a:gs pos="100000">
                    <a:srgbClr val="000000"/>
                  </a:gs>
                </a:gsLst>
                <a:lin ang="5400000" scaled="0"/>
              </a:gradFill>
              <a:latin typeface="+mn-lt"/>
            </a:endParaRPr>
          </a:p>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Calibri"/>
              </a:rPr>
              <a:t> </a:t>
            </a:r>
            <a:endParaRPr lang="en-US" sz="2800" spc="-150" dirty="0" smtClean="0">
              <a:ln w="3175">
                <a:noFill/>
              </a:ln>
              <a:solidFill>
                <a:prstClr val="black"/>
              </a:solidFill>
              <a:latin typeface="Calibri"/>
            </a:endParaRPr>
          </a:p>
        </p:txBody>
      </p:sp>
    </p:spTree>
    <p:extLst>
      <p:ext uri="{BB962C8B-B14F-4D97-AF65-F5344CB8AC3E}">
        <p14:creationId xmlns:p14="http://schemas.microsoft.com/office/powerpoint/2010/main" val="1145003045"/>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1143000"/>
          </a:xfrm>
        </p:spPr>
        <p:txBody>
          <a:bodyPr/>
          <a:lstStyle/>
          <a:p>
            <a:pPr algn="ctr" defTabSz="914363" eaLnBrk="1" fontAlgn="auto" hangingPunct="1">
              <a:spcAft>
                <a:spcPts val="0"/>
              </a:spcAft>
              <a:defRPr/>
            </a:pPr>
            <a:r>
              <a:rPr lang="en-US" sz="4400" dirty="0" smtClean="0"/>
              <a:t>Basic Responsibilities of Referral Agencies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685800" y="1827480"/>
            <a:ext cx="8001001" cy="3163943"/>
          </a:xfrm>
          <a:prstGeom prst="rect">
            <a:avLst/>
          </a:prstGeom>
          <a:noFill/>
        </p:spPr>
        <p:txBody>
          <a:bodyPr wrap="square" rtlCol="0">
            <a:spAutoFit/>
          </a:bodyPr>
          <a:lstStyle/>
          <a:p>
            <a:pPr marL="457200" marR="0" lvl="0" indent="-457200">
              <a:lnSpc>
                <a:spcPct val="115000"/>
              </a:lnSpc>
              <a:spcBef>
                <a:spcPts val="0"/>
              </a:spcBef>
              <a:spcAft>
                <a:spcPts val="600"/>
              </a:spcAft>
              <a:buFont typeface="Arial" pitchFamily="34" charset="0"/>
              <a:buChar char="•"/>
              <a:tabLst>
                <a:tab pos="228600" algn="l"/>
              </a:tabLst>
            </a:pPr>
            <a:r>
              <a:rPr lang="en-US" sz="2800" dirty="0" smtClean="0">
                <a:latin typeface="Arial"/>
                <a:ea typeface="Calibri"/>
                <a:cs typeface="Times New Roman"/>
              </a:rPr>
              <a:t>Making </a:t>
            </a:r>
            <a:r>
              <a:rPr lang="en-US" sz="2800" dirty="0">
                <a:latin typeface="Arial"/>
                <a:ea typeface="Calibri"/>
                <a:cs typeface="Times New Roman"/>
              </a:rPr>
              <a:t>referrals based on professional </a:t>
            </a:r>
            <a:r>
              <a:rPr lang="en-US" sz="2800" dirty="0" smtClean="0">
                <a:latin typeface="Arial"/>
                <a:ea typeface="Calibri"/>
                <a:cs typeface="Times New Roman"/>
              </a:rPr>
              <a:t>assessment </a:t>
            </a:r>
            <a:r>
              <a:rPr lang="en-US" sz="2800" dirty="0">
                <a:latin typeface="Arial"/>
                <a:ea typeface="Calibri"/>
                <a:cs typeface="Times New Roman"/>
              </a:rPr>
              <a:t>of each individual’s ability to </a:t>
            </a:r>
            <a:r>
              <a:rPr lang="en-US" sz="2800" dirty="0" smtClean="0">
                <a:latin typeface="Arial"/>
                <a:ea typeface="Calibri"/>
                <a:cs typeface="Times New Roman"/>
              </a:rPr>
              <a:t>live </a:t>
            </a:r>
            <a:r>
              <a:rPr lang="en-US" sz="2800" dirty="0">
                <a:latin typeface="Arial"/>
                <a:ea typeface="Calibri"/>
                <a:cs typeface="Times New Roman"/>
              </a:rPr>
              <a:t>in independent housing with </a:t>
            </a:r>
            <a:r>
              <a:rPr lang="en-US" sz="2800" dirty="0" smtClean="0">
                <a:latin typeface="Arial"/>
                <a:ea typeface="Calibri"/>
                <a:cs typeface="Times New Roman"/>
              </a:rPr>
              <a:t>the supports </a:t>
            </a:r>
            <a:r>
              <a:rPr lang="en-US" sz="2800" dirty="0">
                <a:latin typeface="Arial"/>
                <a:ea typeface="Calibri"/>
                <a:cs typeface="Times New Roman"/>
              </a:rPr>
              <a:t>and services available – this </a:t>
            </a:r>
            <a:r>
              <a:rPr lang="en-US" sz="2800" dirty="0" smtClean="0">
                <a:latin typeface="Arial"/>
                <a:ea typeface="Calibri"/>
                <a:cs typeface="Times New Roman"/>
              </a:rPr>
              <a:t>includes </a:t>
            </a:r>
            <a:r>
              <a:rPr lang="en-US" sz="2800" dirty="0">
                <a:latin typeface="Arial"/>
                <a:ea typeface="Calibri"/>
                <a:cs typeface="Times New Roman"/>
              </a:rPr>
              <a:t>assisting individual’s with </a:t>
            </a:r>
            <a:r>
              <a:rPr lang="en-US" sz="2800" dirty="0" smtClean="0">
                <a:latin typeface="Arial"/>
                <a:ea typeface="Calibri"/>
                <a:cs typeface="Times New Roman"/>
              </a:rPr>
              <a:t>the application process.</a:t>
            </a:r>
            <a:endParaRPr lang="en-US" sz="2800" dirty="0">
              <a:latin typeface="Calibri"/>
              <a:ea typeface="Calibri"/>
              <a:cs typeface="Times New Roman"/>
            </a:endParaRPr>
          </a:p>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Calibri"/>
              </a:rPr>
              <a:t> </a:t>
            </a:r>
            <a:endParaRPr lang="en-US" sz="2800" spc="-150" dirty="0" smtClean="0">
              <a:ln w="3175">
                <a:noFill/>
              </a:ln>
              <a:solidFill>
                <a:prstClr val="black"/>
              </a:solidFill>
              <a:latin typeface="Calibri"/>
            </a:endParaRPr>
          </a:p>
        </p:txBody>
      </p:sp>
    </p:spTree>
    <p:extLst>
      <p:ext uri="{BB962C8B-B14F-4D97-AF65-F5344CB8AC3E}">
        <p14:creationId xmlns:p14="http://schemas.microsoft.com/office/powerpoint/2010/main" val="4277611660"/>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1143000"/>
          </a:xfrm>
        </p:spPr>
        <p:txBody>
          <a:bodyPr/>
          <a:lstStyle/>
          <a:p>
            <a:pPr algn="ctr" defTabSz="914363" eaLnBrk="1" fontAlgn="auto" hangingPunct="1">
              <a:spcAft>
                <a:spcPts val="0"/>
              </a:spcAft>
              <a:defRPr/>
            </a:pPr>
            <a:r>
              <a:rPr lang="en-US" sz="4400" dirty="0" smtClean="0"/>
              <a:t>Basic Responsibilities of Referral Agencies (cont.)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685800" y="1827480"/>
            <a:ext cx="8001001" cy="4804392"/>
          </a:xfrm>
          <a:prstGeom prst="rect">
            <a:avLst/>
          </a:prstGeom>
          <a:noFill/>
        </p:spPr>
        <p:txBody>
          <a:bodyPr wrap="square" rtlCol="0">
            <a:spAutoFit/>
          </a:bodyPr>
          <a:lstStyle/>
          <a:p>
            <a:pPr marL="685800" marR="0" indent="-457200">
              <a:lnSpc>
                <a:spcPct val="115000"/>
              </a:lnSpc>
              <a:spcBef>
                <a:spcPts val="0"/>
              </a:spcBef>
              <a:spcAft>
                <a:spcPts val="600"/>
              </a:spcAft>
              <a:buFont typeface="Arial" pitchFamily="34" charset="0"/>
              <a:buChar char="•"/>
            </a:pPr>
            <a:r>
              <a:rPr lang="en-US" sz="2800" dirty="0">
                <a:latin typeface="Arial"/>
                <a:ea typeface="Calibri"/>
                <a:cs typeface="Times New Roman"/>
              </a:rPr>
              <a:t>Providing access to supportive services </a:t>
            </a:r>
            <a:br>
              <a:rPr lang="en-US" sz="2800" dirty="0">
                <a:latin typeface="Arial"/>
                <a:ea typeface="Calibri"/>
                <a:cs typeface="Times New Roman"/>
              </a:rPr>
            </a:br>
            <a:r>
              <a:rPr lang="en-US" sz="2800" dirty="0" smtClean="0">
                <a:latin typeface="Arial"/>
                <a:ea typeface="Calibri"/>
                <a:cs typeface="Times New Roman"/>
              </a:rPr>
              <a:t>for </a:t>
            </a:r>
            <a:r>
              <a:rPr lang="en-US" sz="2800" dirty="0">
                <a:latin typeface="Arial"/>
                <a:ea typeface="Calibri"/>
                <a:cs typeface="Times New Roman"/>
              </a:rPr>
              <a:t>persons referred to Targeted units and </a:t>
            </a:r>
            <a:r>
              <a:rPr lang="en-US" sz="2800" dirty="0" smtClean="0">
                <a:latin typeface="Arial"/>
                <a:ea typeface="Calibri"/>
                <a:cs typeface="Times New Roman"/>
              </a:rPr>
              <a:t>being a </a:t>
            </a:r>
            <a:r>
              <a:rPr lang="en-US" sz="2800" dirty="0">
                <a:latin typeface="Arial"/>
                <a:ea typeface="Calibri"/>
                <a:cs typeface="Times New Roman"/>
              </a:rPr>
              <a:t>point of contact should tenants need </a:t>
            </a:r>
            <a:r>
              <a:rPr lang="en-US" sz="2800" dirty="0" smtClean="0">
                <a:latin typeface="Arial"/>
                <a:ea typeface="Calibri"/>
                <a:cs typeface="Times New Roman"/>
              </a:rPr>
              <a:t>assistance.</a:t>
            </a:r>
          </a:p>
          <a:p>
            <a:pPr marL="685800" marR="0" indent="-457200">
              <a:lnSpc>
                <a:spcPct val="115000"/>
              </a:lnSpc>
              <a:spcBef>
                <a:spcPts val="0"/>
              </a:spcBef>
              <a:spcAft>
                <a:spcPts val="600"/>
              </a:spcAft>
              <a:buFont typeface="Arial" pitchFamily="34" charset="0"/>
              <a:buChar char="•"/>
            </a:pPr>
            <a:r>
              <a:rPr lang="en-US" sz="2800" dirty="0">
                <a:latin typeface="Arial"/>
                <a:ea typeface="Calibri"/>
                <a:cs typeface="Times New Roman"/>
              </a:rPr>
              <a:t>Collaborating with other community partners to support tenants and build local housing knowledge</a:t>
            </a:r>
            <a:endParaRPr lang="en-US" sz="2800" dirty="0">
              <a:latin typeface="Calibri"/>
              <a:ea typeface="Calibri"/>
              <a:cs typeface="Times New Roman"/>
            </a:endParaRPr>
          </a:p>
          <a:p>
            <a:pPr marL="685800" marR="0" indent="-457200">
              <a:lnSpc>
                <a:spcPct val="115000"/>
              </a:lnSpc>
              <a:spcBef>
                <a:spcPts val="0"/>
              </a:spcBef>
              <a:spcAft>
                <a:spcPts val="600"/>
              </a:spcAft>
              <a:buFont typeface="Arial" pitchFamily="34" charset="0"/>
              <a:buChar char="•"/>
            </a:pPr>
            <a:endParaRPr lang="en-US" sz="2800" dirty="0">
              <a:latin typeface="Calibri"/>
              <a:ea typeface="Calibri"/>
              <a:cs typeface="Times New Roman"/>
            </a:endParaRPr>
          </a:p>
          <a:p>
            <a:pPr eaLnBrk="0" hangingPunct="0">
              <a:spcBef>
                <a:spcPct val="20000"/>
              </a:spcBef>
            </a:pPr>
            <a:r>
              <a:rPr lang="en-US" sz="2800" spc="-150" dirty="0" smtClean="0">
                <a:ln w="3175">
                  <a:noFill/>
                </a:ln>
                <a:gradFill>
                  <a:gsLst>
                    <a:gs pos="0">
                      <a:srgbClr val="2E59B0"/>
                    </a:gs>
                    <a:gs pos="49000">
                      <a:srgbClr val="161D32"/>
                    </a:gs>
                    <a:gs pos="100000">
                      <a:srgbClr val="000000"/>
                    </a:gs>
                  </a:gsLst>
                  <a:lin ang="5400000" scaled="0"/>
                </a:gradFill>
                <a:latin typeface="Calibri"/>
              </a:rPr>
              <a:t> </a:t>
            </a:r>
            <a:endParaRPr lang="en-US" sz="2800" spc="-150" dirty="0" smtClean="0">
              <a:ln w="3175">
                <a:noFill/>
              </a:ln>
              <a:solidFill>
                <a:prstClr val="black"/>
              </a:solidFill>
              <a:latin typeface="Calibri"/>
            </a:endParaRPr>
          </a:p>
        </p:txBody>
      </p:sp>
    </p:spTree>
    <p:extLst>
      <p:ext uri="{BB962C8B-B14F-4D97-AF65-F5344CB8AC3E}">
        <p14:creationId xmlns:p14="http://schemas.microsoft.com/office/powerpoint/2010/main" val="3103150537"/>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609600"/>
          </a:xfrm>
        </p:spPr>
        <p:txBody>
          <a:bodyPr/>
          <a:lstStyle/>
          <a:p>
            <a:pPr algn="ctr" defTabSz="914363" eaLnBrk="1" fontAlgn="auto" hangingPunct="1">
              <a:spcAft>
                <a:spcPts val="0"/>
              </a:spcAft>
              <a:defRPr/>
            </a:pPr>
            <a:r>
              <a:rPr lang="en-US" sz="4400" dirty="0" smtClean="0"/>
              <a:t>Building Housing Knowledge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754599" y="1397913"/>
            <a:ext cx="8001001" cy="1384995"/>
          </a:xfrm>
          <a:prstGeom prst="rect">
            <a:avLst/>
          </a:prstGeom>
          <a:noFill/>
        </p:spPr>
        <p:txBody>
          <a:bodyPr wrap="square" rtlCol="0">
            <a:spAutoFit/>
          </a:bodyPr>
          <a:lstStyle/>
          <a:p>
            <a:pPr eaLnBrk="0" hangingPunct="0">
              <a:spcBef>
                <a:spcPct val="20000"/>
              </a:spcBef>
            </a:pPr>
            <a:r>
              <a:rPr lang="en-US" sz="2800" dirty="0" smtClean="0">
                <a:solidFill>
                  <a:prstClr val="black"/>
                </a:solidFill>
                <a:latin typeface="+mn-lt"/>
                <a:ea typeface="Calibri"/>
              </a:rPr>
              <a:t>Ensuring that persons with </a:t>
            </a:r>
            <a:r>
              <a:rPr lang="en-US" sz="2800" dirty="0" smtClean="0">
                <a:latin typeface="+mn-lt"/>
                <a:ea typeface="Calibri"/>
                <a:cs typeface="Times New Roman"/>
              </a:rPr>
              <a:t>disabilities </a:t>
            </a:r>
            <a:r>
              <a:rPr lang="en-US" sz="2800" dirty="0">
                <a:latin typeface="+mn-lt"/>
                <a:ea typeface="Calibri"/>
                <a:cs typeface="Times New Roman"/>
              </a:rPr>
              <a:t>have access to affordable housing and to the supportive services they need requires collaboration at the local level. </a:t>
            </a:r>
            <a:endParaRPr lang="en-US" sz="2800" spc="-150" dirty="0" smtClean="0">
              <a:ln w="3175">
                <a:noFill/>
              </a:ln>
              <a:solidFill>
                <a:prstClr val="black"/>
              </a:solidFill>
              <a:latin typeface="+mn-lt"/>
            </a:endParaRPr>
          </a:p>
        </p:txBody>
      </p:sp>
    </p:spTree>
    <p:extLst>
      <p:ext uri="{BB962C8B-B14F-4D97-AF65-F5344CB8AC3E}">
        <p14:creationId xmlns:p14="http://schemas.microsoft.com/office/powerpoint/2010/main" val="2894553473"/>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1219200"/>
          </a:xfrm>
        </p:spPr>
        <p:txBody>
          <a:bodyPr/>
          <a:lstStyle/>
          <a:p>
            <a:pPr algn="ctr" defTabSz="914363" eaLnBrk="1" fontAlgn="auto" hangingPunct="1">
              <a:spcAft>
                <a:spcPts val="0"/>
              </a:spcAft>
              <a:defRPr/>
            </a:pPr>
            <a:r>
              <a:rPr lang="en-US" sz="4400" dirty="0" smtClean="0"/>
              <a:t>Building Housing Knowledge</a:t>
            </a:r>
            <a:br>
              <a:rPr lang="en-US" sz="4400" dirty="0" smtClean="0"/>
            </a:br>
            <a:r>
              <a:rPr lang="en-US" sz="4400" dirty="0" smtClean="0"/>
              <a:t>(cont.)</a:t>
            </a:r>
            <a:br>
              <a:rPr lang="en-US" sz="4400" dirty="0" smtClean="0"/>
            </a:br>
            <a:r>
              <a:rPr lang="en-US" sz="4400" dirty="0" smtClean="0"/>
              <a:t>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753859" y="1600200"/>
            <a:ext cx="8001001" cy="4210383"/>
          </a:xfrm>
          <a:prstGeom prst="rect">
            <a:avLst/>
          </a:prstGeom>
          <a:noFill/>
        </p:spPr>
        <p:txBody>
          <a:bodyPr wrap="square" rtlCol="0">
            <a:spAutoFit/>
          </a:bodyPr>
          <a:lstStyle/>
          <a:p>
            <a:pPr marL="0" marR="0">
              <a:lnSpc>
                <a:spcPct val="115000"/>
              </a:lnSpc>
              <a:spcBef>
                <a:spcPts val="0"/>
              </a:spcBef>
              <a:spcAft>
                <a:spcPts val="600"/>
              </a:spcAft>
            </a:pPr>
            <a:r>
              <a:rPr lang="en-US" sz="2800" dirty="0" smtClean="0">
                <a:latin typeface="+mn-lt"/>
                <a:ea typeface="Calibri"/>
                <a:cs typeface="Times New Roman"/>
              </a:rPr>
              <a:t>Local </a:t>
            </a:r>
            <a:r>
              <a:rPr lang="en-US" sz="2800" dirty="0">
                <a:latin typeface="+mn-lt"/>
                <a:ea typeface="Calibri"/>
                <a:cs typeface="Times New Roman"/>
              </a:rPr>
              <a:t>Housing Support Committees provide</a:t>
            </a:r>
            <a:r>
              <a:rPr lang="en-US" sz="2800" dirty="0" smtClean="0">
                <a:latin typeface="+mn-lt"/>
                <a:ea typeface="Calibri"/>
                <a:cs typeface="Times New Roman"/>
              </a:rPr>
              <a:t>:</a:t>
            </a:r>
          </a:p>
          <a:p>
            <a:pPr marL="457200" marR="0" indent="-457200">
              <a:lnSpc>
                <a:spcPct val="115000"/>
              </a:lnSpc>
              <a:spcBef>
                <a:spcPts val="0"/>
              </a:spcBef>
              <a:spcAft>
                <a:spcPts val="600"/>
              </a:spcAft>
              <a:buFont typeface="Arial" pitchFamily="34" charset="0"/>
              <a:buChar char="•"/>
            </a:pPr>
            <a:r>
              <a:rPr lang="en-US" sz="2800" dirty="0" smtClean="0">
                <a:latin typeface="+mn-lt"/>
                <a:ea typeface="Calibri"/>
                <a:cs typeface="Times New Roman"/>
              </a:rPr>
              <a:t>Avenue for referral agencies and other community partners to network, learn about housing, and share information and resources to support persons with disabilities.</a:t>
            </a:r>
          </a:p>
          <a:p>
            <a:pPr marL="457200" marR="0" indent="-457200">
              <a:lnSpc>
                <a:spcPct val="115000"/>
              </a:lnSpc>
              <a:spcBef>
                <a:spcPts val="0"/>
              </a:spcBef>
              <a:spcAft>
                <a:spcPts val="600"/>
              </a:spcAft>
              <a:buFont typeface="Arial" pitchFamily="34" charset="0"/>
              <a:buChar char="•"/>
            </a:pPr>
            <a:r>
              <a:rPr lang="en-US" sz="2800" dirty="0" smtClean="0">
                <a:latin typeface="+mn-lt"/>
                <a:ea typeface="Calibri"/>
                <a:cs typeface="Times New Roman"/>
              </a:rPr>
              <a:t>An opportunity for agencies to get involved at the community level in housing and human service related issues. </a:t>
            </a:r>
            <a:endParaRPr lang="en-US" sz="2800" dirty="0">
              <a:latin typeface="+mn-lt"/>
              <a:ea typeface="Calibri"/>
              <a:cs typeface="Times New Roman"/>
            </a:endParaRPr>
          </a:p>
        </p:txBody>
      </p:sp>
    </p:spTree>
    <p:extLst>
      <p:ext uri="{BB962C8B-B14F-4D97-AF65-F5344CB8AC3E}">
        <p14:creationId xmlns:p14="http://schemas.microsoft.com/office/powerpoint/2010/main" val="1266524769"/>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609600"/>
          </a:xfrm>
        </p:spPr>
        <p:txBody>
          <a:bodyPr/>
          <a:lstStyle/>
          <a:p>
            <a:pPr algn="ctr" defTabSz="914363" eaLnBrk="1" fontAlgn="auto" hangingPunct="1">
              <a:spcAft>
                <a:spcPts val="0"/>
              </a:spcAft>
              <a:defRPr/>
            </a:pPr>
            <a:r>
              <a:rPr lang="en-US" sz="4400" dirty="0" smtClean="0"/>
              <a:t>How To Get Involved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754598" y="1182469"/>
            <a:ext cx="8001001" cy="2677656"/>
          </a:xfrm>
          <a:prstGeom prst="rect">
            <a:avLst/>
          </a:prstGeom>
          <a:noFill/>
        </p:spPr>
        <p:txBody>
          <a:bodyPr wrap="square" rtlCol="0">
            <a:spAutoFit/>
          </a:bodyPr>
          <a:lstStyle/>
          <a:p>
            <a:pPr eaLnBrk="0" hangingPunct="0">
              <a:spcBef>
                <a:spcPct val="20000"/>
              </a:spcBef>
            </a:pPr>
            <a:r>
              <a:rPr lang="en-US" sz="2800" dirty="0" smtClean="0">
                <a:latin typeface="+mn-lt"/>
                <a:ea typeface="Calibri"/>
              </a:rPr>
              <a:t>To </a:t>
            </a:r>
            <a:r>
              <a:rPr lang="en-US" sz="2800" dirty="0">
                <a:latin typeface="+mn-lt"/>
                <a:ea typeface="Calibri"/>
              </a:rPr>
              <a:t>become a referral agency, review the Targeting Program Referral Agency Agreement to Participate to see if the program is a good fit with your agency’s mission.  All agencies interested in supporting persons with disabilities are welcome to join their local Housing Support Committee.</a:t>
            </a:r>
            <a:r>
              <a:rPr lang="en-US" sz="2800" dirty="0" smtClean="0">
                <a:solidFill>
                  <a:prstClr val="black"/>
                </a:solidFill>
                <a:latin typeface="+mn-lt"/>
                <a:ea typeface="Calibri"/>
                <a:cs typeface="Times New Roman"/>
              </a:rPr>
              <a:t> </a:t>
            </a:r>
            <a:endParaRPr lang="en-US" sz="2800" spc="-150" dirty="0" smtClean="0">
              <a:ln w="3175">
                <a:noFill/>
              </a:ln>
              <a:solidFill>
                <a:prstClr val="black"/>
              </a:solidFill>
              <a:latin typeface="+mn-lt"/>
            </a:endParaRPr>
          </a:p>
        </p:txBody>
      </p:sp>
    </p:spTree>
    <p:extLst>
      <p:ext uri="{BB962C8B-B14F-4D97-AF65-F5344CB8AC3E}">
        <p14:creationId xmlns:p14="http://schemas.microsoft.com/office/powerpoint/2010/main" val="2606430754"/>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1143000"/>
          </a:xfrm>
        </p:spPr>
        <p:txBody>
          <a:bodyPr/>
          <a:lstStyle/>
          <a:p>
            <a:pPr algn="ctr" defTabSz="914363" eaLnBrk="1" fontAlgn="auto" hangingPunct="1">
              <a:spcAft>
                <a:spcPts val="0"/>
              </a:spcAft>
              <a:defRPr/>
            </a:pPr>
            <a:r>
              <a:rPr lang="en-US" sz="4400" dirty="0" smtClean="0"/>
              <a:t>How To Get Involved</a:t>
            </a:r>
            <a:br>
              <a:rPr lang="en-US" sz="4400" dirty="0" smtClean="0"/>
            </a:br>
            <a:r>
              <a:rPr lang="en-US" sz="4400" dirty="0" smtClean="0"/>
              <a:t>(cont.)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744242" y="1447800"/>
            <a:ext cx="8001001" cy="8719310"/>
          </a:xfrm>
          <a:prstGeom prst="rect">
            <a:avLst/>
          </a:prstGeom>
          <a:noFill/>
        </p:spPr>
        <p:txBody>
          <a:bodyPr wrap="square" rtlCol="0">
            <a:spAutoFit/>
          </a:bodyPr>
          <a:lstStyle/>
          <a:p>
            <a:pPr marL="0" marR="0">
              <a:lnSpc>
                <a:spcPct val="115000"/>
              </a:lnSpc>
              <a:spcBef>
                <a:spcPts val="0"/>
              </a:spcBef>
              <a:spcAft>
                <a:spcPts val="600"/>
              </a:spcAft>
            </a:pPr>
            <a:r>
              <a:rPr lang="en-US" sz="2800" dirty="0" smtClean="0">
                <a:latin typeface="+mn-lt"/>
                <a:ea typeface="Calibri"/>
                <a:cs typeface="Times New Roman"/>
              </a:rPr>
              <a:t>Agencies </a:t>
            </a:r>
            <a:r>
              <a:rPr lang="en-US" sz="2800" dirty="0">
                <a:latin typeface="+mn-lt"/>
                <a:ea typeface="Calibri"/>
                <a:cs typeface="Times New Roman"/>
              </a:rPr>
              <a:t>considering becoming a referral agency or those that would like to get involved with a Housing Support Committee should contact:</a:t>
            </a:r>
          </a:p>
          <a:p>
            <a:pPr marL="457200" marR="0" indent="-457200">
              <a:spcBef>
                <a:spcPts val="0"/>
              </a:spcBef>
              <a:spcAft>
                <a:spcPts val="600"/>
              </a:spcAft>
              <a:buFont typeface="Arial" pitchFamily="34" charset="0"/>
              <a:buChar char="•"/>
            </a:pPr>
            <a:r>
              <a:rPr lang="en-US" sz="2800" dirty="0">
                <a:latin typeface="+mn-lt"/>
                <a:ea typeface="Calibri"/>
                <a:cs typeface="Times New Roman"/>
              </a:rPr>
              <a:t> </a:t>
            </a:r>
            <a:r>
              <a:rPr lang="en-US" sz="2800" dirty="0" smtClean="0">
                <a:latin typeface="+mn-lt"/>
                <a:ea typeface="Calibri"/>
                <a:cs typeface="Times New Roman"/>
              </a:rPr>
              <a:t>Kay Johnson, Field </a:t>
            </a:r>
            <a:r>
              <a:rPr lang="en-US" sz="2800" dirty="0">
                <a:latin typeface="+mn-lt"/>
                <a:ea typeface="Calibri"/>
                <a:cs typeface="Times New Roman"/>
              </a:rPr>
              <a:t>Operations Manager</a:t>
            </a:r>
          </a:p>
          <a:p>
            <a:pPr marL="0" marR="0">
              <a:spcBef>
                <a:spcPts val="0"/>
              </a:spcBef>
              <a:spcAft>
                <a:spcPts val="600"/>
              </a:spcAft>
            </a:pPr>
            <a:r>
              <a:rPr lang="en-US" sz="2800" dirty="0" smtClean="0">
                <a:latin typeface="+mn-lt"/>
                <a:ea typeface="Calibri"/>
                <a:cs typeface="Times New Roman"/>
              </a:rPr>
              <a:t>       NC </a:t>
            </a:r>
            <a:r>
              <a:rPr lang="en-US" sz="2800" dirty="0">
                <a:latin typeface="+mn-lt"/>
                <a:ea typeface="Calibri"/>
                <a:cs typeface="Times New Roman"/>
              </a:rPr>
              <a:t>Department of Health &amp;</a:t>
            </a:r>
            <a:r>
              <a:rPr lang="en-US" sz="2800" dirty="0" smtClean="0">
                <a:latin typeface="+mn-lt"/>
                <a:ea typeface="Calibri"/>
                <a:cs typeface="Times New Roman"/>
              </a:rPr>
              <a:t> </a:t>
            </a:r>
            <a:r>
              <a:rPr lang="en-US" sz="2800" dirty="0">
                <a:latin typeface="+mn-lt"/>
                <a:ea typeface="Calibri"/>
                <a:cs typeface="Times New Roman"/>
              </a:rPr>
              <a:t>Human Services</a:t>
            </a:r>
          </a:p>
          <a:p>
            <a:pPr marL="0" marR="0">
              <a:spcBef>
                <a:spcPts val="0"/>
              </a:spcBef>
              <a:spcAft>
                <a:spcPts val="600"/>
              </a:spcAft>
            </a:pPr>
            <a:r>
              <a:rPr lang="en-US" sz="2800" dirty="0" smtClean="0">
                <a:latin typeface="+mn-lt"/>
                <a:ea typeface="Calibri"/>
                <a:cs typeface="Times New Roman"/>
              </a:rPr>
              <a:t>       Division </a:t>
            </a:r>
            <a:r>
              <a:rPr lang="en-US" sz="2800" dirty="0">
                <a:latin typeface="+mn-lt"/>
                <a:ea typeface="Calibri"/>
                <a:cs typeface="Times New Roman"/>
              </a:rPr>
              <a:t>of Aging and Adult </a:t>
            </a:r>
            <a:r>
              <a:rPr lang="en-US" sz="2800" dirty="0" smtClean="0">
                <a:latin typeface="+mn-lt"/>
                <a:ea typeface="Calibri"/>
                <a:cs typeface="Times New Roman"/>
              </a:rPr>
              <a:t>Services</a:t>
            </a:r>
          </a:p>
          <a:p>
            <a:pPr marL="0" marR="0">
              <a:spcBef>
                <a:spcPts val="0"/>
              </a:spcBef>
              <a:spcAft>
                <a:spcPts val="600"/>
              </a:spcAft>
            </a:pPr>
            <a:r>
              <a:rPr lang="en-US" sz="2800" dirty="0">
                <a:latin typeface="+mn-lt"/>
                <a:ea typeface="Calibri"/>
                <a:cs typeface="Times New Roman"/>
              </a:rPr>
              <a:t> </a:t>
            </a:r>
            <a:r>
              <a:rPr lang="en-US" sz="2800" dirty="0" smtClean="0">
                <a:latin typeface="+mn-lt"/>
                <a:ea typeface="Calibri"/>
                <a:cs typeface="Times New Roman"/>
              </a:rPr>
              <a:t>      </a:t>
            </a:r>
            <a:r>
              <a:rPr lang="en-US" sz="2800" dirty="0" smtClean="0">
                <a:latin typeface="+mn-lt"/>
                <a:ea typeface="Calibri"/>
                <a:cs typeface="Times New Roman"/>
                <a:hlinkClick r:id="rId2"/>
              </a:rPr>
              <a:t>kay.r.johnson@dhhs.nc.gov</a:t>
            </a:r>
            <a:r>
              <a:rPr lang="en-US" sz="2800" dirty="0" smtClean="0">
                <a:latin typeface="+mn-lt"/>
                <a:ea typeface="Calibri"/>
                <a:cs typeface="Times New Roman"/>
              </a:rPr>
              <a:t> </a:t>
            </a:r>
          </a:p>
          <a:p>
            <a:pPr marL="0" marR="0">
              <a:spcBef>
                <a:spcPts val="0"/>
              </a:spcBef>
              <a:spcAft>
                <a:spcPts val="600"/>
              </a:spcAft>
            </a:pPr>
            <a:r>
              <a:rPr lang="en-US" sz="2800" dirty="0">
                <a:latin typeface="+mn-lt"/>
                <a:ea typeface="Calibri"/>
                <a:cs typeface="Times New Roman"/>
              </a:rPr>
              <a:t> </a:t>
            </a:r>
            <a:r>
              <a:rPr lang="en-US" sz="2800" dirty="0" smtClean="0">
                <a:latin typeface="+mn-lt"/>
                <a:ea typeface="Calibri"/>
                <a:cs typeface="Times New Roman"/>
              </a:rPr>
              <a:t>      (704</a:t>
            </a:r>
            <a:r>
              <a:rPr lang="en-US" sz="2800" dirty="0">
                <a:latin typeface="+mn-lt"/>
                <a:ea typeface="Calibri"/>
                <a:cs typeface="Times New Roman"/>
              </a:rPr>
              <a:t>) 619-6716</a:t>
            </a:r>
          </a:p>
          <a:p>
            <a:pPr marL="0" marR="0">
              <a:lnSpc>
                <a:spcPct val="115000"/>
              </a:lnSpc>
              <a:spcBef>
                <a:spcPts val="0"/>
              </a:spcBef>
              <a:spcAft>
                <a:spcPts val="600"/>
              </a:spcAft>
            </a:pPr>
            <a:r>
              <a:rPr lang="en-US" sz="2800" dirty="0">
                <a:latin typeface="Arial"/>
                <a:ea typeface="Calibri"/>
                <a:cs typeface="Times New Roman"/>
              </a:rPr>
              <a:t> </a:t>
            </a:r>
            <a:r>
              <a:rPr lang="en-US" sz="2800" dirty="0" smtClean="0">
                <a:latin typeface="+mn-lt"/>
                <a:ea typeface="Calibri"/>
                <a:cs typeface="Times New Roman"/>
              </a:rPr>
              <a:t>Or</a:t>
            </a:r>
            <a:endParaRPr lang="en-US" sz="2800" dirty="0">
              <a:latin typeface="+mn-lt"/>
              <a:ea typeface="Calibri"/>
              <a:cs typeface="Times New Roman"/>
            </a:endParaRPr>
          </a:p>
          <a:p>
            <a:pPr marL="0" marR="0">
              <a:lnSpc>
                <a:spcPct val="115000"/>
              </a:lnSpc>
              <a:spcBef>
                <a:spcPts val="0"/>
              </a:spcBef>
              <a:spcAft>
                <a:spcPts val="600"/>
              </a:spcAft>
            </a:pPr>
            <a:r>
              <a:rPr lang="en-US" sz="2800" dirty="0">
                <a:latin typeface="Arial"/>
                <a:ea typeface="Calibri"/>
                <a:cs typeface="Times New Roman"/>
              </a:rPr>
              <a:t> </a:t>
            </a:r>
            <a:endParaRPr lang="en-US" sz="2800" dirty="0">
              <a:latin typeface="Calibri"/>
              <a:ea typeface="Calibri"/>
              <a:cs typeface="Times New Roman"/>
            </a:endParaRPr>
          </a:p>
          <a:p>
            <a:pPr marL="0" marR="0">
              <a:lnSpc>
                <a:spcPct val="115000"/>
              </a:lnSpc>
              <a:spcBef>
                <a:spcPts val="0"/>
              </a:spcBef>
              <a:spcAft>
                <a:spcPts val="600"/>
              </a:spcAft>
            </a:pPr>
            <a:r>
              <a:rPr lang="en-US" sz="2800" dirty="0">
                <a:latin typeface="Arial"/>
                <a:ea typeface="Calibri"/>
                <a:cs typeface="Times New Roman"/>
              </a:rPr>
              <a:t>Ellen Blackman</a:t>
            </a:r>
            <a:endParaRPr lang="en-US" sz="2800" dirty="0">
              <a:latin typeface="Calibri"/>
              <a:ea typeface="Calibri"/>
              <a:cs typeface="Times New Roman"/>
            </a:endParaRPr>
          </a:p>
          <a:p>
            <a:pPr marL="0" marR="0">
              <a:lnSpc>
                <a:spcPct val="115000"/>
              </a:lnSpc>
              <a:spcBef>
                <a:spcPts val="0"/>
              </a:spcBef>
              <a:spcAft>
                <a:spcPts val="600"/>
              </a:spcAft>
            </a:pPr>
            <a:r>
              <a:rPr lang="en-US" sz="2800" dirty="0">
                <a:latin typeface="Arial"/>
                <a:ea typeface="Calibri"/>
                <a:cs typeface="Times New Roman"/>
              </a:rPr>
              <a:t>Community Housing Lead</a:t>
            </a:r>
            <a:endParaRPr lang="en-US" sz="2800" dirty="0">
              <a:latin typeface="Calibri"/>
              <a:ea typeface="Calibri"/>
              <a:cs typeface="Times New Roman"/>
            </a:endParaRPr>
          </a:p>
          <a:p>
            <a:pPr marL="0" marR="0">
              <a:lnSpc>
                <a:spcPct val="115000"/>
              </a:lnSpc>
              <a:spcBef>
                <a:spcPts val="0"/>
              </a:spcBef>
              <a:spcAft>
                <a:spcPts val="600"/>
              </a:spcAft>
            </a:pPr>
            <a:r>
              <a:rPr lang="en-US" sz="2800" dirty="0">
                <a:latin typeface="Arial"/>
                <a:ea typeface="Calibri"/>
                <a:cs typeface="Times New Roman"/>
              </a:rPr>
              <a:t>Eastpointe</a:t>
            </a:r>
            <a:endParaRPr lang="en-US" sz="2800" dirty="0">
              <a:latin typeface="Calibri"/>
              <a:ea typeface="Calibri"/>
              <a:cs typeface="Times New Roman"/>
            </a:endParaRPr>
          </a:p>
          <a:p>
            <a:pPr marL="0" marR="0">
              <a:lnSpc>
                <a:spcPct val="115000"/>
              </a:lnSpc>
              <a:spcBef>
                <a:spcPts val="0"/>
              </a:spcBef>
              <a:spcAft>
                <a:spcPts val="600"/>
              </a:spcAft>
            </a:pPr>
            <a:r>
              <a:rPr lang="en-US" sz="2800" u="sng" dirty="0">
                <a:solidFill>
                  <a:srgbClr val="0000FF"/>
                </a:solidFill>
                <a:latin typeface="Arial"/>
                <a:ea typeface="Calibri"/>
                <a:cs typeface="Times New Roman"/>
                <a:hlinkClick r:id="rId3"/>
              </a:rPr>
              <a:t>eblackman@eastpointe.net</a:t>
            </a:r>
            <a:endParaRPr lang="en-US" sz="2800" dirty="0">
              <a:latin typeface="Calibri"/>
              <a:ea typeface="Calibri"/>
              <a:cs typeface="Times New Roman"/>
            </a:endParaRPr>
          </a:p>
          <a:p>
            <a:pPr marL="0" marR="0">
              <a:lnSpc>
                <a:spcPct val="115000"/>
              </a:lnSpc>
              <a:spcBef>
                <a:spcPts val="0"/>
              </a:spcBef>
              <a:spcAft>
                <a:spcPts val="600"/>
              </a:spcAft>
            </a:pPr>
            <a:r>
              <a:rPr lang="en-US" sz="2800" dirty="0">
                <a:latin typeface="Arial"/>
                <a:ea typeface="Calibri"/>
                <a:cs typeface="Times New Roman"/>
              </a:rPr>
              <a:t>(919) 587-0363</a:t>
            </a:r>
            <a:endParaRPr lang="en-US" sz="2800" dirty="0">
              <a:latin typeface="Calibri"/>
              <a:ea typeface="Calibri"/>
              <a:cs typeface="Times New Roman"/>
            </a:endParaRPr>
          </a:p>
          <a:p>
            <a:pPr eaLnBrk="0" hangingPunct="0">
              <a:spcBef>
                <a:spcPct val="20000"/>
              </a:spcBef>
            </a:pPr>
            <a:r>
              <a:rPr lang="en-US" sz="2800" dirty="0" smtClean="0">
                <a:solidFill>
                  <a:prstClr val="black"/>
                </a:solidFill>
                <a:latin typeface="Calibri"/>
                <a:ea typeface="Calibri"/>
                <a:cs typeface="Times New Roman"/>
              </a:rPr>
              <a:t> </a:t>
            </a:r>
            <a:endParaRPr lang="en-US" sz="2800" spc="-150" dirty="0" smtClean="0">
              <a:ln w="3175">
                <a:noFill/>
              </a:ln>
              <a:solidFill>
                <a:prstClr val="black"/>
              </a:solidFill>
              <a:latin typeface="Calibri"/>
            </a:endParaRPr>
          </a:p>
        </p:txBody>
      </p:sp>
    </p:spTree>
    <p:extLst>
      <p:ext uri="{BB962C8B-B14F-4D97-AF65-F5344CB8AC3E}">
        <p14:creationId xmlns:p14="http://schemas.microsoft.com/office/powerpoint/2010/main" val="711598987"/>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05800" cy="1143000"/>
          </a:xfrm>
        </p:spPr>
        <p:txBody>
          <a:bodyPr/>
          <a:lstStyle/>
          <a:p>
            <a:pPr algn="ctr" defTabSz="914363" eaLnBrk="1" fontAlgn="auto" hangingPunct="1">
              <a:spcAft>
                <a:spcPts val="0"/>
              </a:spcAft>
              <a:defRPr/>
            </a:pPr>
            <a:r>
              <a:rPr lang="en-US" sz="4400" dirty="0" smtClean="0"/>
              <a:t>How To Get Involved </a:t>
            </a:r>
            <a:br>
              <a:rPr lang="en-US" sz="4400" dirty="0" smtClean="0"/>
            </a:br>
            <a:r>
              <a:rPr lang="en-US" sz="4400" dirty="0" smtClean="0"/>
              <a:t>(cont.)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797290" y="2700552"/>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4306410" y="1828800"/>
            <a:ext cx="4114800" cy="1384995"/>
          </a:xfrm>
          <a:prstGeom prst="rect">
            <a:avLst/>
          </a:prstGeom>
          <a:noFill/>
        </p:spPr>
        <p:txBody>
          <a:bodyPr wrap="square" rtlCol="0">
            <a:spAutoFit/>
          </a:bodyPr>
          <a:lstStyle/>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
        <p:nvSpPr>
          <p:cNvPr id="3" name="TextBox 2"/>
          <p:cNvSpPr txBox="1"/>
          <p:nvPr/>
        </p:nvSpPr>
        <p:spPr>
          <a:xfrm>
            <a:off x="685800" y="1600200"/>
            <a:ext cx="8001001" cy="3148554"/>
          </a:xfrm>
          <a:prstGeom prst="rect">
            <a:avLst/>
          </a:prstGeom>
          <a:noFill/>
        </p:spPr>
        <p:txBody>
          <a:bodyPr wrap="square" rtlCol="0">
            <a:spAutoFit/>
          </a:bodyPr>
          <a:lstStyle/>
          <a:p>
            <a:pPr marL="457200" marR="0" indent="-457200">
              <a:spcBef>
                <a:spcPts val="0"/>
              </a:spcBef>
              <a:spcAft>
                <a:spcPts val="600"/>
              </a:spcAft>
              <a:buFont typeface="Arial" pitchFamily="34" charset="0"/>
              <a:buChar char="•"/>
            </a:pPr>
            <a:r>
              <a:rPr lang="en-US" sz="2800" dirty="0" smtClean="0">
                <a:latin typeface="+mn-lt"/>
                <a:ea typeface="Calibri"/>
                <a:cs typeface="Times New Roman"/>
              </a:rPr>
              <a:t>Ellen </a:t>
            </a:r>
            <a:r>
              <a:rPr lang="en-US" sz="2800" dirty="0">
                <a:latin typeface="+mn-lt"/>
                <a:ea typeface="Calibri"/>
                <a:cs typeface="Times New Roman"/>
              </a:rPr>
              <a:t>Blackman</a:t>
            </a:r>
          </a:p>
          <a:p>
            <a:pPr marL="0" marR="0">
              <a:spcBef>
                <a:spcPts val="0"/>
              </a:spcBef>
              <a:spcAft>
                <a:spcPts val="600"/>
              </a:spcAft>
            </a:pPr>
            <a:r>
              <a:rPr lang="en-US" sz="2800" dirty="0" smtClean="0">
                <a:latin typeface="+mn-lt"/>
                <a:ea typeface="Calibri"/>
                <a:cs typeface="Times New Roman"/>
              </a:rPr>
              <a:t>      Community </a:t>
            </a:r>
            <a:r>
              <a:rPr lang="en-US" sz="2800" dirty="0">
                <a:latin typeface="+mn-lt"/>
                <a:ea typeface="Calibri"/>
                <a:cs typeface="Times New Roman"/>
              </a:rPr>
              <a:t>Housing Lead</a:t>
            </a:r>
          </a:p>
          <a:p>
            <a:pPr marL="0" marR="0">
              <a:spcBef>
                <a:spcPts val="0"/>
              </a:spcBef>
              <a:spcAft>
                <a:spcPts val="600"/>
              </a:spcAft>
            </a:pPr>
            <a:r>
              <a:rPr lang="en-US" sz="2800" dirty="0" smtClean="0">
                <a:latin typeface="+mn-lt"/>
                <a:ea typeface="Calibri"/>
                <a:cs typeface="Times New Roman"/>
              </a:rPr>
              <a:t>      Eastpointe</a:t>
            </a:r>
          </a:p>
          <a:p>
            <a:pPr marL="0" marR="0">
              <a:spcBef>
                <a:spcPts val="0"/>
              </a:spcBef>
              <a:spcAft>
                <a:spcPts val="600"/>
              </a:spcAft>
            </a:pPr>
            <a:r>
              <a:rPr lang="en-US" sz="2800" dirty="0" smtClean="0">
                <a:latin typeface="+mn-lt"/>
                <a:ea typeface="Calibri"/>
                <a:cs typeface="Times New Roman"/>
              </a:rPr>
              <a:t>      </a:t>
            </a:r>
            <a:r>
              <a:rPr lang="en-US" sz="2800" dirty="0" smtClean="0">
                <a:latin typeface="+mn-lt"/>
                <a:ea typeface="Calibri"/>
                <a:cs typeface="Times New Roman"/>
                <a:hlinkClick r:id="rId2"/>
              </a:rPr>
              <a:t>eblackman@eastpointe.net</a:t>
            </a:r>
            <a:endParaRPr lang="en-US" sz="2800" dirty="0" smtClean="0">
              <a:latin typeface="+mn-lt"/>
              <a:ea typeface="Calibri"/>
              <a:cs typeface="Times New Roman"/>
            </a:endParaRPr>
          </a:p>
          <a:p>
            <a:pPr marL="0" marR="0">
              <a:spcBef>
                <a:spcPts val="0"/>
              </a:spcBef>
              <a:spcAft>
                <a:spcPts val="600"/>
              </a:spcAft>
            </a:pPr>
            <a:r>
              <a:rPr lang="en-US" sz="2800" dirty="0" smtClean="0">
                <a:latin typeface="+mn-lt"/>
                <a:ea typeface="Calibri"/>
                <a:cs typeface="Times New Roman"/>
              </a:rPr>
              <a:t>      (919</a:t>
            </a:r>
            <a:r>
              <a:rPr lang="en-US" sz="2800" dirty="0">
                <a:latin typeface="+mn-lt"/>
                <a:ea typeface="Calibri"/>
                <a:cs typeface="Times New Roman"/>
              </a:rPr>
              <a:t>) 587-0363</a:t>
            </a:r>
          </a:p>
          <a:p>
            <a:pPr eaLnBrk="0" hangingPunct="0">
              <a:spcBef>
                <a:spcPct val="20000"/>
              </a:spcBef>
            </a:pPr>
            <a:r>
              <a:rPr lang="en-US" sz="2800" dirty="0" smtClean="0">
                <a:solidFill>
                  <a:prstClr val="black"/>
                </a:solidFill>
                <a:latin typeface="Calibri"/>
                <a:ea typeface="Calibri"/>
                <a:cs typeface="Times New Roman"/>
              </a:rPr>
              <a:t> </a:t>
            </a:r>
            <a:endParaRPr lang="en-US" sz="2800" spc="-150" dirty="0" smtClean="0">
              <a:ln w="3175">
                <a:noFill/>
              </a:ln>
              <a:solidFill>
                <a:prstClr val="black"/>
              </a:solidFill>
              <a:latin typeface="Calibri"/>
            </a:endParaRPr>
          </a:p>
        </p:txBody>
      </p:sp>
    </p:spTree>
    <p:extLst>
      <p:ext uri="{BB962C8B-B14F-4D97-AF65-F5344CB8AC3E}">
        <p14:creationId xmlns:p14="http://schemas.microsoft.com/office/powerpoint/2010/main" val="4056845863"/>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defTabSz="914363" eaLnBrk="1" fontAlgn="auto" hangingPunct="1">
              <a:spcAft>
                <a:spcPts val="0"/>
              </a:spcAft>
              <a:defRPr/>
            </a:pPr>
            <a:r>
              <a:rPr/>
              <a:t>Question and Answer Session</a:t>
            </a:r>
          </a:p>
        </p:txBody>
      </p:sp>
      <p:pic>
        <p:nvPicPr>
          <p:cNvPr id="5" name="Content Placeholder 4" descr="eastpointelogo.JPG"/>
          <p:cNvPicPr>
            <a:picLocks noGrp="1" noChangeAspect="1"/>
          </p:cNvPicPr>
          <p:nvPr>
            <p:ph idx="1"/>
          </p:nvPr>
        </p:nvPicPr>
        <p:blipFill>
          <a:blip r:embed="rId2"/>
          <a:stretch>
            <a:fillRect/>
          </a:stretch>
        </p:blipFill>
        <p:spPr>
          <a:xfrm>
            <a:off x="2116138" y="1412875"/>
            <a:ext cx="4911725" cy="2211388"/>
          </a:xfrm>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3130629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defTabSz="914363" eaLnBrk="1" fontAlgn="auto" hangingPunct="1">
              <a:spcAft>
                <a:spcPts val="0"/>
              </a:spcAft>
              <a:defRPr/>
            </a:pPr>
            <a:r>
              <a:rPr/>
              <a:t>Presentation Overview	</a:t>
            </a:r>
          </a:p>
        </p:txBody>
      </p:sp>
      <p:sp>
        <p:nvSpPr>
          <p:cNvPr id="20482" name="Content Placeholder 2"/>
          <p:cNvSpPr>
            <a:spLocks noGrp="1"/>
          </p:cNvSpPr>
          <p:nvPr>
            <p:ph idx="1"/>
          </p:nvPr>
        </p:nvSpPr>
        <p:spPr>
          <a:xfrm>
            <a:off x="381000" y="1412875"/>
            <a:ext cx="8382000" cy="2757678"/>
          </a:xfrm>
        </p:spPr>
        <p:txBody>
          <a:bodyPr/>
          <a:lstStyle/>
          <a:p>
            <a:pPr eaLnBrk="1" hangingPunct="1"/>
            <a:r>
              <a:rPr lang="en-US" sz="2800" dirty="0" smtClean="0"/>
              <a:t>Program Purpose</a:t>
            </a:r>
          </a:p>
          <a:p>
            <a:pPr eaLnBrk="1" hangingPunct="1"/>
            <a:r>
              <a:rPr lang="en-US" sz="2800" dirty="0" smtClean="0"/>
              <a:t>Program Goals</a:t>
            </a:r>
          </a:p>
          <a:p>
            <a:pPr eaLnBrk="1" hangingPunct="1"/>
            <a:r>
              <a:rPr lang="en-US" sz="2800" dirty="0" smtClean="0"/>
              <a:t>Eligibility</a:t>
            </a:r>
          </a:p>
          <a:p>
            <a:pPr eaLnBrk="1" hangingPunct="1"/>
            <a:r>
              <a:rPr lang="en-US" sz="2800" dirty="0" smtClean="0"/>
              <a:t>Definitions</a:t>
            </a:r>
          </a:p>
          <a:p>
            <a:pPr eaLnBrk="1" hangingPunct="1"/>
            <a:r>
              <a:rPr lang="en-US" sz="2800" dirty="0" smtClean="0"/>
              <a:t>Required Documentation</a:t>
            </a:r>
          </a:p>
          <a:p>
            <a:pPr eaLnBrk="1" hangingPunct="1"/>
            <a:r>
              <a:rPr lang="en-US" sz="2800" dirty="0" smtClean="0"/>
              <a:t>Referral Process</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681913" cy="685800"/>
          </a:xfrm>
        </p:spPr>
        <p:txBody>
          <a:bodyPr/>
          <a:lstStyle/>
          <a:p>
            <a:pPr algn="ctr" defTabSz="914363" eaLnBrk="1" fontAlgn="auto" hangingPunct="1">
              <a:spcAft>
                <a:spcPts val="0"/>
              </a:spcAft>
              <a:defRPr/>
            </a:pPr>
            <a:r>
              <a:rPr lang="en-US" sz="4400" dirty="0" smtClean="0"/>
              <a:t>S+C Program Purpose</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3" name="TextBox 2"/>
          <p:cNvSpPr txBox="1"/>
          <p:nvPr/>
        </p:nvSpPr>
        <p:spPr>
          <a:xfrm>
            <a:off x="542278" y="1752600"/>
            <a:ext cx="7763522" cy="1384995"/>
          </a:xfrm>
          <a:prstGeom prst="rect">
            <a:avLst/>
          </a:prstGeom>
          <a:noFill/>
        </p:spPr>
        <p:txBody>
          <a:bodyPr wrap="square" rtlCol="0">
            <a:spAutoFit/>
          </a:bodyPr>
          <a:lstStyle/>
          <a:p>
            <a:r>
              <a:rPr lang="en-US" sz="2800" spc="-150" dirty="0">
                <a:ln w="3175">
                  <a:noFill/>
                </a:ln>
                <a:gradFill>
                  <a:gsLst>
                    <a:gs pos="0">
                      <a:srgbClr val="2E59B0"/>
                    </a:gs>
                    <a:gs pos="49000">
                      <a:srgbClr val="161D32"/>
                    </a:gs>
                    <a:gs pos="100000">
                      <a:srgbClr val="000000"/>
                    </a:gs>
                  </a:gsLst>
                  <a:lin ang="5400000" scaled="0"/>
                </a:gradFill>
                <a:latin typeface="+mn-lt"/>
              </a:rPr>
              <a:t>The purpose of the </a:t>
            </a:r>
            <a:r>
              <a:rPr lang="en-US" sz="2800" spc="-150" dirty="0" smtClean="0">
                <a:ln w="3175">
                  <a:noFill/>
                </a:ln>
                <a:gradFill>
                  <a:gsLst>
                    <a:gs pos="0">
                      <a:srgbClr val="2E59B0"/>
                    </a:gs>
                    <a:gs pos="49000">
                      <a:srgbClr val="161D32"/>
                    </a:gs>
                    <a:gs pos="100000">
                      <a:srgbClr val="000000"/>
                    </a:gs>
                  </a:gsLst>
                  <a:lin ang="5400000" scaled="0"/>
                </a:gradFill>
                <a:latin typeface="+mn-lt"/>
              </a:rPr>
              <a:t>program is </a:t>
            </a:r>
            <a:r>
              <a:rPr lang="en-US" sz="2800" spc="-150" dirty="0">
                <a:ln w="3175">
                  <a:noFill/>
                </a:ln>
                <a:gradFill>
                  <a:gsLst>
                    <a:gs pos="0">
                      <a:srgbClr val="2E59B0"/>
                    </a:gs>
                    <a:gs pos="49000">
                      <a:srgbClr val="161D32"/>
                    </a:gs>
                    <a:gs pos="100000">
                      <a:srgbClr val="000000"/>
                    </a:gs>
                  </a:gsLst>
                  <a:lin ang="5400000" scaled="0"/>
                </a:gradFill>
                <a:latin typeface="+mn-lt"/>
              </a:rPr>
              <a:t>to provide permanent </a:t>
            </a:r>
            <a:r>
              <a:rPr lang="en-US" sz="2800" spc="-150" dirty="0" smtClean="0">
                <a:ln w="3175">
                  <a:noFill/>
                </a:ln>
                <a:gradFill>
                  <a:gsLst>
                    <a:gs pos="0">
                      <a:srgbClr val="2E59B0"/>
                    </a:gs>
                    <a:gs pos="49000">
                      <a:srgbClr val="161D32"/>
                    </a:gs>
                    <a:gs pos="100000">
                      <a:srgbClr val="000000"/>
                    </a:gs>
                  </a:gsLst>
                  <a:lin ang="5400000" scaled="0"/>
                </a:gradFill>
                <a:latin typeface="+mn-lt"/>
              </a:rPr>
              <a:t>housing in </a:t>
            </a:r>
            <a:r>
              <a:rPr lang="en-US" sz="2800" spc="-150" dirty="0">
                <a:ln w="3175">
                  <a:noFill/>
                </a:ln>
                <a:gradFill>
                  <a:gsLst>
                    <a:gs pos="0">
                      <a:srgbClr val="2E59B0"/>
                    </a:gs>
                    <a:gs pos="49000">
                      <a:srgbClr val="161D32"/>
                    </a:gs>
                    <a:gs pos="100000">
                      <a:srgbClr val="000000"/>
                    </a:gs>
                  </a:gsLst>
                  <a:lin ang="5400000" scaled="0"/>
                </a:gradFill>
                <a:latin typeface="+mn-lt"/>
              </a:rPr>
              <a:t>connection with supportive </a:t>
            </a:r>
            <a:r>
              <a:rPr lang="en-US" sz="2800" spc="-150" dirty="0" smtClean="0">
                <a:ln w="3175">
                  <a:noFill/>
                </a:ln>
                <a:gradFill>
                  <a:gsLst>
                    <a:gs pos="0">
                      <a:srgbClr val="2E59B0"/>
                    </a:gs>
                    <a:gs pos="49000">
                      <a:srgbClr val="161D32"/>
                    </a:gs>
                    <a:gs pos="100000">
                      <a:srgbClr val="000000"/>
                    </a:gs>
                  </a:gsLst>
                  <a:lin ang="5400000" scaled="0"/>
                </a:gradFill>
                <a:latin typeface="+mn-lt"/>
              </a:rPr>
              <a:t>services to </a:t>
            </a:r>
            <a:r>
              <a:rPr lang="en-US" sz="2800" spc="-150" dirty="0">
                <a:ln w="3175">
                  <a:noFill/>
                </a:ln>
                <a:gradFill>
                  <a:gsLst>
                    <a:gs pos="0">
                      <a:srgbClr val="2E59B0"/>
                    </a:gs>
                    <a:gs pos="49000">
                      <a:srgbClr val="161D32"/>
                    </a:gs>
                    <a:gs pos="100000">
                      <a:srgbClr val="000000"/>
                    </a:gs>
                  </a:gsLst>
                  <a:lin ang="5400000" scaled="0"/>
                </a:gradFill>
                <a:latin typeface="+mn-lt"/>
              </a:rPr>
              <a:t>homeless people with disabilities and their families. </a:t>
            </a:r>
            <a:endParaRPr lang="en-US" dirty="0">
              <a:latin typeface="+mn-lt"/>
            </a:endParaRPr>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681913" cy="685800"/>
          </a:xfrm>
        </p:spPr>
        <p:txBody>
          <a:bodyPr/>
          <a:lstStyle/>
          <a:p>
            <a:pPr algn="ctr" defTabSz="914363" eaLnBrk="1" fontAlgn="auto" hangingPunct="1">
              <a:spcAft>
                <a:spcPts val="0"/>
              </a:spcAft>
              <a:defRPr/>
            </a:pPr>
            <a:r>
              <a:rPr lang="en-US" sz="4400" dirty="0" smtClean="0"/>
              <a:t>S+C Program Goals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1295400" y="1905000"/>
            <a:ext cx="5029200" cy="1384995"/>
          </a:xfrm>
          <a:prstGeom prst="rect">
            <a:avLst/>
          </a:prstGeom>
          <a:noFill/>
        </p:spPr>
        <p:txBody>
          <a:bodyPr wrap="square" rtlCol="0">
            <a:spAutoFit/>
          </a:bodyPr>
          <a:lstStyle/>
          <a:p>
            <a:pPr marL="457200" indent="-457200">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Increase housing stability </a:t>
            </a:r>
          </a:p>
          <a:p>
            <a:pPr marL="457200" indent="-457200">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Increase skills and/or income</a:t>
            </a:r>
          </a:p>
          <a:p>
            <a:pPr marL="457200" indent="-457200">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Obtain greater self-sufficiency</a:t>
            </a:r>
            <a:endParaRPr lang="en-US" sz="2800" dirty="0">
              <a:latin typeface="+mn-lt"/>
            </a:endParaRPr>
          </a:p>
        </p:txBody>
      </p:sp>
    </p:spTree>
    <p:extLst>
      <p:ext uri="{BB962C8B-B14F-4D97-AF65-F5344CB8AC3E}">
        <p14:creationId xmlns:p14="http://schemas.microsoft.com/office/powerpoint/2010/main" val="137341403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6287" y="457200"/>
            <a:ext cx="7681913" cy="685800"/>
          </a:xfrm>
        </p:spPr>
        <p:txBody>
          <a:bodyPr/>
          <a:lstStyle/>
          <a:p>
            <a:pPr algn="ctr" defTabSz="914363" eaLnBrk="1" fontAlgn="auto" hangingPunct="1">
              <a:spcAft>
                <a:spcPts val="0"/>
              </a:spcAft>
              <a:defRPr/>
            </a:pPr>
            <a:r>
              <a:rPr lang="en-US" sz="4400" dirty="0" smtClean="0"/>
              <a:t>Participant Eligibility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5" name="TextBox 4"/>
          <p:cNvSpPr txBox="1"/>
          <p:nvPr/>
        </p:nvSpPr>
        <p:spPr>
          <a:xfrm>
            <a:off x="533400" y="1219200"/>
            <a:ext cx="7848600" cy="4401205"/>
          </a:xfrm>
          <a:prstGeom prst="rect">
            <a:avLst/>
          </a:prstGeom>
          <a:noFill/>
        </p:spPr>
        <p:txBody>
          <a:bodyPr wrap="square" rtlCol="0">
            <a:spAutoFit/>
          </a:bodyPr>
          <a:lstStyle/>
          <a:p>
            <a:pPr marL="457200" indent="-457200">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HOMELESS – lack resources to obtain housing </a:t>
            </a:r>
          </a:p>
          <a:p>
            <a:pPr marL="457200" indent="-457200">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Seriously mentally ill adults who receives an enhanced mental health service through a private mental health service provider</a:t>
            </a:r>
          </a:p>
          <a:p>
            <a:pPr marL="457200" indent="-457200">
              <a:buFont typeface="Arial" pitchFamily="34" charset="0"/>
              <a:buChar char="•"/>
            </a:pPr>
            <a:r>
              <a:rPr lang="en-US" sz="2800" spc="-150" dirty="0" smtClean="0">
                <a:ln w="3175">
                  <a:noFill/>
                </a:ln>
                <a:gradFill>
                  <a:gsLst>
                    <a:gs pos="0">
                      <a:srgbClr val="2E59B0"/>
                    </a:gs>
                    <a:gs pos="49000">
                      <a:srgbClr val="161D32"/>
                    </a:gs>
                    <a:gs pos="100000">
                      <a:srgbClr val="000000"/>
                    </a:gs>
                  </a:gsLst>
                  <a:lin ang="5400000" scaled="0"/>
                </a:gradFill>
                <a:latin typeface="+mn-lt"/>
              </a:rPr>
              <a:t>Low income households (an annual gross income not in</a:t>
            </a:r>
          </a:p>
          <a:p>
            <a:r>
              <a:rPr lang="en-US" sz="2800" spc="-150" dirty="0">
                <a:ln w="3175">
                  <a:noFill/>
                </a:ln>
                <a:gradFill>
                  <a:gsLst>
                    <a:gs pos="0">
                      <a:srgbClr val="2E59B0"/>
                    </a:gs>
                    <a:gs pos="49000">
                      <a:srgbClr val="161D32"/>
                    </a:gs>
                    <a:gs pos="100000">
                      <a:srgbClr val="000000"/>
                    </a:gs>
                  </a:gsLst>
                  <a:lin ang="5400000" scaled="0"/>
                </a:gradFill>
                <a:latin typeface="+mn-lt"/>
              </a:rPr>
              <a:t> </a:t>
            </a:r>
            <a:r>
              <a:rPr lang="en-US" sz="2800" spc="-150" dirty="0" smtClean="0">
                <a:ln w="3175">
                  <a:noFill/>
                </a:ln>
                <a:gradFill>
                  <a:gsLst>
                    <a:gs pos="0">
                      <a:srgbClr val="2E59B0"/>
                    </a:gs>
                    <a:gs pos="49000">
                      <a:srgbClr val="161D32"/>
                    </a:gs>
                    <a:gs pos="100000">
                      <a:srgbClr val="000000"/>
                    </a:gs>
                  </a:gsLst>
                  <a:lin ang="5400000" scaled="0"/>
                </a:gradFill>
                <a:latin typeface="+mn-lt"/>
              </a:rPr>
              <a:t>       excess of 50% of the median income for the area, as</a:t>
            </a:r>
          </a:p>
          <a:p>
            <a:r>
              <a:rPr lang="en-US" sz="2800" spc="-150" dirty="0">
                <a:ln w="3175">
                  <a:noFill/>
                </a:ln>
                <a:gradFill>
                  <a:gsLst>
                    <a:gs pos="0">
                      <a:srgbClr val="2E59B0"/>
                    </a:gs>
                    <a:gs pos="49000">
                      <a:srgbClr val="161D32"/>
                    </a:gs>
                    <a:gs pos="100000">
                      <a:srgbClr val="000000"/>
                    </a:gs>
                  </a:gsLst>
                  <a:lin ang="5400000" scaled="0"/>
                </a:gradFill>
                <a:latin typeface="+mn-lt"/>
              </a:rPr>
              <a:t> </a:t>
            </a:r>
            <a:r>
              <a:rPr lang="en-US" sz="2800" spc="-150" dirty="0" smtClean="0">
                <a:ln w="3175">
                  <a:noFill/>
                </a:ln>
                <a:gradFill>
                  <a:gsLst>
                    <a:gs pos="0">
                      <a:srgbClr val="2E59B0"/>
                    </a:gs>
                    <a:gs pos="49000">
                      <a:srgbClr val="161D32"/>
                    </a:gs>
                    <a:gs pos="100000">
                      <a:srgbClr val="000000"/>
                    </a:gs>
                  </a:gsLst>
                  <a:lin ang="5400000" scaled="0"/>
                </a:gradFill>
                <a:latin typeface="+mn-lt"/>
              </a:rPr>
              <a:t>       determined by HUD)</a:t>
            </a: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457200" indent="-457200">
              <a:buFont typeface="Arial" pitchFamily="34" charset="0"/>
              <a:buChar char="•"/>
            </a:pPr>
            <a:endParaRPr lang="en-US" sz="28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endParaRPr lang="en-US" sz="2800" dirty="0">
              <a:solidFill>
                <a:prstClr val="black"/>
              </a:solidFill>
            </a:endParaRPr>
          </a:p>
        </p:txBody>
      </p:sp>
    </p:spTree>
    <p:extLst>
      <p:ext uri="{BB962C8B-B14F-4D97-AF65-F5344CB8AC3E}">
        <p14:creationId xmlns:p14="http://schemas.microsoft.com/office/powerpoint/2010/main" val="3510553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1042" y="228600"/>
            <a:ext cx="7681913" cy="685800"/>
          </a:xfrm>
        </p:spPr>
        <p:txBody>
          <a:bodyPr/>
          <a:lstStyle/>
          <a:p>
            <a:pPr algn="ctr" defTabSz="914363" eaLnBrk="1" fontAlgn="auto" hangingPunct="1">
              <a:spcAft>
                <a:spcPts val="0"/>
              </a:spcAft>
              <a:defRPr/>
            </a:pPr>
            <a:r>
              <a:rPr lang="en-US" sz="4400" dirty="0" smtClean="0"/>
              <a:t>S+C Homeless Status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6" name="TextBox 5"/>
          <p:cNvSpPr txBox="1"/>
          <p:nvPr/>
        </p:nvSpPr>
        <p:spPr>
          <a:xfrm>
            <a:off x="228600" y="990600"/>
            <a:ext cx="8686799" cy="5496889"/>
          </a:xfrm>
          <a:prstGeom prst="rect">
            <a:avLst/>
          </a:prstGeom>
          <a:noFill/>
        </p:spPr>
        <p:txBody>
          <a:bodyPr wrap="square" rtlCol="0">
            <a:spAutoFit/>
          </a:bodyPr>
          <a:lstStyle/>
          <a:p>
            <a:pPr lvl="0" defTabSz="457200" fontAlgn="auto">
              <a:spcBef>
                <a:spcPct val="20000"/>
              </a:spcBef>
              <a:spcAft>
                <a:spcPts val="0"/>
              </a:spcAft>
              <a:buClr>
                <a:srgbClr val="A63212"/>
              </a:buClr>
              <a:buSzPct val="95000"/>
            </a:pPr>
            <a:r>
              <a:rPr lang="en-US" sz="2800" spc="-150" dirty="0" smtClean="0">
                <a:ln w="3175">
                  <a:noFill/>
                </a:ln>
                <a:gradFill>
                  <a:gsLst>
                    <a:gs pos="0">
                      <a:srgbClr val="2E59B0"/>
                    </a:gs>
                    <a:gs pos="49000">
                      <a:srgbClr val="161D32"/>
                    </a:gs>
                    <a:gs pos="100000">
                      <a:srgbClr val="000000"/>
                    </a:gs>
                  </a:gsLst>
                  <a:lin ang="5400000" scaled="0"/>
                </a:gradFill>
                <a:latin typeface="+mn-lt"/>
              </a:rPr>
              <a:t>Individual or family who lacks a fixed, regular, and adequate nighttime residence, meaning:</a:t>
            </a:r>
          </a:p>
          <a:p>
            <a:pPr lvl="0" defTabSz="457200" fontAlgn="auto">
              <a:spcBef>
                <a:spcPct val="20000"/>
              </a:spcBef>
              <a:spcAft>
                <a:spcPts val="0"/>
              </a:spcAft>
              <a:buClr>
                <a:srgbClr val="A63212"/>
              </a:buClr>
              <a:buSzPct val="95000"/>
            </a:pPr>
            <a:r>
              <a:rPr lang="en-US" sz="2800" spc="-150" dirty="0">
                <a:ln w="3175">
                  <a:noFill/>
                </a:ln>
                <a:gradFill>
                  <a:gsLst>
                    <a:gs pos="0">
                      <a:srgbClr val="2E59B0"/>
                    </a:gs>
                    <a:gs pos="49000">
                      <a:srgbClr val="161D32"/>
                    </a:gs>
                    <a:gs pos="100000">
                      <a:srgbClr val="000000"/>
                    </a:gs>
                  </a:gsLst>
                  <a:lin ang="5400000" scaled="0"/>
                </a:gradFill>
                <a:latin typeface="+mn-lt"/>
                <a:cs typeface="+mn-cs"/>
              </a:rPr>
              <a:t>	</a:t>
            </a:r>
            <a:r>
              <a:rPr lang="en-US" sz="2800" spc="-150" dirty="0" smtClean="0">
                <a:ln w="3175">
                  <a:noFill/>
                </a:ln>
                <a:gradFill>
                  <a:gsLst>
                    <a:gs pos="0">
                      <a:srgbClr val="2E59B0"/>
                    </a:gs>
                    <a:gs pos="49000">
                      <a:srgbClr val="161D32"/>
                    </a:gs>
                    <a:gs pos="100000">
                      <a:srgbClr val="000000"/>
                    </a:gs>
                  </a:gsLst>
                  <a:lin ang="5400000" scaled="0"/>
                </a:gradFill>
                <a:latin typeface="+mn-lt"/>
                <a:cs typeface="+mn-cs"/>
              </a:rPr>
              <a:t>	(</a:t>
            </a:r>
            <a:r>
              <a:rPr lang="en-US" sz="2800" spc="-150" dirty="0" err="1" smtClean="0">
                <a:ln w="3175">
                  <a:noFill/>
                </a:ln>
                <a:gradFill>
                  <a:gsLst>
                    <a:gs pos="0">
                      <a:srgbClr val="2E59B0"/>
                    </a:gs>
                    <a:gs pos="49000">
                      <a:srgbClr val="161D32"/>
                    </a:gs>
                    <a:gs pos="100000">
                      <a:srgbClr val="000000"/>
                    </a:gs>
                  </a:gsLst>
                  <a:lin ang="5400000" scaled="0"/>
                </a:gradFill>
                <a:latin typeface="+mn-lt"/>
                <a:cs typeface="+mn-cs"/>
              </a:rPr>
              <a:t>i</a:t>
            </a:r>
            <a:r>
              <a:rPr lang="en-US" sz="2800" spc="-150" dirty="0" smtClean="0">
                <a:ln w="3175">
                  <a:noFill/>
                </a:ln>
                <a:gradFill>
                  <a:gsLst>
                    <a:gs pos="0">
                      <a:srgbClr val="2E59B0"/>
                    </a:gs>
                    <a:gs pos="49000">
                      <a:srgbClr val="161D32"/>
                    </a:gs>
                    <a:gs pos="100000">
                      <a:srgbClr val="000000"/>
                    </a:gs>
                  </a:gsLst>
                  <a:lin ang="5400000" scaled="0"/>
                </a:gradFill>
                <a:latin typeface="+mn-lt"/>
                <a:cs typeface="+mn-cs"/>
              </a:rPr>
              <a:t>)  Has a primary nighttime residence that is a  public or</a:t>
            </a:r>
          </a:p>
          <a:p>
            <a:pPr lvl="0" defTabSz="457200" fontAlgn="auto">
              <a:spcBef>
                <a:spcPct val="20000"/>
              </a:spcBef>
              <a:spcAft>
                <a:spcPts val="0"/>
              </a:spcAft>
              <a:buClr>
                <a:srgbClr val="A63212"/>
              </a:buClr>
              <a:buSzPct val="95000"/>
            </a:pPr>
            <a:r>
              <a:rPr lang="en-US" sz="2800" spc="-150" dirty="0">
                <a:ln w="3175">
                  <a:noFill/>
                </a:ln>
                <a:gradFill>
                  <a:gsLst>
                    <a:gs pos="0">
                      <a:srgbClr val="2E59B0"/>
                    </a:gs>
                    <a:gs pos="49000">
                      <a:srgbClr val="161D32"/>
                    </a:gs>
                    <a:gs pos="100000">
                      <a:srgbClr val="000000"/>
                    </a:gs>
                  </a:gsLst>
                  <a:lin ang="5400000" scaled="0"/>
                </a:gradFill>
                <a:latin typeface="+mn-lt"/>
                <a:cs typeface="+mn-cs"/>
              </a:rPr>
              <a:t> </a:t>
            </a:r>
            <a:r>
              <a:rPr lang="en-US" sz="2800" spc="-150" dirty="0" smtClean="0">
                <a:ln w="3175">
                  <a:noFill/>
                </a:ln>
                <a:gradFill>
                  <a:gsLst>
                    <a:gs pos="0">
                      <a:srgbClr val="2E59B0"/>
                    </a:gs>
                    <a:gs pos="49000">
                      <a:srgbClr val="161D32"/>
                    </a:gs>
                    <a:gs pos="100000">
                      <a:srgbClr val="000000"/>
                    </a:gs>
                  </a:gsLst>
                  <a:lin ang="5400000" scaled="0"/>
                </a:gradFill>
                <a:latin typeface="+mn-lt"/>
                <a:cs typeface="+mn-cs"/>
              </a:rPr>
              <a:t>                    private place not meant for human  habitation;</a:t>
            </a:r>
          </a:p>
          <a:p>
            <a:pPr lvl="0" defTabSz="457200" fontAlgn="auto">
              <a:spcBef>
                <a:spcPct val="20000"/>
              </a:spcBef>
              <a:spcAft>
                <a:spcPts val="0"/>
              </a:spcAft>
              <a:buClr>
                <a:srgbClr val="A63212"/>
              </a:buClr>
              <a:buSzPct val="95000"/>
            </a:pPr>
            <a:r>
              <a:rPr lang="en-US" sz="2800" spc="-150" dirty="0">
                <a:ln w="3175">
                  <a:noFill/>
                </a:ln>
                <a:gradFill>
                  <a:gsLst>
                    <a:gs pos="0">
                      <a:srgbClr val="2E59B0"/>
                    </a:gs>
                    <a:gs pos="49000">
                      <a:srgbClr val="161D32"/>
                    </a:gs>
                    <a:gs pos="100000">
                      <a:srgbClr val="000000"/>
                    </a:gs>
                  </a:gsLst>
                  <a:lin ang="5400000" scaled="0"/>
                </a:gradFill>
                <a:latin typeface="+mn-lt"/>
                <a:cs typeface="+mn-cs"/>
              </a:rPr>
              <a:t>	</a:t>
            </a:r>
            <a:r>
              <a:rPr lang="en-US" sz="2800" spc="-150" dirty="0" smtClean="0">
                <a:ln w="3175">
                  <a:noFill/>
                </a:ln>
                <a:gradFill>
                  <a:gsLst>
                    <a:gs pos="0">
                      <a:srgbClr val="2E59B0"/>
                    </a:gs>
                    <a:gs pos="49000">
                      <a:srgbClr val="161D32"/>
                    </a:gs>
                    <a:gs pos="100000">
                      <a:srgbClr val="000000"/>
                    </a:gs>
                  </a:gsLst>
                  <a:lin ang="5400000" scaled="0"/>
                </a:gradFill>
                <a:latin typeface="+mn-lt"/>
                <a:cs typeface="+mn-cs"/>
              </a:rPr>
              <a:t>	(ii)  Is living in a publicly or privately operated shelter</a:t>
            </a:r>
          </a:p>
          <a:p>
            <a:pPr lvl="0" defTabSz="457200" fontAlgn="auto">
              <a:spcBef>
                <a:spcPct val="20000"/>
              </a:spcBef>
              <a:spcAft>
                <a:spcPts val="0"/>
              </a:spcAft>
              <a:buClr>
                <a:srgbClr val="A63212"/>
              </a:buClr>
              <a:buSzPct val="95000"/>
            </a:pPr>
            <a:r>
              <a:rPr lang="en-US" sz="2800" spc="-150" dirty="0">
                <a:ln w="3175">
                  <a:noFill/>
                </a:ln>
                <a:gradFill>
                  <a:gsLst>
                    <a:gs pos="0">
                      <a:srgbClr val="2E59B0"/>
                    </a:gs>
                    <a:gs pos="49000">
                      <a:srgbClr val="161D32"/>
                    </a:gs>
                    <a:gs pos="100000">
                      <a:srgbClr val="000000"/>
                    </a:gs>
                  </a:gsLst>
                  <a:lin ang="5400000" scaled="0"/>
                </a:gradFill>
                <a:latin typeface="+mn-lt"/>
                <a:cs typeface="+mn-cs"/>
              </a:rPr>
              <a:t> </a:t>
            </a:r>
            <a:r>
              <a:rPr lang="en-US" sz="2800" spc="-150" dirty="0" smtClean="0">
                <a:ln w="3175">
                  <a:noFill/>
                </a:ln>
                <a:gradFill>
                  <a:gsLst>
                    <a:gs pos="0">
                      <a:srgbClr val="2E59B0"/>
                    </a:gs>
                    <a:gs pos="49000">
                      <a:srgbClr val="161D32"/>
                    </a:gs>
                    <a:gs pos="100000">
                      <a:srgbClr val="000000"/>
                    </a:gs>
                  </a:gsLst>
                  <a:lin ang="5400000" scaled="0"/>
                </a:gradFill>
                <a:latin typeface="+mn-lt"/>
                <a:cs typeface="+mn-cs"/>
              </a:rPr>
              <a:t>                     designated to provide temporary living arrangements </a:t>
            </a:r>
          </a:p>
          <a:p>
            <a:pPr lvl="0" defTabSz="457200" fontAlgn="auto">
              <a:spcBef>
                <a:spcPct val="20000"/>
              </a:spcBef>
              <a:spcAft>
                <a:spcPts val="0"/>
              </a:spcAft>
              <a:buClr>
                <a:srgbClr val="A63212"/>
              </a:buClr>
              <a:buSzPct val="95000"/>
            </a:pPr>
            <a:r>
              <a:rPr lang="en-US" sz="2800" spc="-150" dirty="0">
                <a:ln w="3175">
                  <a:noFill/>
                </a:ln>
                <a:gradFill>
                  <a:gsLst>
                    <a:gs pos="0">
                      <a:srgbClr val="2E59B0"/>
                    </a:gs>
                    <a:gs pos="49000">
                      <a:srgbClr val="161D32"/>
                    </a:gs>
                    <a:gs pos="100000">
                      <a:srgbClr val="000000"/>
                    </a:gs>
                  </a:gsLst>
                  <a:lin ang="5400000" scaled="0"/>
                </a:gradFill>
                <a:latin typeface="+mn-lt"/>
                <a:cs typeface="+mn-cs"/>
              </a:rPr>
              <a:t> </a:t>
            </a:r>
            <a:r>
              <a:rPr lang="en-US" sz="2800" spc="-150" dirty="0" smtClean="0">
                <a:ln w="3175">
                  <a:noFill/>
                </a:ln>
                <a:gradFill>
                  <a:gsLst>
                    <a:gs pos="0">
                      <a:srgbClr val="2E59B0"/>
                    </a:gs>
                    <a:gs pos="49000">
                      <a:srgbClr val="161D32"/>
                    </a:gs>
                    <a:gs pos="100000">
                      <a:srgbClr val="000000"/>
                    </a:gs>
                  </a:gsLst>
                  <a:lin ang="5400000" scaled="0"/>
                </a:gradFill>
                <a:latin typeface="+mn-lt"/>
                <a:cs typeface="+mn-cs"/>
              </a:rPr>
              <a:t>                     (including congregate shelters, transitional housing, and</a:t>
            </a:r>
          </a:p>
          <a:p>
            <a:pPr lvl="0" defTabSz="457200" fontAlgn="auto">
              <a:spcBef>
                <a:spcPct val="20000"/>
              </a:spcBef>
              <a:spcAft>
                <a:spcPts val="0"/>
              </a:spcAft>
              <a:buClr>
                <a:srgbClr val="A63212"/>
              </a:buClr>
              <a:buSzPct val="95000"/>
            </a:pPr>
            <a:r>
              <a:rPr lang="en-US" sz="2800" spc="-150" dirty="0">
                <a:ln w="3175">
                  <a:noFill/>
                </a:ln>
                <a:gradFill>
                  <a:gsLst>
                    <a:gs pos="0">
                      <a:srgbClr val="2E59B0"/>
                    </a:gs>
                    <a:gs pos="49000">
                      <a:srgbClr val="161D32"/>
                    </a:gs>
                    <a:gs pos="100000">
                      <a:srgbClr val="000000"/>
                    </a:gs>
                  </a:gsLst>
                  <a:lin ang="5400000" scaled="0"/>
                </a:gradFill>
                <a:latin typeface="+mn-lt"/>
                <a:cs typeface="+mn-cs"/>
              </a:rPr>
              <a:t> </a:t>
            </a:r>
            <a:r>
              <a:rPr lang="en-US" sz="2800" spc="-150" dirty="0" smtClean="0">
                <a:ln w="3175">
                  <a:noFill/>
                </a:ln>
                <a:gradFill>
                  <a:gsLst>
                    <a:gs pos="0">
                      <a:srgbClr val="2E59B0"/>
                    </a:gs>
                    <a:gs pos="49000">
                      <a:srgbClr val="161D32"/>
                    </a:gs>
                    <a:gs pos="100000">
                      <a:srgbClr val="000000"/>
                    </a:gs>
                  </a:gsLst>
                  <a:lin ang="5400000" scaled="0"/>
                </a:gradFill>
                <a:latin typeface="+mn-lt"/>
                <a:cs typeface="+mn-cs"/>
              </a:rPr>
              <a:t>                      hotels and motels paid for by charitable organizations or</a:t>
            </a:r>
          </a:p>
          <a:p>
            <a:pPr lvl="0" defTabSz="457200" fontAlgn="auto">
              <a:spcBef>
                <a:spcPct val="20000"/>
              </a:spcBef>
              <a:spcAft>
                <a:spcPts val="0"/>
              </a:spcAft>
              <a:buClr>
                <a:srgbClr val="A63212"/>
              </a:buClr>
              <a:buSzPct val="95000"/>
            </a:pPr>
            <a:r>
              <a:rPr lang="en-US" sz="2800" spc="-150" dirty="0">
                <a:ln w="3175">
                  <a:noFill/>
                </a:ln>
                <a:gradFill>
                  <a:gsLst>
                    <a:gs pos="0">
                      <a:srgbClr val="2E59B0"/>
                    </a:gs>
                    <a:gs pos="49000">
                      <a:srgbClr val="161D32"/>
                    </a:gs>
                    <a:gs pos="100000">
                      <a:srgbClr val="000000"/>
                    </a:gs>
                  </a:gsLst>
                  <a:lin ang="5400000" scaled="0"/>
                </a:gradFill>
                <a:latin typeface="+mn-lt"/>
                <a:cs typeface="+mn-cs"/>
              </a:rPr>
              <a:t> </a:t>
            </a:r>
            <a:r>
              <a:rPr lang="en-US" sz="2800" spc="-150" dirty="0" smtClean="0">
                <a:ln w="3175">
                  <a:noFill/>
                </a:ln>
                <a:gradFill>
                  <a:gsLst>
                    <a:gs pos="0">
                      <a:srgbClr val="2E59B0"/>
                    </a:gs>
                    <a:gs pos="49000">
                      <a:srgbClr val="161D32"/>
                    </a:gs>
                    <a:gs pos="100000">
                      <a:srgbClr val="000000"/>
                    </a:gs>
                  </a:gsLst>
                  <a:lin ang="5400000" scaled="0"/>
                </a:gradFill>
                <a:latin typeface="+mn-lt"/>
                <a:cs typeface="+mn-cs"/>
              </a:rPr>
              <a:t>                      by federal, state, and local government programs); or</a:t>
            </a:r>
          </a:p>
          <a:p>
            <a:pPr lvl="0" defTabSz="457200" fontAlgn="auto">
              <a:spcBef>
                <a:spcPct val="20000"/>
              </a:spcBef>
              <a:spcAft>
                <a:spcPts val="0"/>
              </a:spcAft>
              <a:buClr>
                <a:srgbClr val="A63212"/>
              </a:buClr>
              <a:buSzPct val="95000"/>
            </a:pPr>
            <a:r>
              <a:rPr lang="en-US" sz="22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n-lt"/>
                <a:cs typeface="+mn-cs"/>
              </a:rPr>
              <a:t>	</a:t>
            </a:r>
            <a:r>
              <a:rPr lang="en-US" sz="22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n-lt"/>
                <a:cs typeface="+mn-cs"/>
              </a:rPr>
              <a:t>	</a:t>
            </a:r>
            <a:endParaRPr lang="en-US" sz="1400" dirty="0" smtClean="0">
              <a:solidFill>
                <a:srgbClr val="4C1304">
                  <a:lumMod val="75000"/>
                  <a:lumOff val="25000"/>
                </a:srgbClr>
              </a:solidFill>
              <a:latin typeface="Calibri" pitchFamily="34" charset="0"/>
              <a:cs typeface="+mn-cs"/>
            </a:endParaRPr>
          </a:p>
          <a:p>
            <a:pPr marL="228600" lvl="0" indent="-228600" defTabSz="457200" fontAlgn="auto">
              <a:spcBef>
                <a:spcPct val="20000"/>
              </a:spcBef>
              <a:spcAft>
                <a:spcPts val="0"/>
              </a:spcAft>
              <a:buClr>
                <a:srgbClr val="A63212"/>
              </a:buClr>
              <a:buSzPct val="95000"/>
              <a:buFont typeface="Rage Italic" pitchFamily="66" charset="0"/>
              <a:buAutoNum type="arabicParenBoth"/>
            </a:pPr>
            <a:endParaRPr lang="en-US" sz="1400" dirty="0">
              <a:solidFill>
                <a:srgbClr val="4C1304">
                  <a:lumMod val="75000"/>
                  <a:lumOff val="25000"/>
                </a:srgbClr>
              </a:solidFill>
              <a:latin typeface="Calibri" pitchFamily="34" charset="0"/>
              <a:cs typeface="+mn-cs"/>
            </a:endParaRPr>
          </a:p>
          <a:p>
            <a:pPr lvl="0" defTabSz="457200" fontAlgn="auto">
              <a:spcBef>
                <a:spcPct val="20000"/>
              </a:spcBef>
              <a:spcAft>
                <a:spcPts val="0"/>
              </a:spcAft>
              <a:buClr>
                <a:srgbClr val="A63212"/>
              </a:buClr>
              <a:buSzPct val="95000"/>
            </a:pPr>
            <a:r>
              <a:rPr lang="en-US" sz="1400" dirty="0">
                <a:solidFill>
                  <a:srgbClr val="4C1304">
                    <a:lumMod val="75000"/>
                    <a:lumOff val="25000"/>
                  </a:srgbClr>
                </a:solidFill>
                <a:latin typeface="Calibri" pitchFamily="34" charset="0"/>
                <a:cs typeface="+mn-cs"/>
              </a:rPr>
              <a:t>	</a:t>
            </a:r>
            <a:endParaRPr lang="en-US" sz="1400" u="sng" dirty="0">
              <a:solidFill>
                <a:srgbClr val="4C1304">
                  <a:lumMod val="75000"/>
                  <a:lumOff val="25000"/>
                </a:srgbClr>
              </a:solidFill>
              <a:latin typeface="Calibri" pitchFamily="34" charset="0"/>
              <a:cs typeface="+mn-cs"/>
            </a:endParaRPr>
          </a:p>
        </p:txBody>
      </p:sp>
    </p:spTree>
    <p:extLst>
      <p:ext uri="{BB962C8B-B14F-4D97-AF65-F5344CB8AC3E}">
        <p14:creationId xmlns:p14="http://schemas.microsoft.com/office/powerpoint/2010/main" val="211860568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1042" y="228600"/>
            <a:ext cx="7681913" cy="1219200"/>
          </a:xfrm>
        </p:spPr>
        <p:txBody>
          <a:bodyPr/>
          <a:lstStyle/>
          <a:p>
            <a:pPr algn="ctr" defTabSz="914363" eaLnBrk="1" fontAlgn="auto" hangingPunct="1">
              <a:spcAft>
                <a:spcPts val="0"/>
              </a:spcAft>
              <a:defRPr/>
            </a:pPr>
            <a:r>
              <a:rPr lang="en-US" sz="4400" dirty="0" smtClean="0"/>
              <a:t>S+C Homeless Status</a:t>
            </a:r>
            <a:br>
              <a:rPr lang="en-US" sz="4400" dirty="0" smtClean="0"/>
            </a:br>
            <a:r>
              <a:rPr lang="en-US" sz="4400" dirty="0" smtClean="0"/>
              <a:t>(cont.)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6" name="TextBox 5"/>
          <p:cNvSpPr txBox="1"/>
          <p:nvPr/>
        </p:nvSpPr>
        <p:spPr>
          <a:xfrm>
            <a:off x="228600" y="1752600"/>
            <a:ext cx="8686799" cy="3108543"/>
          </a:xfrm>
          <a:prstGeom prst="rect">
            <a:avLst/>
          </a:prstGeom>
          <a:noFill/>
        </p:spPr>
        <p:txBody>
          <a:bodyPr wrap="square" rtlCol="0">
            <a:spAutoFit/>
          </a:bodyPr>
          <a:lstStyle/>
          <a:p>
            <a:pPr defTabSz="457200" fontAlgn="auto">
              <a:spcBef>
                <a:spcPct val="20000"/>
              </a:spcBef>
              <a:spcAft>
                <a:spcPts val="0"/>
              </a:spcAft>
              <a:buClr>
                <a:srgbClr val="A63212"/>
              </a:buClr>
              <a:buSzPct val="95000"/>
            </a:pPr>
            <a:r>
              <a:rPr lang="en-US" sz="22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rPr>
              <a:t>	</a:t>
            </a:r>
            <a:r>
              <a:rPr lang="en-US" sz="22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rPr>
              <a:t>	</a:t>
            </a:r>
            <a:r>
              <a:rPr lang="en-US" sz="2800" spc="-150" dirty="0" smtClean="0">
                <a:ln w="3175">
                  <a:noFill/>
                </a:ln>
                <a:gradFill>
                  <a:gsLst>
                    <a:gs pos="0">
                      <a:srgbClr val="2E59B0"/>
                    </a:gs>
                    <a:gs pos="49000">
                      <a:srgbClr val="161D32"/>
                    </a:gs>
                    <a:gs pos="100000">
                      <a:srgbClr val="000000"/>
                    </a:gs>
                  </a:gsLst>
                  <a:lin ang="5400000" scaled="0"/>
                </a:gradFill>
                <a:latin typeface="+mn-lt"/>
              </a:rPr>
              <a:t>(iii)  Is exiting an institution where (s)he has resided for 90 </a:t>
            </a:r>
          </a:p>
          <a:p>
            <a:pPr defTabSz="457200" fontAlgn="auto">
              <a:spcBef>
                <a:spcPct val="20000"/>
              </a:spcBef>
              <a:spcAft>
                <a:spcPts val="0"/>
              </a:spcAft>
              <a:buClr>
                <a:srgbClr val="A63212"/>
              </a:buClr>
              <a:buSzPct val="95000"/>
            </a:pPr>
            <a:r>
              <a:rPr lang="en-US" sz="2800" spc="-150" dirty="0" smtClean="0">
                <a:ln w="3175">
                  <a:noFill/>
                </a:ln>
                <a:gradFill>
                  <a:gsLst>
                    <a:gs pos="0">
                      <a:srgbClr val="2E59B0"/>
                    </a:gs>
                    <a:gs pos="49000">
                      <a:srgbClr val="161D32"/>
                    </a:gs>
                    <a:gs pos="100000">
                      <a:srgbClr val="000000"/>
                    </a:gs>
                  </a:gsLst>
                  <a:lin ang="5400000" scaled="0"/>
                </a:gradFill>
                <a:latin typeface="+mn-lt"/>
              </a:rPr>
              <a:t>                       days or less </a:t>
            </a:r>
            <a:r>
              <a:rPr lang="en-US" sz="2800" u="sng" spc="-150" dirty="0" smtClean="0">
                <a:ln w="3175">
                  <a:noFill/>
                </a:ln>
                <a:gradFill>
                  <a:gsLst>
                    <a:gs pos="0">
                      <a:srgbClr val="2E59B0"/>
                    </a:gs>
                    <a:gs pos="49000">
                      <a:srgbClr val="161D32"/>
                    </a:gs>
                    <a:gs pos="100000">
                      <a:srgbClr val="000000"/>
                    </a:gs>
                  </a:gsLst>
                  <a:lin ang="5400000" scaled="0"/>
                </a:gradFill>
                <a:latin typeface="+mn-lt"/>
              </a:rPr>
              <a:t>and </a:t>
            </a:r>
            <a:r>
              <a:rPr lang="en-US" sz="2800" spc="-150" dirty="0" smtClean="0">
                <a:ln w="3175">
                  <a:noFill/>
                </a:ln>
                <a:gradFill>
                  <a:gsLst>
                    <a:gs pos="0">
                      <a:srgbClr val="2E59B0"/>
                    </a:gs>
                    <a:gs pos="49000">
                      <a:srgbClr val="161D32"/>
                    </a:gs>
                    <a:gs pos="100000">
                      <a:srgbClr val="000000"/>
                    </a:gs>
                  </a:gsLst>
                  <a:lin ang="5400000" scaled="0"/>
                </a:gradFill>
                <a:latin typeface="+mn-lt"/>
              </a:rPr>
              <a:t> who resided in an emergency shelter </a:t>
            </a:r>
          </a:p>
          <a:p>
            <a:pPr defTabSz="457200" fontAlgn="auto">
              <a:spcBef>
                <a:spcPct val="20000"/>
              </a:spcBef>
              <a:spcAft>
                <a:spcPts val="0"/>
              </a:spcAft>
              <a:buClr>
                <a:srgbClr val="A63212"/>
              </a:buClr>
              <a:buSzPct val="95000"/>
            </a:pPr>
            <a:r>
              <a:rPr lang="en-US" sz="2800" spc="-150" dirty="0">
                <a:ln w="3175">
                  <a:noFill/>
                </a:ln>
                <a:gradFill>
                  <a:gsLst>
                    <a:gs pos="0">
                      <a:srgbClr val="2E59B0"/>
                    </a:gs>
                    <a:gs pos="49000">
                      <a:srgbClr val="161D32"/>
                    </a:gs>
                    <a:gs pos="100000">
                      <a:srgbClr val="000000"/>
                    </a:gs>
                  </a:gsLst>
                  <a:lin ang="5400000" scaled="0"/>
                </a:gradFill>
                <a:latin typeface="+mn-lt"/>
              </a:rPr>
              <a:t>	</a:t>
            </a:r>
            <a:r>
              <a:rPr lang="en-US" sz="2800" spc="-150" dirty="0" smtClean="0">
                <a:ln w="3175">
                  <a:noFill/>
                </a:ln>
                <a:gradFill>
                  <a:gsLst>
                    <a:gs pos="0">
                      <a:srgbClr val="2E59B0"/>
                    </a:gs>
                    <a:gs pos="49000">
                      <a:srgbClr val="161D32"/>
                    </a:gs>
                    <a:gs pos="100000">
                      <a:srgbClr val="000000"/>
                    </a:gs>
                  </a:gsLst>
                  <a:lin ang="5400000" scaled="0"/>
                </a:gradFill>
                <a:latin typeface="+mn-lt"/>
              </a:rPr>
              <a:t>	        or place not meant for human habitation immediately</a:t>
            </a:r>
          </a:p>
          <a:p>
            <a:pPr defTabSz="457200" fontAlgn="auto">
              <a:spcBef>
                <a:spcPct val="20000"/>
              </a:spcBef>
              <a:spcAft>
                <a:spcPts val="0"/>
              </a:spcAft>
              <a:buClr>
                <a:srgbClr val="A63212"/>
              </a:buClr>
              <a:buSzPct val="95000"/>
            </a:pPr>
            <a:r>
              <a:rPr lang="en-US" sz="2800" spc="-150" dirty="0" smtClean="0">
                <a:ln w="3175">
                  <a:noFill/>
                </a:ln>
                <a:gradFill>
                  <a:gsLst>
                    <a:gs pos="0">
                      <a:srgbClr val="2E59B0"/>
                    </a:gs>
                    <a:gs pos="49000">
                      <a:srgbClr val="161D32"/>
                    </a:gs>
                    <a:gs pos="100000">
                      <a:srgbClr val="000000"/>
                    </a:gs>
                  </a:gsLst>
                  <a:lin ang="5400000" scaled="0"/>
                </a:gradFill>
                <a:latin typeface="+mn-lt"/>
              </a:rPr>
              <a:t> 		        before entering that institution</a:t>
            </a:r>
            <a:endParaRPr lang="en-US" sz="2800" u="sng" dirty="0">
              <a:solidFill>
                <a:srgbClr val="4C1304">
                  <a:lumMod val="75000"/>
                  <a:lumOff val="25000"/>
                </a:srgbClr>
              </a:solidFill>
              <a:latin typeface="+mn-lt"/>
            </a:endParaRPr>
          </a:p>
          <a:p>
            <a:pPr marL="228600" indent="-228600" defTabSz="457200" fontAlgn="auto">
              <a:spcBef>
                <a:spcPct val="20000"/>
              </a:spcBef>
              <a:spcAft>
                <a:spcPts val="0"/>
              </a:spcAft>
              <a:buClr>
                <a:srgbClr val="A63212"/>
              </a:buClr>
              <a:buSzPct val="95000"/>
              <a:buFont typeface="Rage Italic" pitchFamily="66" charset="0"/>
              <a:buAutoNum type="arabicParenBoth"/>
            </a:pPr>
            <a:endParaRPr lang="en-US" sz="2800" dirty="0" smtClean="0">
              <a:solidFill>
                <a:srgbClr val="4C1304">
                  <a:lumMod val="75000"/>
                  <a:lumOff val="25000"/>
                </a:srgbClr>
              </a:solidFill>
              <a:latin typeface="+mn-lt"/>
            </a:endParaRPr>
          </a:p>
          <a:p>
            <a:pPr marL="228600" indent="-228600" defTabSz="457200" fontAlgn="auto">
              <a:spcBef>
                <a:spcPct val="20000"/>
              </a:spcBef>
              <a:spcAft>
                <a:spcPts val="0"/>
              </a:spcAft>
              <a:buClr>
                <a:srgbClr val="A63212"/>
              </a:buClr>
              <a:buSzPct val="95000"/>
              <a:buFont typeface="Rage Italic" pitchFamily="66" charset="0"/>
              <a:buAutoNum type="arabicParenBoth"/>
            </a:pPr>
            <a:endParaRPr lang="en-US" sz="1400" dirty="0">
              <a:solidFill>
                <a:srgbClr val="4C1304">
                  <a:lumMod val="75000"/>
                  <a:lumOff val="25000"/>
                </a:srgbClr>
              </a:solidFill>
              <a:latin typeface="Calibri" pitchFamily="34" charset="0"/>
            </a:endParaRPr>
          </a:p>
          <a:p>
            <a:pPr defTabSz="457200" fontAlgn="auto">
              <a:spcBef>
                <a:spcPct val="20000"/>
              </a:spcBef>
              <a:spcAft>
                <a:spcPts val="0"/>
              </a:spcAft>
              <a:buClr>
                <a:srgbClr val="A63212"/>
              </a:buClr>
              <a:buSzPct val="95000"/>
            </a:pPr>
            <a:r>
              <a:rPr lang="en-US" sz="1400" dirty="0">
                <a:solidFill>
                  <a:srgbClr val="4C1304">
                    <a:lumMod val="75000"/>
                    <a:lumOff val="25000"/>
                  </a:srgbClr>
                </a:solidFill>
                <a:latin typeface="Calibri" pitchFamily="34" charset="0"/>
              </a:rPr>
              <a:t>	</a:t>
            </a:r>
            <a:endParaRPr lang="en-US" sz="1400" u="sng" dirty="0">
              <a:solidFill>
                <a:srgbClr val="4C1304">
                  <a:lumMod val="75000"/>
                  <a:lumOff val="25000"/>
                </a:srgbClr>
              </a:solidFill>
              <a:latin typeface="Calibri" pitchFamily="34" charset="0"/>
            </a:endParaRPr>
          </a:p>
        </p:txBody>
      </p:sp>
    </p:spTree>
    <p:extLst>
      <p:ext uri="{BB962C8B-B14F-4D97-AF65-F5344CB8AC3E}">
        <p14:creationId xmlns:p14="http://schemas.microsoft.com/office/powerpoint/2010/main" val="398869040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1043" y="533400"/>
            <a:ext cx="7681913" cy="685800"/>
          </a:xfrm>
        </p:spPr>
        <p:txBody>
          <a:bodyPr/>
          <a:lstStyle/>
          <a:p>
            <a:pPr algn="ctr" defTabSz="914363" eaLnBrk="1" fontAlgn="auto" hangingPunct="1">
              <a:spcAft>
                <a:spcPts val="0"/>
              </a:spcAft>
              <a:defRPr/>
            </a:pPr>
            <a:r>
              <a:rPr lang="en-US" sz="4400" dirty="0" smtClean="0"/>
              <a:t>Who Is Not Homeless  </a:t>
            </a:r>
            <a:br>
              <a:rPr lang="en-US" sz="4400" dirty="0" smtClean="0"/>
            </a:br>
            <a:r>
              <a:rPr lang="en-US" sz="4400" dirty="0"/>
              <a:t/>
            </a:r>
            <a:br>
              <a:rPr lang="en-US" sz="4400" dirty="0"/>
            </a:br>
            <a:endParaRPr sz="2800" dirty="0"/>
          </a:p>
        </p:txBody>
      </p:sp>
      <p:sp>
        <p:nvSpPr>
          <p:cNvPr id="21506" name="Subtitle 2"/>
          <p:cNvSpPr>
            <a:spLocks noGrp="1"/>
          </p:cNvSpPr>
          <p:nvPr>
            <p:ph type="subTitle" idx="1"/>
          </p:nvPr>
        </p:nvSpPr>
        <p:spPr>
          <a:xfrm>
            <a:off x="838200" y="2667000"/>
            <a:ext cx="7681913" cy="874085"/>
          </a:xfrm>
        </p:spPr>
        <p:txBody>
          <a:bodyPr>
            <a:spAutoFit/>
          </a:bodyPr>
          <a:lstStyle/>
          <a:p>
            <a:pPr lvl="0" defTabSz="914400">
              <a:lnSpc>
                <a:spcPct val="100000"/>
              </a:lnSpc>
              <a:spcBef>
                <a:spcPct val="20000"/>
              </a:spcBef>
            </a:pPr>
            <a:r>
              <a:rPr lang="en-US" sz="2800" kern="0" dirty="0" smtClean="0">
                <a:solidFill>
                  <a:srgbClr val="FFFFFF"/>
                </a:solidFill>
                <a:latin typeface="Arial"/>
                <a:ea typeface="ＭＳ Ｐゴシック"/>
              </a:rPr>
              <a:t>T  </a:t>
            </a:r>
            <a:endParaRPr lang="en-US" sz="2800" kern="0" dirty="0">
              <a:solidFill>
                <a:srgbClr val="FFFFFF"/>
              </a:solidFill>
              <a:latin typeface="Arial"/>
              <a:ea typeface="ＭＳ Ｐゴシック"/>
            </a:endParaRPr>
          </a:p>
          <a:p>
            <a:pPr eaLnBrk="1" hangingPunct="1">
              <a:spcBef>
                <a:spcPct val="0"/>
              </a:spcBef>
            </a:pPr>
            <a:endParaRPr lang="en-US" dirty="0" smtClean="0"/>
          </a:p>
        </p:txBody>
      </p:sp>
      <p:sp>
        <p:nvSpPr>
          <p:cNvPr id="4" name="TextBox 3"/>
          <p:cNvSpPr txBox="1"/>
          <p:nvPr/>
        </p:nvSpPr>
        <p:spPr>
          <a:xfrm>
            <a:off x="5791200" y="4343400"/>
            <a:ext cx="2775531" cy="369332"/>
          </a:xfrm>
          <a:prstGeom prst="rect">
            <a:avLst/>
          </a:prstGeom>
          <a:noFill/>
        </p:spPr>
        <p:txBody>
          <a:bodyPr wrap="square" rtlCol="0">
            <a:spAutoFit/>
          </a:bodyPr>
          <a:lstStyle/>
          <a:p>
            <a:endParaRPr lang="en-US" dirty="0">
              <a:solidFill>
                <a:prstClr val="black"/>
              </a:solidFill>
            </a:endParaRPr>
          </a:p>
        </p:txBody>
      </p:sp>
      <p:sp>
        <p:nvSpPr>
          <p:cNvPr id="6" name="TextBox 5"/>
          <p:cNvSpPr txBox="1"/>
          <p:nvPr/>
        </p:nvSpPr>
        <p:spPr>
          <a:xfrm>
            <a:off x="306280" y="1219200"/>
            <a:ext cx="8534400" cy="5816977"/>
          </a:xfrm>
          <a:prstGeom prst="rect">
            <a:avLst/>
          </a:prstGeom>
          <a:noFill/>
        </p:spPr>
        <p:txBody>
          <a:bodyPr wrap="square" rtlCol="0">
            <a:spAutoFit/>
          </a:bodyPr>
          <a:lstStyle/>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Leaving directly from prison</a:t>
            </a:r>
          </a:p>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Wards of the state or those in foster care</a:t>
            </a:r>
          </a:p>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Individuals in state psychiatric  hospitals</a:t>
            </a:r>
          </a:p>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Evicted or foreclosed upon persons</a:t>
            </a:r>
          </a:p>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Transitional  Housing participants who did not come from streets or emergency shelter first</a:t>
            </a:r>
          </a:p>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Living in overcrowded conditions</a:t>
            </a:r>
          </a:p>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In substandard housing</a:t>
            </a:r>
          </a:p>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Living with roommates or relatives</a:t>
            </a:r>
          </a:p>
          <a:p>
            <a:pPr marL="285750" indent="-285750" defTabSz="457200" fontAlgn="auto">
              <a:spcBef>
                <a:spcPct val="20000"/>
              </a:spcBef>
              <a:spcAft>
                <a:spcPts val="0"/>
              </a:spcAft>
              <a:buClr>
                <a:srgbClr val="A63212"/>
              </a:buClr>
              <a:buSzPct val="95000"/>
              <a:buFont typeface="Arial" pitchFamily="34" charset="0"/>
              <a:buChar char="•"/>
            </a:pPr>
            <a:r>
              <a:rPr lang="en-US" sz="2400" spc="-150" dirty="0" smtClean="0">
                <a:ln w="3175">
                  <a:noFill/>
                </a:ln>
                <a:gradFill>
                  <a:gsLst>
                    <a:gs pos="0">
                      <a:srgbClr val="2E59B0"/>
                    </a:gs>
                    <a:gs pos="49000">
                      <a:srgbClr val="161D32"/>
                    </a:gs>
                    <a:gs pos="100000">
                      <a:srgbClr val="000000"/>
                    </a:gs>
                  </a:gsLst>
                  <a:lin ang="5400000" scaled="0"/>
                </a:gradFill>
                <a:latin typeface="+mn-lt"/>
              </a:rPr>
              <a:t>In program/institution  where a discharge plan must address housing</a:t>
            </a:r>
          </a:p>
          <a:p>
            <a:pPr marL="285750" indent="-285750" defTabSz="457200" fontAlgn="auto">
              <a:spcBef>
                <a:spcPct val="20000"/>
              </a:spcBef>
              <a:spcAft>
                <a:spcPts val="0"/>
              </a:spcAft>
              <a:buClr>
                <a:srgbClr val="A63212"/>
              </a:buClr>
              <a:buSzPct val="95000"/>
              <a:buFont typeface="Arial" pitchFamily="34" charset="0"/>
              <a:buChar char="•"/>
            </a:pPr>
            <a:endParaRPr lang="en-US" sz="2400" spc="-150" dirty="0">
              <a:ln w="3175">
                <a:noFill/>
              </a:ln>
              <a:effectLst>
                <a:outerShdw blurRad="50800" dist="38100" dir="2700000" algn="tl" rotWithShape="0">
                  <a:prstClr val="black">
                    <a:alpha val="40000"/>
                  </a:prstClr>
                </a:outerShdw>
              </a:effectLst>
              <a:latin typeface="Calibri"/>
            </a:endParaRPr>
          </a:p>
          <a:p>
            <a:pPr marL="285750" indent="-285750" defTabSz="457200" fontAlgn="auto">
              <a:spcBef>
                <a:spcPct val="20000"/>
              </a:spcBef>
              <a:spcAft>
                <a:spcPts val="0"/>
              </a:spcAft>
              <a:buClr>
                <a:srgbClr val="A63212"/>
              </a:buClr>
              <a:buSzPct val="95000"/>
              <a:buFont typeface="Arial" pitchFamily="34" charset="0"/>
              <a:buChar char="•"/>
            </a:pPr>
            <a:endParaRPr lang="en-US"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marL="285750" indent="-285750" defTabSz="457200" fontAlgn="auto">
              <a:spcBef>
                <a:spcPct val="20000"/>
              </a:spcBef>
              <a:spcAft>
                <a:spcPts val="0"/>
              </a:spcAft>
              <a:buClr>
                <a:srgbClr val="A63212"/>
              </a:buClr>
              <a:buSzPct val="95000"/>
              <a:buFont typeface="Arial" pitchFamily="34" charset="0"/>
              <a:buChar char="•"/>
            </a:pPr>
            <a:endParaRPr lang="en-US"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Calibri"/>
            </a:endParaRPr>
          </a:p>
          <a:p>
            <a:pPr defTabSz="457200" fontAlgn="auto">
              <a:spcBef>
                <a:spcPct val="20000"/>
              </a:spcBef>
              <a:spcAft>
                <a:spcPts val="0"/>
              </a:spcAft>
              <a:buClr>
                <a:srgbClr val="A63212"/>
              </a:buClr>
              <a:buSzPct val="95000"/>
            </a:pPr>
            <a:r>
              <a:rPr lang="en-US" spc="-150" dirty="0">
                <a:ln w="3175">
                  <a:noFill/>
                </a:ln>
                <a:effectLst>
                  <a:outerShdw blurRad="50800" dist="38100" dir="2700000" algn="tl" rotWithShape="0">
                    <a:prstClr val="black">
                      <a:alpha val="40000"/>
                    </a:prstClr>
                  </a:outerShdw>
                </a:effectLst>
                <a:latin typeface="Calibri"/>
              </a:rPr>
              <a:t>	</a:t>
            </a:r>
            <a:r>
              <a:rPr lang="en-US" spc="-150" dirty="0" smtClean="0">
                <a:ln w="3175">
                  <a:noFill/>
                </a:ln>
                <a:effectLst>
                  <a:outerShdw blurRad="50800" dist="38100" dir="2700000" algn="tl" rotWithShape="0">
                    <a:prstClr val="black">
                      <a:alpha val="40000"/>
                    </a:prstClr>
                  </a:outerShdw>
                </a:effectLst>
                <a:latin typeface="Calibri"/>
              </a:rPr>
              <a:t>	</a:t>
            </a:r>
            <a:endParaRPr lang="en-US" sz="1400" dirty="0" smtClean="0">
              <a:latin typeface="Calibri" pitchFamily="34" charset="0"/>
            </a:endParaRPr>
          </a:p>
        </p:txBody>
      </p:sp>
    </p:spTree>
    <p:extLst>
      <p:ext uri="{BB962C8B-B14F-4D97-AF65-F5344CB8AC3E}">
        <p14:creationId xmlns:p14="http://schemas.microsoft.com/office/powerpoint/2010/main" val="1456409686"/>
      </p:ext>
    </p:extLst>
  </p:cSld>
  <p:clrMapOvr>
    <a:masterClrMapping/>
  </p:clrMapOvr>
  <p:transition>
    <p:fade/>
  </p:transition>
</p:sld>
</file>

<file path=ppt/theme/theme1.xml><?xml version="1.0" encoding="utf-8"?>
<a:theme xmlns:a="http://schemas.openxmlformats.org/drawingml/2006/main" name="1_White with Blue Bar Segoe Template">
  <a:themeElements>
    <a:clrScheme name="Air">
      <a:dk1>
        <a:sysClr val="windowText" lastClr="000000"/>
      </a:dk1>
      <a:lt1>
        <a:sysClr val="window" lastClr="FFFFFF"/>
      </a:lt1>
      <a:dk2>
        <a:srgbClr val="17375D"/>
      </a:dk2>
      <a:lt2>
        <a:srgbClr val="BEDBFE"/>
      </a:lt2>
      <a:accent1>
        <a:srgbClr val="686F3A"/>
      </a:accent1>
      <a:accent2>
        <a:srgbClr val="165996"/>
      </a:accent2>
      <a:accent3>
        <a:srgbClr val="7276A0"/>
      </a:accent3>
      <a:accent4>
        <a:srgbClr val="7DB434"/>
      </a:accent4>
      <a:accent5>
        <a:srgbClr val="D28300"/>
      </a:accent5>
      <a:accent6>
        <a:srgbClr val="2B62CB"/>
      </a:accent6>
      <a:hlink>
        <a:srgbClr val="B58900"/>
      </a:hlink>
      <a:folHlink>
        <a:srgbClr val="B55C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1_White with Blue Bar Segoe Template</Template>
  <TotalTime>1656</TotalTime>
  <Words>1019</Words>
  <Application>Microsoft Office PowerPoint</Application>
  <PresentationFormat>On-screen Show (4:3)</PresentationFormat>
  <Paragraphs>208</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1_White with Blue Bar Segoe Template</vt:lpstr>
      <vt:lpstr>Understanding  Shelter Plus Care &amp; Targeted Unit Programs</vt:lpstr>
      <vt:lpstr>Learning Objectives</vt:lpstr>
      <vt:lpstr>Presentation Overview </vt:lpstr>
      <vt:lpstr>S+C Program Purpose  </vt:lpstr>
      <vt:lpstr>S+C Program Goals   </vt:lpstr>
      <vt:lpstr>Participant Eligibility    </vt:lpstr>
      <vt:lpstr>S+C Homeless Status    </vt:lpstr>
      <vt:lpstr>S+C Homeless Status (cont.)    </vt:lpstr>
      <vt:lpstr>Who Is Not Homeless    </vt:lpstr>
      <vt:lpstr>Documentation    </vt:lpstr>
      <vt:lpstr>Documenting Street Homelessness    </vt:lpstr>
      <vt:lpstr>Documenting Emergency Shelter Homelessness    </vt:lpstr>
      <vt:lpstr>Documenting Transitional Housing Homelessness    </vt:lpstr>
      <vt:lpstr>Documenting Hotel/Motel Homelessness    </vt:lpstr>
      <vt:lpstr>Documenting Disability    </vt:lpstr>
      <vt:lpstr>Documenting S+C Match    </vt:lpstr>
      <vt:lpstr>Application Process    </vt:lpstr>
      <vt:lpstr>The Targeting Program    </vt:lpstr>
      <vt:lpstr>Benefits of The Targeting Program    </vt:lpstr>
      <vt:lpstr>Approved Referral Agencies    </vt:lpstr>
      <vt:lpstr>Basic Responsibilities of Referral Agencies    </vt:lpstr>
      <vt:lpstr>Basic Responsibilities of Referral Agencies (cont.)   </vt:lpstr>
      <vt:lpstr>Building Housing Knowledge    </vt:lpstr>
      <vt:lpstr>Building Housing Knowledge (cont.)     </vt:lpstr>
      <vt:lpstr>How To Get Involved    </vt:lpstr>
      <vt:lpstr>How To Get Involved (cont.)    </vt:lpstr>
      <vt:lpstr>How To Get Involved  (cont.)   </vt:lpstr>
      <vt:lpstr>Question and Answer Session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Title Slide 1</dc:title>
  <dc:creator>D A Jones</dc:creator>
  <cp:lastModifiedBy>Ellen Blackman</cp:lastModifiedBy>
  <cp:revision>38</cp:revision>
  <dcterms:created xsi:type="dcterms:W3CDTF">2011-11-02T23:51:35Z</dcterms:created>
  <dcterms:modified xsi:type="dcterms:W3CDTF">2013-05-10T18:00:06Z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