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72"/>
  </p:notesMasterIdLst>
  <p:handoutMasterIdLst>
    <p:handoutMasterId r:id="rId73"/>
  </p:handoutMasterIdLst>
  <p:sldIdLst>
    <p:sldId id="759" r:id="rId2"/>
    <p:sldId id="778" r:id="rId3"/>
    <p:sldId id="1006" r:id="rId4"/>
    <p:sldId id="1007" r:id="rId5"/>
    <p:sldId id="1008" r:id="rId6"/>
    <p:sldId id="1005" r:id="rId7"/>
    <p:sldId id="899" r:id="rId8"/>
    <p:sldId id="780" r:id="rId9"/>
    <p:sldId id="782" r:id="rId10"/>
    <p:sldId id="1003" r:id="rId11"/>
    <p:sldId id="1004" r:id="rId12"/>
    <p:sldId id="793" r:id="rId13"/>
    <p:sldId id="794" r:id="rId14"/>
    <p:sldId id="795" r:id="rId15"/>
    <p:sldId id="902" r:id="rId16"/>
    <p:sldId id="1010" r:id="rId17"/>
    <p:sldId id="785" r:id="rId18"/>
    <p:sldId id="786" r:id="rId19"/>
    <p:sldId id="706" r:id="rId20"/>
    <p:sldId id="903" r:id="rId21"/>
    <p:sldId id="799" r:id="rId22"/>
    <p:sldId id="800" r:id="rId23"/>
    <p:sldId id="801" r:id="rId24"/>
    <p:sldId id="802" r:id="rId25"/>
    <p:sldId id="803" r:id="rId26"/>
    <p:sldId id="804" r:id="rId27"/>
    <p:sldId id="1009" r:id="rId28"/>
    <p:sldId id="796" r:id="rId29"/>
    <p:sldId id="695" r:id="rId30"/>
    <p:sldId id="651" r:id="rId31"/>
    <p:sldId id="814" r:id="rId32"/>
    <p:sldId id="652" r:id="rId33"/>
    <p:sldId id="653" r:id="rId34"/>
    <p:sldId id="696" r:id="rId35"/>
    <p:sldId id="655" r:id="rId36"/>
    <p:sldId id="656" r:id="rId37"/>
    <p:sldId id="697" r:id="rId38"/>
    <p:sldId id="657" r:id="rId39"/>
    <p:sldId id="658" r:id="rId40"/>
    <p:sldId id="662" r:id="rId41"/>
    <p:sldId id="663" r:id="rId42"/>
    <p:sldId id="664" r:id="rId43"/>
    <p:sldId id="673" r:id="rId44"/>
    <p:sldId id="675" r:id="rId45"/>
    <p:sldId id="1011" r:id="rId46"/>
    <p:sldId id="789" r:id="rId47"/>
    <p:sldId id="792" r:id="rId48"/>
    <p:sldId id="956" r:id="rId49"/>
    <p:sldId id="981" r:id="rId50"/>
    <p:sldId id="806" r:id="rId51"/>
    <p:sldId id="808" r:id="rId52"/>
    <p:sldId id="809" r:id="rId53"/>
    <p:sldId id="810" r:id="rId54"/>
    <p:sldId id="811" r:id="rId55"/>
    <p:sldId id="812" r:id="rId56"/>
    <p:sldId id="813" r:id="rId57"/>
    <p:sldId id="807" r:id="rId58"/>
    <p:sldId id="904" r:id="rId59"/>
    <p:sldId id="1012" r:id="rId60"/>
    <p:sldId id="715" r:id="rId61"/>
    <p:sldId id="497" r:id="rId62"/>
    <p:sldId id="906" r:id="rId63"/>
    <p:sldId id="907" r:id="rId64"/>
    <p:sldId id="909" r:id="rId65"/>
    <p:sldId id="498" r:id="rId66"/>
    <p:sldId id="499" r:id="rId67"/>
    <p:sldId id="500" r:id="rId68"/>
    <p:sldId id="716" r:id="rId69"/>
    <p:sldId id="517" r:id="rId70"/>
    <p:sldId id="717" r:id="rId71"/>
  </p:sldIdLst>
  <p:sldSz cx="9144000" cy="6858000" type="screen4x3"/>
  <p:notesSz cx="7010400" cy="9296400"/>
  <p:defaultTextStyle>
    <a:defPPr>
      <a:defRPr lang="en-US"/>
    </a:defPPr>
    <a:lvl1pPr algn="l" rtl="0" fontAlgn="base">
      <a:spcBef>
        <a:spcPct val="0"/>
      </a:spcBef>
      <a:spcAft>
        <a:spcPct val="0"/>
      </a:spcAft>
      <a:defRPr sz="2400" kern="1200">
        <a:solidFill>
          <a:srgbClr val="660033"/>
        </a:solidFill>
        <a:latin typeface="Times New Roman" pitchFamily="18" charset="0"/>
        <a:ea typeface="+mn-ea"/>
        <a:cs typeface="+mn-cs"/>
      </a:defRPr>
    </a:lvl1pPr>
    <a:lvl2pPr marL="457200" algn="l" rtl="0" fontAlgn="base">
      <a:spcBef>
        <a:spcPct val="0"/>
      </a:spcBef>
      <a:spcAft>
        <a:spcPct val="0"/>
      </a:spcAft>
      <a:defRPr sz="2400" kern="1200">
        <a:solidFill>
          <a:srgbClr val="660033"/>
        </a:solidFill>
        <a:latin typeface="Times New Roman" pitchFamily="18" charset="0"/>
        <a:ea typeface="+mn-ea"/>
        <a:cs typeface="+mn-cs"/>
      </a:defRPr>
    </a:lvl2pPr>
    <a:lvl3pPr marL="914400" algn="l" rtl="0" fontAlgn="base">
      <a:spcBef>
        <a:spcPct val="0"/>
      </a:spcBef>
      <a:spcAft>
        <a:spcPct val="0"/>
      </a:spcAft>
      <a:defRPr sz="2400" kern="1200">
        <a:solidFill>
          <a:srgbClr val="660033"/>
        </a:solidFill>
        <a:latin typeface="Times New Roman" pitchFamily="18" charset="0"/>
        <a:ea typeface="+mn-ea"/>
        <a:cs typeface="+mn-cs"/>
      </a:defRPr>
    </a:lvl3pPr>
    <a:lvl4pPr marL="1371600" algn="l" rtl="0" fontAlgn="base">
      <a:spcBef>
        <a:spcPct val="0"/>
      </a:spcBef>
      <a:spcAft>
        <a:spcPct val="0"/>
      </a:spcAft>
      <a:defRPr sz="2400" kern="1200">
        <a:solidFill>
          <a:srgbClr val="660033"/>
        </a:solidFill>
        <a:latin typeface="Times New Roman" pitchFamily="18" charset="0"/>
        <a:ea typeface="+mn-ea"/>
        <a:cs typeface="+mn-cs"/>
      </a:defRPr>
    </a:lvl4pPr>
    <a:lvl5pPr marL="1828800" algn="l" rtl="0" fontAlgn="base">
      <a:spcBef>
        <a:spcPct val="0"/>
      </a:spcBef>
      <a:spcAft>
        <a:spcPct val="0"/>
      </a:spcAft>
      <a:defRPr sz="2400" kern="1200">
        <a:solidFill>
          <a:srgbClr val="660033"/>
        </a:solidFill>
        <a:latin typeface="Times New Roman" pitchFamily="18" charset="0"/>
        <a:ea typeface="+mn-ea"/>
        <a:cs typeface="+mn-cs"/>
      </a:defRPr>
    </a:lvl5pPr>
    <a:lvl6pPr marL="2286000" algn="l" defTabSz="914400" rtl="0" eaLnBrk="1" latinLnBrk="0" hangingPunct="1">
      <a:defRPr sz="2400" kern="1200">
        <a:solidFill>
          <a:srgbClr val="660033"/>
        </a:solidFill>
        <a:latin typeface="Times New Roman" pitchFamily="18" charset="0"/>
        <a:ea typeface="+mn-ea"/>
        <a:cs typeface="+mn-cs"/>
      </a:defRPr>
    </a:lvl6pPr>
    <a:lvl7pPr marL="2743200" algn="l" defTabSz="914400" rtl="0" eaLnBrk="1" latinLnBrk="0" hangingPunct="1">
      <a:defRPr sz="2400" kern="1200">
        <a:solidFill>
          <a:srgbClr val="660033"/>
        </a:solidFill>
        <a:latin typeface="Times New Roman" pitchFamily="18" charset="0"/>
        <a:ea typeface="+mn-ea"/>
        <a:cs typeface="+mn-cs"/>
      </a:defRPr>
    </a:lvl7pPr>
    <a:lvl8pPr marL="3200400" algn="l" defTabSz="914400" rtl="0" eaLnBrk="1" latinLnBrk="0" hangingPunct="1">
      <a:defRPr sz="2400" kern="1200">
        <a:solidFill>
          <a:srgbClr val="660033"/>
        </a:solidFill>
        <a:latin typeface="Times New Roman" pitchFamily="18" charset="0"/>
        <a:ea typeface="+mn-ea"/>
        <a:cs typeface="+mn-cs"/>
      </a:defRPr>
    </a:lvl8pPr>
    <a:lvl9pPr marL="3657600" algn="l" defTabSz="914400" rtl="0" eaLnBrk="1" latinLnBrk="0" hangingPunct="1">
      <a:defRPr sz="2400" kern="1200">
        <a:solidFill>
          <a:srgbClr val="660033"/>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00"/>
    <a:srgbClr val="DAE5B7"/>
    <a:srgbClr val="FFFFFF"/>
    <a:srgbClr val="6E822E"/>
    <a:srgbClr val="A1E6FF"/>
    <a:srgbClr val="07BEFF"/>
    <a:srgbClr val="A1D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85" autoAdjust="0"/>
    <p:restoredTop sz="94595" autoAdjust="0"/>
  </p:normalViewPr>
  <p:slideViewPr>
    <p:cSldViewPr>
      <p:cViewPr>
        <p:scale>
          <a:sx n="70" d="100"/>
          <a:sy n="70" d="100"/>
        </p:scale>
        <p:origin x="-372"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3300" y="-282"/>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50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ITC Officina Sans Book" pitchFamily="34" charset="0"/>
              </a:defRPr>
            </a:lvl1pPr>
          </a:lstStyle>
          <a:p>
            <a:pPr>
              <a:defRPr/>
            </a:pPr>
            <a:fld id="{86DD10A2-1965-4D61-B94B-2B917FD35C85}" type="slidenum">
              <a:rPr lang="en-US"/>
              <a:pPr>
                <a:defRPr/>
              </a:pPr>
              <a:t>‹#›</a:t>
            </a:fld>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0" hangingPunct="0">
              <a:defRPr sz="1000" dirty="0" smtClean="0">
                <a:solidFill>
                  <a:schemeClr val="bg2"/>
                </a:solidFill>
                <a:latin typeface="Tw Cen MT" pitchFamily="34" charset="0"/>
              </a:defRPr>
            </a:lvl1pPr>
          </a:lstStyle>
          <a:p>
            <a:pPr>
              <a:defRPr/>
            </a:pPr>
            <a:r>
              <a:rPr lang="en-US"/>
              <a:t>Technical Assistance Collaborative, Inc.</a:t>
            </a:r>
          </a:p>
        </p:txBody>
      </p:sp>
      <p:sp>
        <p:nvSpPr>
          <p:cNvPr id="4" name="Header Placeholder 3"/>
          <p:cNvSpPr>
            <a:spLocks noGrp="1"/>
          </p:cNvSpPr>
          <p:nvPr>
            <p:ph type="hdr" sz="quarter"/>
          </p:nvPr>
        </p:nvSpPr>
        <p:spPr>
          <a:xfrm>
            <a:off x="0" y="0"/>
            <a:ext cx="3038475" cy="465138"/>
          </a:xfrm>
          <a:prstGeom prst="rect">
            <a:avLst/>
          </a:prstGeom>
        </p:spPr>
        <p:txBody>
          <a:bodyPr vert="horz" lIns="91440" tIns="45720" rIns="91440" bIns="45720" rtlCol="0"/>
          <a:lstStyle>
            <a:lvl1pPr algn="l" eaLnBrk="0" hangingPunct="0">
              <a:defRPr sz="1000" dirty="0" smtClean="0">
                <a:solidFill>
                  <a:schemeClr val="bg2"/>
                </a:solidFill>
                <a:latin typeface="Tw Cen MT" pitchFamily="34" charset="0"/>
              </a:defRPr>
            </a:lvl1pPr>
          </a:lstStyle>
          <a:p>
            <a:pPr>
              <a:defRPr/>
            </a:pPr>
            <a:r>
              <a:rPr lang="en-US"/>
              <a:t>McKinney-Vento Programs Basics</a:t>
            </a:r>
            <a:br>
              <a:rPr lang="en-US"/>
            </a:br>
            <a:r>
              <a:rPr lang="en-US"/>
              <a:t>ARMM SHP and S+C Workshop</a:t>
            </a:r>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Tahoma" pitchFamily="34" charset="0"/>
              </a:defRPr>
            </a:lvl1pPr>
          </a:lstStyle>
          <a:p>
            <a:pPr>
              <a:defRPr/>
            </a:pPr>
            <a:r>
              <a:rPr lang="en-US"/>
              <a:t>Starting Off on the Right Foot The Supportive Housing Program</a:t>
            </a:r>
          </a:p>
        </p:txBody>
      </p:sp>
      <p:sp>
        <p:nvSpPr>
          <p:cNvPr id="8089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ahoma" pitchFamily="34" charset="0"/>
              </a:defRPr>
            </a:lvl1pPr>
          </a:lstStyle>
          <a:p>
            <a:pPr>
              <a:defRPr/>
            </a:pPr>
            <a:r>
              <a:rPr lang="en-US"/>
              <a:t>Fall 2008</a:t>
            </a:r>
          </a:p>
        </p:txBody>
      </p:sp>
      <p:sp>
        <p:nvSpPr>
          <p:cNvPr id="15364"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935038" y="4416425"/>
            <a:ext cx="5140325" cy="4181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Tahoma" pitchFamily="34" charset="0"/>
              </a:defRPr>
            </a:lvl1pPr>
          </a:lstStyle>
          <a:p>
            <a:pPr>
              <a:defRPr/>
            </a:pPr>
            <a:endParaRPr lang="en-US"/>
          </a:p>
        </p:txBody>
      </p:sp>
      <p:sp>
        <p:nvSpPr>
          <p:cNvPr id="8090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ahoma" pitchFamily="34" charset="0"/>
              </a:defRPr>
            </a:lvl1pPr>
          </a:lstStyle>
          <a:p>
            <a:pPr>
              <a:defRPr/>
            </a:pPr>
            <a:fld id="{B5ADBB13-8EA2-481B-8DFE-721581BD615C}" type="slidenum">
              <a:rPr lang="en-US"/>
              <a:pPr>
                <a:defRPr/>
              </a:pPr>
              <a:t>‹#›</a:t>
            </a:fld>
            <a:endParaRPr lang="en-US"/>
          </a:p>
        </p:txBody>
      </p:sp>
    </p:spTree>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z="1000" smtClean="0">
                <a:solidFill>
                  <a:schemeClr val="bg2"/>
                </a:solidFill>
                <a:latin typeface="Tw Cen MT" pitchFamily="34" charset="0"/>
              </a:rPr>
              <a:t>Starting Off on the Right Foot </a:t>
            </a:r>
            <a:br>
              <a:rPr lang="en-US" sz="1000" smtClean="0">
                <a:solidFill>
                  <a:schemeClr val="bg2"/>
                </a:solidFill>
                <a:latin typeface="Tw Cen MT" pitchFamily="34" charset="0"/>
              </a:rPr>
            </a:br>
            <a:r>
              <a:rPr lang="en-US" sz="1000" smtClean="0">
                <a:solidFill>
                  <a:schemeClr val="bg2"/>
                </a:solidFill>
                <a:latin typeface="Tw Cen MT" pitchFamily="34" charset="0"/>
              </a:rPr>
              <a:t>The Supportive Housing Program</a:t>
            </a:r>
          </a:p>
        </p:txBody>
      </p:sp>
      <p:sp>
        <p:nvSpPr>
          <p:cNvPr id="18436" name="Slide Number Placeholder 4"/>
          <p:cNvSpPr>
            <a:spLocks noGrp="1"/>
          </p:cNvSpPr>
          <p:nvPr>
            <p:ph type="sldNum" sz="quarter" idx="5"/>
          </p:nvPr>
        </p:nvSpPr>
        <p:spPr>
          <a:noFill/>
        </p:spPr>
        <p:txBody>
          <a:bodyPr/>
          <a:lstStyle/>
          <a:p>
            <a:fld id="{729DA11A-F0C4-4196-AEBA-EB785925081D}" type="slidenum">
              <a:rPr lang="en-US" smtClean="0"/>
              <a:pPr/>
              <a:t>1</a:t>
            </a:fld>
            <a:endParaRPr lang="en-US" smtClean="0"/>
          </a:p>
        </p:txBody>
      </p:sp>
      <p:sp>
        <p:nvSpPr>
          <p:cNvPr id="18437" name="Date Placeholder 5"/>
          <p:cNvSpPr>
            <a:spLocks noGrp="1"/>
          </p:cNvSpPr>
          <p:nvPr>
            <p:ph type="dt" sz="quarter" idx="1"/>
          </p:nvPr>
        </p:nvSpPr>
        <p:spPr>
          <a:noFill/>
        </p:spPr>
        <p:txBody>
          <a:bodyPr/>
          <a:lstStyle/>
          <a:p>
            <a:r>
              <a:rPr lang="en-US" sz="1000" smtClean="0">
                <a:solidFill>
                  <a:schemeClr val="bg2"/>
                </a:solidFill>
                <a:latin typeface="Tw Cen MT" pitchFamily="34" charset="0"/>
              </a:rPr>
              <a:t>Fall 2008</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66562" name="Rectangle 7"/>
          <p:cNvSpPr>
            <a:spLocks noGrp="1" noChangeArrowheads="1"/>
          </p:cNvSpPr>
          <p:nvPr>
            <p:ph type="sldNum" sz="quarter" idx="5"/>
          </p:nvPr>
        </p:nvSpPr>
        <p:spPr>
          <a:noFill/>
        </p:spPr>
        <p:txBody>
          <a:bodyPr/>
          <a:lstStyle/>
          <a:p>
            <a:fld id="{A76DB9CF-E721-4F15-A51B-1440C8DC6333}" type="slidenum">
              <a:rPr lang="en-US" smtClean="0"/>
              <a:pPr/>
              <a:t>39</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p>
        </p:txBody>
      </p:sp>
      <p:sp>
        <p:nvSpPr>
          <p:cNvPr id="66565"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68610" name="Rectangle 7"/>
          <p:cNvSpPr>
            <a:spLocks noGrp="1" noChangeArrowheads="1"/>
          </p:cNvSpPr>
          <p:nvPr>
            <p:ph type="sldNum" sz="quarter" idx="5"/>
          </p:nvPr>
        </p:nvSpPr>
        <p:spPr>
          <a:noFill/>
        </p:spPr>
        <p:txBody>
          <a:bodyPr/>
          <a:lstStyle/>
          <a:p>
            <a:fld id="{C4F25571-B66D-43B7-86AF-64F2D3365B46}" type="slidenum">
              <a:rPr lang="en-US" smtClean="0"/>
              <a:pPr/>
              <a:t>40</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
        <p:nvSpPr>
          <p:cNvPr id="68613"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70658" name="Rectangle 7"/>
          <p:cNvSpPr>
            <a:spLocks noGrp="1" noChangeArrowheads="1"/>
          </p:cNvSpPr>
          <p:nvPr>
            <p:ph type="sldNum" sz="quarter" idx="5"/>
          </p:nvPr>
        </p:nvSpPr>
        <p:spPr>
          <a:noFill/>
        </p:spPr>
        <p:txBody>
          <a:bodyPr/>
          <a:lstStyle/>
          <a:p>
            <a:fld id="{E1C2EFAB-266F-4AE8-BBE5-2159F37B2532}" type="slidenum">
              <a:rPr lang="en-US" smtClean="0"/>
              <a:pPr/>
              <a:t>41</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
        <p:nvSpPr>
          <p:cNvPr id="70661"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72706" name="Rectangle 7"/>
          <p:cNvSpPr>
            <a:spLocks noGrp="1" noChangeArrowheads="1"/>
          </p:cNvSpPr>
          <p:nvPr>
            <p:ph type="sldNum" sz="quarter" idx="5"/>
          </p:nvPr>
        </p:nvSpPr>
        <p:spPr>
          <a:noFill/>
        </p:spPr>
        <p:txBody>
          <a:bodyPr/>
          <a:lstStyle/>
          <a:p>
            <a:fld id="{16E952F9-EC0E-408E-A352-46629F9A3416}" type="slidenum">
              <a:rPr lang="en-US" smtClean="0"/>
              <a:pPr/>
              <a:t>42</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
        <p:nvSpPr>
          <p:cNvPr id="72709"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74754" name="Rectangle 7"/>
          <p:cNvSpPr>
            <a:spLocks noGrp="1" noChangeArrowheads="1"/>
          </p:cNvSpPr>
          <p:nvPr>
            <p:ph type="sldNum" sz="quarter" idx="5"/>
          </p:nvPr>
        </p:nvSpPr>
        <p:spPr>
          <a:noFill/>
        </p:spPr>
        <p:txBody>
          <a:bodyPr/>
          <a:lstStyle/>
          <a:p>
            <a:fld id="{02B7EF30-9D20-4361-8F9F-6167E69C4750}" type="slidenum">
              <a:rPr lang="en-US" smtClean="0"/>
              <a:pPr/>
              <a:t>43</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
        <p:nvSpPr>
          <p:cNvPr id="74757"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76802" name="Rectangle 7"/>
          <p:cNvSpPr>
            <a:spLocks noGrp="1" noChangeArrowheads="1"/>
          </p:cNvSpPr>
          <p:nvPr>
            <p:ph type="sldNum" sz="quarter" idx="5"/>
          </p:nvPr>
        </p:nvSpPr>
        <p:spPr>
          <a:noFill/>
        </p:spPr>
        <p:txBody>
          <a:bodyPr/>
          <a:lstStyle/>
          <a:p>
            <a:fld id="{28FF0800-83D9-49DD-8D00-528ACC73AE62}" type="slidenum">
              <a:rPr lang="en-US" smtClean="0"/>
              <a:pPr/>
              <a:t>44</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
        <p:nvSpPr>
          <p:cNvPr id="76805"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hdr" sz="quarter"/>
          </p:nvPr>
        </p:nvSpPr>
        <p:spPr>
          <a:noFill/>
        </p:spPr>
        <p:txBody>
          <a:bodyPr/>
          <a:lstStyle/>
          <a:p>
            <a:r>
              <a:rPr lang="en-US" smtClean="0"/>
              <a:t>Building on Your Success</a:t>
            </a:r>
          </a:p>
        </p:txBody>
      </p:sp>
      <p:sp>
        <p:nvSpPr>
          <p:cNvPr id="81922" name="Rectangle 3"/>
          <p:cNvSpPr>
            <a:spLocks noGrp="1" noChangeArrowheads="1"/>
          </p:cNvSpPr>
          <p:nvPr>
            <p:ph type="dt" sz="quarter" idx="1"/>
          </p:nvPr>
        </p:nvSpPr>
        <p:spPr>
          <a:noFill/>
        </p:spPr>
        <p:txBody>
          <a:bodyPr/>
          <a:lstStyle/>
          <a:p>
            <a:r>
              <a:rPr lang="en-US" smtClean="0"/>
              <a:t>October 3, 2007</a:t>
            </a:r>
          </a:p>
        </p:txBody>
      </p:sp>
      <p:sp>
        <p:nvSpPr>
          <p:cNvPr id="81923" name="Rectangle 7"/>
          <p:cNvSpPr>
            <a:spLocks noGrp="1" noChangeArrowheads="1"/>
          </p:cNvSpPr>
          <p:nvPr>
            <p:ph type="sldNum" sz="quarter" idx="5"/>
          </p:nvPr>
        </p:nvSpPr>
        <p:spPr>
          <a:noFill/>
        </p:spPr>
        <p:txBody>
          <a:bodyPr/>
          <a:lstStyle/>
          <a:p>
            <a:fld id="{0513B79C-6F5D-42BB-AD0B-8117231CB67D}" type="slidenum">
              <a:rPr lang="en-US" smtClean="0"/>
              <a:pPr/>
              <a:t>48</a:t>
            </a:fld>
            <a:endParaRPr lang="en-US" smtClean="0"/>
          </a:p>
        </p:txBody>
      </p:sp>
      <p:sp>
        <p:nvSpPr>
          <p:cNvPr id="81924" name="Rectangle 2"/>
          <p:cNvSpPr>
            <a:spLocks noGrp="1" noRot="1" noChangeAspect="1" noChangeArrowheads="1" noTextEdit="1"/>
          </p:cNvSpPr>
          <p:nvPr>
            <p:ph type="sldImg"/>
          </p:nvPr>
        </p:nvSpPr>
        <p:spPr>
          <a:ln/>
        </p:spPr>
      </p:sp>
      <p:sp>
        <p:nvSpPr>
          <p:cNvPr id="8192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83970"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83971"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929D6890-0146-4E86-9E7D-FE600CE8226D}" type="slidenum">
              <a:rPr lang="en-US" sz="1200">
                <a:solidFill>
                  <a:schemeClr val="tx1"/>
                </a:solidFill>
                <a:latin typeface="Arial" charset="0"/>
              </a:rPr>
              <a:pPr algn="r" defTabSz="930275"/>
              <a:t>49</a:t>
            </a:fld>
            <a:endParaRPr lang="en-US" sz="1200">
              <a:solidFill>
                <a:schemeClr val="tx1"/>
              </a:solidFill>
              <a:latin typeface="Arial" charset="0"/>
            </a:endParaRPr>
          </a:p>
        </p:txBody>
      </p:sp>
      <p:sp>
        <p:nvSpPr>
          <p:cNvPr id="83972" name="Rectangle 2"/>
          <p:cNvSpPr>
            <a:spLocks noGrp="1" noRot="1" noChangeAspect="1" noChangeArrowheads="1" noTextEdit="1"/>
          </p:cNvSpPr>
          <p:nvPr>
            <p:ph type="sldImg"/>
          </p:nvPr>
        </p:nvSpPr>
        <p:spPr>
          <a:xfrm>
            <a:off x="1181100" y="698500"/>
            <a:ext cx="4648200" cy="3486150"/>
          </a:xfrm>
          <a:ln/>
        </p:spPr>
      </p:sp>
      <p:sp>
        <p:nvSpPr>
          <p:cNvPr id="83973" name="Rectangle 3"/>
          <p:cNvSpPr>
            <a:spLocks noGrp="1" noChangeArrowheads="1"/>
          </p:cNvSpPr>
          <p:nvPr>
            <p:ph type="body" idx="1"/>
          </p:nvPr>
        </p:nvSpPr>
        <p:spPr>
          <a:xfrm>
            <a:off x="701675" y="4416425"/>
            <a:ext cx="5607050" cy="4181475"/>
          </a:xfrm>
          <a:noFill/>
          <a:ln/>
        </p:spPr>
        <p:txBody>
          <a:bodyPr lIns="93170" tIns="46585" rIns="93170" bIns="46585"/>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86018"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86019"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43BE796F-C0CF-46E4-B57B-C30462836C30}" type="slidenum">
              <a:rPr lang="en-US" sz="1200">
                <a:solidFill>
                  <a:schemeClr val="tx1"/>
                </a:solidFill>
                <a:latin typeface="Arial" charset="0"/>
              </a:rPr>
              <a:pPr algn="r" defTabSz="930275"/>
              <a:t>50</a:t>
            </a:fld>
            <a:endParaRPr lang="en-US" sz="1200">
              <a:solidFill>
                <a:schemeClr val="tx1"/>
              </a:solidFill>
              <a:latin typeface="Arial" charset="0"/>
            </a:endParaRPr>
          </a:p>
        </p:txBody>
      </p:sp>
      <p:sp>
        <p:nvSpPr>
          <p:cNvPr id="86020" name="Rectangle 2"/>
          <p:cNvSpPr>
            <a:spLocks noGrp="1" noRot="1" noChangeAspect="1" noChangeArrowheads="1" noTextEdit="1"/>
          </p:cNvSpPr>
          <p:nvPr>
            <p:ph type="sldImg"/>
          </p:nvPr>
        </p:nvSpPr>
        <p:spPr>
          <a:xfrm>
            <a:off x="1181100" y="700088"/>
            <a:ext cx="4648200" cy="3486150"/>
          </a:xfrm>
          <a:ln/>
        </p:spPr>
      </p:sp>
      <p:sp>
        <p:nvSpPr>
          <p:cNvPr id="86021"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88066"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88067"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2CEC1EAD-1A3A-48B1-8646-8A261BEBD2CE}" type="slidenum">
              <a:rPr lang="en-US" sz="1200">
                <a:solidFill>
                  <a:schemeClr val="tx1"/>
                </a:solidFill>
                <a:latin typeface="Arial" charset="0"/>
              </a:rPr>
              <a:pPr algn="r" defTabSz="930275"/>
              <a:t>51</a:t>
            </a:fld>
            <a:endParaRPr lang="en-US" sz="1200">
              <a:solidFill>
                <a:schemeClr val="tx1"/>
              </a:solidFill>
              <a:latin typeface="Arial" charset="0"/>
            </a:endParaRPr>
          </a:p>
        </p:txBody>
      </p:sp>
      <p:sp>
        <p:nvSpPr>
          <p:cNvPr id="88068" name="Rectangle 2"/>
          <p:cNvSpPr>
            <a:spLocks noGrp="1" noRot="1" noChangeAspect="1" noChangeArrowheads="1" noTextEdit="1"/>
          </p:cNvSpPr>
          <p:nvPr>
            <p:ph type="sldImg"/>
          </p:nvPr>
        </p:nvSpPr>
        <p:spPr>
          <a:xfrm>
            <a:off x="1181100" y="700088"/>
            <a:ext cx="4648200" cy="3486150"/>
          </a:xfrm>
          <a:ln/>
        </p:spPr>
      </p:sp>
      <p:sp>
        <p:nvSpPr>
          <p:cNvPr id="88069"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endParaRPr lang="en-US" smtClean="0"/>
          </a:p>
        </p:txBody>
      </p:sp>
      <p:sp>
        <p:nvSpPr>
          <p:cNvPr id="20483" name="Header Placeholder 3"/>
          <p:cNvSpPr>
            <a:spLocks noGrp="1"/>
          </p:cNvSpPr>
          <p:nvPr>
            <p:ph type="hdr" sz="quarter"/>
          </p:nvPr>
        </p:nvSpPr>
        <p:spPr>
          <a:noFill/>
        </p:spPr>
        <p:txBody>
          <a:bodyPr/>
          <a:lstStyle/>
          <a:p>
            <a:r>
              <a:rPr lang="en-US" smtClean="0"/>
              <a:t>Starting Off on the Right Foot The Supportive Housing Program</a:t>
            </a:r>
          </a:p>
        </p:txBody>
      </p:sp>
      <p:sp>
        <p:nvSpPr>
          <p:cNvPr id="20484" name="Date Placeholder 4"/>
          <p:cNvSpPr>
            <a:spLocks noGrp="1"/>
          </p:cNvSpPr>
          <p:nvPr>
            <p:ph type="dt" sz="quarter" idx="1"/>
          </p:nvPr>
        </p:nvSpPr>
        <p:spPr>
          <a:noFill/>
        </p:spPr>
        <p:txBody>
          <a:bodyPr/>
          <a:lstStyle/>
          <a:p>
            <a:r>
              <a:rPr lang="en-US" smtClean="0"/>
              <a:t>Fall 2008</a:t>
            </a:r>
          </a:p>
        </p:txBody>
      </p:sp>
      <p:sp>
        <p:nvSpPr>
          <p:cNvPr id="20485" name="Slide Number Placeholder 5"/>
          <p:cNvSpPr>
            <a:spLocks noGrp="1"/>
          </p:cNvSpPr>
          <p:nvPr>
            <p:ph type="sldNum" sz="quarter" idx="5"/>
          </p:nvPr>
        </p:nvSpPr>
        <p:spPr>
          <a:noFill/>
        </p:spPr>
        <p:txBody>
          <a:bodyPr/>
          <a:lstStyle/>
          <a:p>
            <a:fld id="{8D93F478-F725-4ED2-B9AD-74B536431BE1}"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90114"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90115"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CF0FBC3D-8899-4424-8DFC-68186A1F057D}" type="slidenum">
              <a:rPr lang="en-US" sz="1200">
                <a:solidFill>
                  <a:schemeClr val="tx1"/>
                </a:solidFill>
                <a:latin typeface="Arial" charset="0"/>
              </a:rPr>
              <a:pPr algn="r" defTabSz="930275"/>
              <a:t>52</a:t>
            </a:fld>
            <a:endParaRPr lang="en-US" sz="1200">
              <a:solidFill>
                <a:schemeClr val="tx1"/>
              </a:solidFill>
              <a:latin typeface="Arial" charset="0"/>
            </a:endParaRPr>
          </a:p>
        </p:txBody>
      </p:sp>
      <p:sp>
        <p:nvSpPr>
          <p:cNvPr id="90116" name="Rectangle 2"/>
          <p:cNvSpPr>
            <a:spLocks noGrp="1" noRot="1" noChangeAspect="1" noChangeArrowheads="1" noTextEdit="1"/>
          </p:cNvSpPr>
          <p:nvPr>
            <p:ph type="sldImg"/>
          </p:nvPr>
        </p:nvSpPr>
        <p:spPr>
          <a:xfrm>
            <a:off x="1181100" y="698500"/>
            <a:ext cx="4648200" cy="3486150"/>
          </a:xfrm>
          <a:ln/>
        </p:spPr>
      </p:sp>
      <p:sp>
        <p:nvSpPr>
          <p:cNvPr id="90117" name="Rectangle 3"/>
          <p:cNvSpPr>
            <a:spLocks noGrp="1" noChangeArrowheads="1"/>
          </p:cNvSpPr>
          <p:nvPr>
            <p:ph type="body" idx="1"/>
          </p:nvPr>
        </p:nvSpPr>
        <p:spPr>
          <a:xfrm>
            <a:off x="701675" y="4416425"/>
            <a:ext cx="5607050" cy="4181475"/>
          </a:xfrm>
          <a:noFill/>
          <a:ln/>
        </p:spPr>
        <p:txBody>
          <a:bodyPr lIns="93170" tIns="46585" rIns="93170" bIns="46585"/>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92162"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92163"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85965579-5D88-4648-8C30-FE2C3D9F0652}" type="slidenum">
              <a:rPr lang="en-US" sz="1200">
                <a:solidFill>
                  <a:schemeClr val="tx1"/>
                </a:solidFill>
                <a:latin typeface="Arial" charset="0"/>
              </a:rPr>
              <a:pPr algn="r" defTabSz="930275"/>
              <a:t>53</a:t>
            </a:fld>
            <a:endParaRPr lang="en-US" sz="1200">
              <a:solidFill>
                <a:schemeClr val="tx1"/>
              </a:solidFill>
              <a:latin typeface="Arial" charset="0"/>
            </a:endParaRPr>
          </a:p>
        </p:txBody>
      </p:sp>
      <p:sp>
        <p:nvSpPr>
          <p:cNvPr id="92164" name="Rectangle 2"/>
          <p:cNvSpPr>
            <a:spLocks noGrp="1" noRot="1" noChangeAspect="1" noChangeArrowheads="1" noTextEdit="1"/>
          </p:cNvSpPr>
          <p:nvPr>
            <p:ph type="sldImg"/>
          </p:nvPr>
        </p:nvSpPr>
        <p:spPr>
          <a:xfrm>
            <a:off x="1181100" y="700088"/>
            <a:ext cx="4648200" cy="3486150"/>
          </a:xfrm>
          <a:ln/>
        </p:spPr>
      </p:sp>
      <p:sp>
        <p:nvSpPr>
          <p:cNvPr id="92165"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94210"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94211"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42BD6C5A-E7D6-415C-8039-D114F2D105D0}" type="slidenum">
              <a:rPr lang="en-US" sz="1200">
                <a:solidFill>
                  <a:schemeClr val="tx1"/>
                </a:solidFill>
                <a:latin typeface="Arial" charset="0"/>
              </a:rPr>
              <a:pPr algn="r" defTabSz="930275"/>
              <a:t>54</a:t>
            </a:fld>
            <a:endParaRPr lang="en-US" sz="1200">
              <a:solidFill>
                <a:schemeClr val="tx1"/>
              </a:solidFill>
              <a:latin typeface="Arial" charset="0"/>
            </a:endParaRPr>
          </a:p>
        </p:txBody>
      </p:sp>
      <p:sp>
        <p:nvSpPr>
          <p:cNvPr id="94212" name="Rectangle 2"/>
          <p:cNvSpPr>
            <a:spLocks noGrp="1" noRot="1" noChangeAspect="1" noChangeArrowheads="1" noTextEdit="1"/>
          </p:cNvSpPr>
          <p:nvPr>
            <p:ph type="sldImg"/>
          </p:nvPr>
        </p:nvSpPr>
        <p:spPr>
          <a:xfrm>
            <a:off x="1181100" y="700088"/>
            <a:ext cx="4648200" cy="3486150"/>
          </a:xfrm>
          <a:ln/>
        </p:spPr>
      </p:sp>
      <p:sp>
        <p:nvSpPr>
          <p:cNvPr id="94213"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96258"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96259"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08DDFAA8-3C8A-4F49-819A-A413C00EF5BA}" type="slidenum">
              <a:rPr lang="en-US" sz="1200">
                <a:solidFill>
                  <a:schemeClr val="tx1"/>
                </a:solidFill>
                <a:latin typeface="Arial" charset="0"/>
              </a:rPr>
              <a:pPr algn="r" defTabSz="930275"/>
              <a:t>55</a:t>
            </a:fld>
            <a:endParaRPr lang="en-US" sz="1200">
              <a:solidFill>
                <a:schemeClr val="tx1"/>
              </a:solidFill>
              <a:latin typeface="Arial" charset="0"/>
            </a:endParaRPr>
          </a:p>
        </p:txBody>
      </p:sp>
      <p:sp>
        <p:nvSpPr>
          <p:cNvPr id="96260" name="Rectangle 2"/>
          <p:cNvSpPr>
            <a:spLocks noGrp="1" noRot="1" noChangeAspect="1" noChangeArrowheads="1" noTextEdit="1"/>
          </p:cNvSpPr>
          <p:nvPr>
            <p:ph type="sldImg"/>
          </p:nvPr>
        </p:nvSpPr>
        <p:spPr>
          <a:xfrm>
            <a:off x="1181100" y="700088"/>
            <a:ext cx="4648200" cy="3486150"/>
          </a:xfrm>
          <a:ln/>
        </p:spPr>
      </p:sp>
      <p:sp>
        <p:nvSpPr>
          <p:cNvPr id="96261"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98306"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98307"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7407E583-A936-4364-BB56-EC1744C2CBEB}" type="slidenum">
              <a:rPr lang="en-US" sz="1200">
                <a:solidFill>
                  <a:schemeClr val="tx1"/>
                </a:solidFill>
                <a:latin typeface="Arial" charset="0"/>
              </a:rPr>
              <a:pPr algn="r" defTabSz="930275"/>
              <a:t>56</a:t>
            </a:fld>
            <a:endParaRPr lang="en-US" sz="1200">
              <a:solidFill>
                <a:schemeClr val="tx1"/>
              </a:solidFill>
              <a:latin typeface="Arial" charset="0"/>
            </a:endParaRPr>
          </a:p>
        </p:txBody>
      </p:sp>
      <p:sp>
        <p:nvSpPr>
          <p:cNvPr id="98308" name="Rectangle 2"/>
          <p:cNvSpPr>
            <a:spLocks noGrp="1" noRot="1" noChangeAspect="1" noChangeArrowheads="1" noTextEdit="1"/>
          </p:cNvSpPr>
          <p:nvPr>
            <p:ph type="sldImg"/>
          </p:nvPr>
        </p:nvSpPr>
        <p:spPr>
          <a:xfrm>
            <a:off x="1181100" y="698500"/>
            <a:ext cx="4648200" cy="3486150"/>
          </a:xfrm>
          <a:ln/>
        </p:spPr>
      </p:sp>
      <p:sp>
        <p:nvSpPr>
          <p:cNvPr id="98309" name="Rectangle 3"/>
          <p:cNvSpPr>
            <a:spLocks noGrp="1" noChangeArrowheads="1"/>
          </p:cNvSpPr>
          <p:nvPr>
            <p:ph type="body" idx="1"/>
          </p:nvPr>
        </p:nvSpPr>
        <p:spPr>
          <a:xfrm>
            <a:off x="701675" y="4416425"/>
            <a:ext cx="5607050" cy="4181475"/>
          </a:xfrm>
          <a:noFill/>
          <a:ln/>
        </p:spPr>
        <p:txBody>
          <a:bodyPr lIns="93170" tIns="46585" rIns="93170" bIns="46585"/>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100354"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100355"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7DBD6E69-5DDF-47C2-AB72-98C112862A44}" type="slidenum">
              <a:rPr lang="en-US" sz="1200">
                <a:solidFill>
                  <a:schemeClr val="tx1"/>
                </a:solidFill>
                <a:latin typeface="Arial" charset="0"/>
              </a:rPr>
              <a:pPr algn="r" defTabSz="930275"/>
              <a:t>57</a:t>
            </a:fld>
            <a:endParaRPr lang="en-US" sz="1200">
              <a:solidFill>
                <a:schemeClr val="tx1"/>
              </a:solidFill>
              <a:latin typeface="Arial" charset="0"/>
            </a:endParaRPr>
          </a:p>
        </p:txBody>
      </p:sp>
      <p:sp>
        <p:nvSpPr>
          <p:cNvPr id="100356" name="Rectangle 2"/>
          <p:cNvSpPr>
            <a:spLocks noGrp="1" noRot="1" noChangeAspect="1" noChangeArrowheads="1" noTextEdit="1"/>
          </p:cNvSpPr>
          <p:nvPr>
            <p:ph type="sldImg"/>
          </p:nvPr>
        </p:nvSpPr>
        <p:spPr>
          <a:xfrm>
            <a:off x="1181100" y="698500"/>
            <a:ext cx="4648200" cy="3486150"/>
          </a:xfrm>
          <a:ln/>
        </p:spPr>
      </p:sp>
      <p:sp>
        <p:nvSpPr>
          <p:cNvPr id="100357" name="Rectangle 3"/>
          <p:cNvSpPr>
            <a:spLocks noGrp="1" noChangeArrowheads="1"/>
          </p:cNvSpPr>
          <p:nvPr>
            <p:ph type="body" idx="1"/>
          </p:nvPr>
        </p:nvSpPr>
        <p:spPr>
          <a:xfrm>
            <a:off x="701675" y="4416425"/>
            <a:ext cx="5607050" cy="4181475"/>
          </a:xfrm>
          <a:noFill/>
          <a:ln/>
        </p:spPr>
        <p:txBody>
          <a:bodyPr lIns="93170" tIns="46585" rIns="93170" bIns="46585"/>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04450" name="Rectangle 7"/>
          <p:cNvSpPr>
            <a:spLocks noGrp="1" noChangeArrowheads="1"/>
          </p:cNvSpPr>
          <p:nvPr>
            <p:ph type="sldNum" sz="quarter" idx="5"/>
          </p:nvPr>
        </p:nvSpPr>
        <p:spPr>
          <a:noFill/>
        </p:spPr>
        <p:txBody>
          <a:bodyPr/>
          <a:lstStyle/>
          <a:p>
            <a:fld id="{71ADFF84-B48B-431A-A976-1EADF50D3E7D}" type="slidenum">
              <a:rPr lang="en-US" smtClean="0"/>
              <a:pPr/>
              <a:t>60</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
        <p:nvSpPr>
          <p:cNvPr id="104453"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06498" name="Rectangle 7"/>
          <p:cNvSpPr>
            <a:spLocks noGrp="1" noChangeArrowheads="1"/>
          </p:cNvSpPr>
          <p:nvPr>
            <p:ph type="sldNum" sz="quarter" idx="5"/>
          </p:nvPr>
        </p:nvSpPr>
        <p:spPr>
          <a:noFill/>
        </p:spPr>
        <p:txBody>
          <a:bodyPr/>
          <a:lstStyle/>
          <a:p>
            <a:fld id="{8256C096-0612-4156-A7AE-810B91DA5486}" type="slidenum">
              <a:rPr lang="en-US" smtClean="0"/>
              <a:pPr/>
              <a:t>61</a:t>
            </a:fld>
            <a:endParaRPr lang="en-US" smtClean="0"/>
          </a:p>
        </p:txBody>
      </p:sp>
      <p:sp>
        <p:nvSpPr>
          <p:cNvPr id="106499" name="Rectangle 2"/>
          <p:cNvSpPr>
            <a:spLocks noGrp="1" noRot="1" noChangeAspect="1" noChangeArrowheads="1" noTextEdit="1"/>
          </p:cNvSpPr>
          <p:nvPr>
            <p:ph type="sldImg"/>
          </p:nvPr>
        </p:nvSpPr>
        <p:spPr>
          <a:xfrm>
            <a:off x="1181100" y="698500"/>
            <a:ext cx="4648200" cy="3486150"/>
          </a:xfrm>
          <a:ln/>
        </p:spPr>
      </p:sp>
      <p:sp>
        <p:nvSpPr>
          <p:cNvPr id="106500" name="Rectangle 3"/>
          <p:cNvSpPr>
            <a:spLocks noGrp="1" noChangeArrowheads="1"/>
          </p:cNvSpPr>
          <p:nvPr>
            <p:ph type="body" idx="1"/>
          </p:nvPr>
        </p:nvSpPr>
        <p:spPr>
          <a:xfrm>
            <a:off x="933450" y="4416425"/>
            <a:ext cx="5143500" cy="4181475"/>
          </a:xfrm>
          <a:noFill/>
          <a:ln/>
        </p:spPr>
        <p:txBody>
          <a:bodyPr/>
          <a:lstStyle/>
          <a:p>
            <a:pPr eaLnBrk="1" hangingPunct="1"/>
            <a:endParaRPr lang="en-US" smtClean="0"/>
          </a:p>
        </p:txBody>
      </p:sp>
      <p:sp>
        <p:nvSpPr>
          <p:cNvPr id="106501"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109570"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109571"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A3AE9BE6-672F-493E-9194-9775222A1687}" type="slidenum">
              <a:rPr lang="en-US" sz="1200">
                <a:solidFill>
                  <a:schemeClr val="tx1"/>
                </a:solidFill>
                <a:latin typeface="Arial" charset="0"/>
              </a:rPr>
              <a:pPr algn="r" defTabSz="930275"/>
              <a:t>63</a:t>
            </a:fld>
            <a:endParaRPr lang="en-US" sz="1200">
              <a:solidFill>
                <a:schemeClr val="tx1"/>
              </a:solidFill>
              <a:latin typeface="Arial" charset="0"/>
            </a:endParaRPr>
          </a:p>
        </p:txBody>
      </p:sp>
      <p:sp>
        <p:nvSpPr>
          <p:cNvPr id="109572" name="Rectangle 2"/>
          <p:cNvSpPr>
            <a:spLocks noGrp="1" noRot="1" noChangeAspect="1" noChangeArrowheads="1" noTextEdit="1"/>
          </p:cNvSpPr>
          <p:nvPr>
            <p:ph type="sldImg"/>
          </p:nvPr>
        </p:nvSpPr>
        <p:spPr>
          <a:xfrm>
            <a:off x="1181100" y="700088"/>
            <a:ext cx="4648200" cy="3486150"/>
          </a:xfrm>
          <a:ln/>
        </p:spPr>
      </p:sp>
      <p:sp>
        <p:nvSpPr>
          <p:cNvPr id="109573" name="Rectangle 3"/>
          <p:cNvSpPr>
            <a:spLocks noGrp="1" noChangeArrowheads="1"/>
          </p:cNvSpPr>
          <p:nvPr>
            <p:ph type="body" idx="1"/>
          </p:nvPr>
        </p:nvSpPr>
        <p:spPr>
          <a:xfrm>
            <a:off x="933450" y="4416425"/>
            <a:ext cx="5143500" cy="4179888"/>
          </a:xfrm>
          <a:noFill/>
          <a:ln/>
        </p:spPr>
        <p:txBody>
          <a:bodyPr lIns="93170" tIns="46585" rIns="93170" bIns="46585"/>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txBox="1">
            <a:spLocks noGrp="1" noChangeArrowheads="1"/>
          </p:cNvSpPr>
          <p:nvPr/>
        </p:nvSpPr>
        <p:spPr bwMode="auto">
          <a:xfrm>
            <a:off x="0" y="0"/>
            <a:ext cx="3038475" cy="463550"/>
          </a:xfrm>
          <a:prstGeom prst="rect">
            <a:avLst/>
          </a:prstGeom>
          <a:noFill/>
          <a:ln w="9525">
            <a:noFill/>
            <a:miter lim="800000"/>
            <a:headEnd/>
            <a:tailEnd/>
          </a:ln>
        </p:spPr>
        <p:txBody>
          <a:bodyPr lIns="93170" tIns="46585" rIns="93170" bIns="46585"/>
          <a:lstStyle/>
          <a:p>
            <a:pPr defTabSz="930275"/>
            <a:r>
              <a:rPr lang="en-US" sz="1200">
                <a:solidFill>
                  <a:schemeClr val="tx1"/>
                </a:solidFill>
                <a:latin typeface="Arial" charset="0"/>
              </a:rPr>
              <a:t>Starting Off on the Right Foot                         The Shelter Plus Care Program</a:t>
            </a:r>
          </a:p>
        </p:txBody>
      </p:sp>
      <p:sp>
        <p:nvSpPr>
          <p:cNvPr id="111618" name="Rectangle 3"/>
          <p:cNvSpPr txBox="1">
            <a:spLocks noGrp="1" noChangeArrowheads="1"/>
          </p:cNvSpPr>
          <p:nvPr/>
        </p:nvSpPr>
        <p:spPr bwMode="auto">
          <a:xfrm>
            <a:off x="3970338" y="0"/>
            <a:ext cx="3038475" cy="463550"/>
          </a:xfrm>
          <a:prstGeom prst="rect">
            <a:avLst/>
          </a:prstGeom>
          <a:noFill/>
          <a:ln w="9525">
            <a:noFill/>
            <a:miter lim="800000"/>
            <a:headEnd/>
            <a:tailEnd/>
          </a:ln>
        </p:spPr>
        <p:txBody>
          <a:bodyPr lIns="93170" tIns="46585" rIns="93170" bIns="46585"/>
          <a:lstStyle/>
          <a:p>
            <a:pPr algn="r" defTabSz="930275"/>
            <a:r>
              <a:rPr lang="en-US" sz="1200">
                <a:solidFill>
                  <a:schemeClr val="tx1"/>
                </a:solidFill>
                <a:latin typeface="Arial" charset="0"/>
              </a:rPr>
              <a:t>Fall 2008</a:t>
            </a:r>
          </a:p>
        </p:txBody>
      </p:sp>
      <p:sp>
        <p:nvSpPr>
          <p:cNvPr id="111619" name="Rectangle 7"/>
          <p:cNvSpPr txBox="1">
            <a:spLocks noGrp="1" noChangeArrowheads="1"/>
          </p:cNvSpPr>
          <p:nvPr/>
        </p:nvSpPr>
        <p:spPr bwMode="auto">
          <a:xfrm>
            <a:off x="3970338" y="8831263"/>
            <a:ext cx="3038475" cy="463550"/>
          </a:xfrm>
          <a:prstGeom prst="rect">
            <a:avLst/>
          </a:prstGeom>
          <a:noFill/>
          <a:ln w="9525">
            <a:noFill/>
            <a:miter lim="800000"/>
            <a:headEnd/>
            <a:tailEnd/>
          </a:ln>
        </p:spPr>
        <p:txBody>
          <a:bodyPr lIns="93170" tIns="46585" rIns="93170" bIns="46585" anchor="b"/>
          <a:lstStyle/>
          <a:p>
            <a:pPr algn="r" defTabSz="930275"/>
            <a:fld id="{4F337B8D-BDC7-447A-AC14-6D5682D558A1}" type="slidenum">
              <a:rPr lang="en-US" sz="1200">
                <a:solidFill>
                  <a:schemeClr val="tx1"/>
                </a:solidFill>
                <a:latin typeface="Arial" charset="0"/>
              </a:rPr>
              <a:pPr algn="r" defTabSz="930275"/>
              <a:t>64</a:t>
            </a:fld>
            <a:endParaRPr lang="en-US" sz="1200">
              <a:solidFill>
                <a:schemeClr val="tx1"/>
              </a:solidFill>
              <a:latin typeface="Arial" charset="0"/>
            </a:endParaRPr>
          </a:p>
        </p:txBody>
      </p:sp>
      <p:sp>
        <p:nvSpPr>
          <p:cNvPr id="111620" name="Rectangle 2"/>
          <p:cNvSpPr>
            <a:spLocks noGrp="1" noRot="1" noChangeAspect="1" noChangeArrowheads="1" noTextEdit="1"/>
          </p:cNvSpPr>
          <p:nvPr>
            <p:ph type="sldImg"/>
          </p:nvPr>
        </p:nvSpPr>
        <p:spPr>
          <a:xfrm>
            <a:off x="1181100" y="698500"/>
            <a:ext cx="4648200" cy="3486150"/>
          </a:xfrm>
          <a:ln/>
        </p:spPr>
      </p:sp>
      <p:sp>
        <p:nvSpPr>
          <p:cNvPr id="111621" name="Rectangle 3"/>
          <p:cNvSpPr>
            <a:spLocks noGrp="1" noChangeArrowheads="1"/>
          </p:cNvSpPr>
          <p:nvPr>
            <p:ph type="body" idx="1"/>
          </p:nvPr>
        </p:nvSpPr>
        <p:spPr>
          <a:xfrm>
            <a:off x="701675" y="4416425"/>
            <a:ext cx="5607050" cy="4181475"/>
          </a:xfrm>
          <a:noFill/>
          <a:ln/>
        </p:spPr>
        <p:txBody>
          <a:bodyPr lIns="93170" tIns="46585" rIns="93170" bIns="46585"/>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50178" name="Rectangle 7"/>
          <p:cNvSpPr>
            <a:spLocks noGrp="1" noChangeArrowheads="1"/>
          </p:cNvSpPr>
          <p:nvPr>
            <p:ph type="sldNum" sz="quarter" idx="5"/>
          </p:nvPr>
        </p:nvSpPr>
        <p:spPr>
          <a:noFill/>
        </p:spPr>
        <p:txBody>
          <a:bodyPr/>
          <a:lstStyle/>
          <a:p>
            <a:fld id="{FBB02004-E922-4633-94C3-11CC6487B5AC}" type="slidenum">
              <a:rPr lang="en-US" smtClean="0"/>
              <a:pPr/>
              <a:t>30</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
        <p:nvSpPr>
          <p:cNvPr id="50181"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13666" name="Rectangle 7"/>
          <p:cNvSpPr>
            <a:spLocks noGrp="1" noChangeArrowheads="1"/>
          </p:cNvSpPr>
          <p:nvPr>
            <p:ph type="sldNum" sz="quarter" idx="5"/>
          </p:nvPr>
        </p:nvSpPr>
        <p:spPr>
          <a:noFill/>
        </p:spPr>
        <p:txBody>
          <a:bodyPr/>
          <a:lstStyle/>
          <a:p>
            <a:fld id="{9D024EE2-3BD4-4DE7-947F-82F4BFCC2E6E}" type="slidenum">
              <a:rPr lang="en-US" smtClean="0"/>
              <a:pPr/>
              <a:t>65</a:t>
            </a:fld>
            <a:endParaRPr lang="en-US" smtClean="0"/>
          </a:p>
        </p:txBody>
      </p:sp>
      <p:sp>
        <p:nvSpPr>
          <p:cNvPr id="113667" name="Rectangle 2"/>
          <p:cNvSpPr>
            <a:spLocks noGrp="1" noRot="1" noChangeAspect="1" noChangeArrowheads="1" noTextEdit="1"/>
          </p:cNvSpPr>
          <p:nvPr>
            <p:ph type="sldImg"/>
          </p:nvPr>
        </p:nvSpPr>
        <p:spPr>
          <a:xfrm>
            <a:off x="1181100" y="698500"/>
            <a:ext cx="4648200" cy="3486150"/>
          </a:xfrm>
          <a:ln/>
        </p:spPr>
      </p:sp>
      <p:sp>
        <p:nvSpPr>
          <p:cNvPr id="113668" name="Rectangle 3"/>
          <p:cNvSpPr>
            <a:spLocks noGrp="1" noChangeArrowheads="1"/>
          </p:cNvSpPr>
          <p:nvPr>
            <p:ph type="body" idx="1"/>
          </p:nvPr>
        </p:nvSpPr>
        <p:spPr>
          <a:xfrm>
            <a:off x="933450" y="4416425"/>
            <a:ext cx="5143500" cy="4181475"/>
          </a:xfrm>
          <a:noFill/>
          <a:ln/>
        </p:spPr>
        <p:txBody>
          <a:bodyPr/>
          <a:lstStyle/>
          <a:p>
            <a:pPr eaLnBrk="1" hangingPunct="1"/>
            <a:endParaRPr lang="en-US" smtClean="0"/>
          </a:p>
        </p:txBody>
      </p:sp>
      <p:sp>
        <p:nvSpPr>
          <p:cNvPr id="113669"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15714" name="Rectangle 7"/>
          <p:cNvSpPr>
            <a:spLocks noGrp="1" noChangeArrowheads="1"/>
          </p:cNvSpPr>
          <p:nvPr>
            <p:ph type="sldNum" sz="quarter" idx="5"/>
          </p:nvPr>
        </p:nvSpPr>
        <p:spPr>
          <a:noFill/>
        </p:spPr>
        <p:txBody>
          <a:bodyPr/>
          <a:lstStyle/>
          <a:p>
            <a:fld id="{77E1A02D-2B34-45A1-825F-916BEF4FA0F7}" type="slidenum">
              <a:rPr lang="en-US" smtClean="0"/>
              <a:pPr/>
              <a:t>66</a:t>
            </a:fld>
            <a:endParaRPr lang="en-US" smtClean="0"/>
          </a:p>
        </p:txBody>
      </p:sp>
      <p:sp>
        <p:nvSpPr>
          <p:cNvPr id="115715" name="Rectangle 2"/>
          <p:cNvSpPr>
            <a:spLocks noGrp="1" noRot="1" noChangeAspect="1" noChangeArrowheads="1" noTextEdit="1"/>
          </p:cNvSpPr>
          <p:nvPr>
            <p:ph type="sldImg"/>
          </p:nvPr>
        </p:nvSpPr>
        <p:spPr>
          <a:xfrm>
            <a:off x="1181100" y="700088"/>
            <a:ext cx="4648200" cy="3486150"/>
          </a:xfrm>
          <a:ln/>
        </p:spPr>
      </p:sp>
      <p:sp>
        <p:nvSpPr>
          <p:cNvPr id="115716" name="Rectangle 3"/>
          <p:cNvSpPr>
            <a:spLocks noGrp="1" noChangeArrowheads="1"/>
          </p:cNvSpPr>
          <p:nvPr>
            <p:ph type="body" idx="1"/>
          </p:nvPr>
        </p:nvSpPr>
        <p:spPr>
          <a:xfrm>
            <a:off x="933450" y="4416425"/>
            <a:ext cx="5143500" cy="4179888"/>
          </a:xfrm>
          <a:noFill/>
          <a:ln/>
        </p:spPr>
        <p:txBody>
          <a:bodyPr/>
          <a:lstStyle/>
          <a:p>
            <a:pPr eaLnBrk="1" hangingPunct="1"/>
            <a:endParaRPr lang="en-US" smtClean="0"/>
          </a:p>
        </p:txBody>
      </p:sp>
      <p:sp>
        <p:nvSpPr>
          <p:cNvPr id="115717"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17762" name="Rectangle 7"/>
          <p:cNvSpPr>
            <a:spLocks noGrp="1" noChangeArrowheads="1"/>
          </p:cNvSpPr>
          <p:nvPr>
            <p:ph type="sldNum" sz="quarter" idx="5"/>
          </p:nvPr>
        </p:nvSpPr>
        <p:spPr>
          <a:noFill/>
        </p:spPr>
        <p:txBody>
          <a:bodyPr/>
          <a:lstStyle/>
          <a:p>
            <a:fld id="{25593CA7-33FA-4C80-8299-C5141B260EB1}" type="slidenum">
              <a:rPr lang="en-US" smtClean="0"/>
              <a:pPr/>
              <a:t>67</a:t>
            </a:fld>
            <a:endParaRPr lang="en-US" smtClean="0"/>
          </a:p>
        </p:txBody>
      </p:sp>
      <p:sp>
        <p:nvSpPr>
          <p:cNvPr id="117763" name="Rectangle 2"/>
          <p:cNvSpPr>
            <a:spLocks noGrp="1" noRot="1" noChangeAspect="1" noChangeArrowheads="1" noTextEdit="1"/>
          </p:cNvSpPr>
          <p:nvPr>
            <p:ph type="sldImg"/>
          </p:nvPr>
        </p:nvSpPr>
        <p:spPr>
          <a:xfrm>
            <a:off x="1181100" y="700088"/>
            <a:ext cx="4648200" cy="3486150"/>
          </a:xfrm>
          <a:ln/>
        </p:spPr>
      </p:sp>
      <p:sp>
        <p:nvSpPr>
          <p:cNvPr id="117764" name="Rectangle 3"/>
          <p:cNvSpPr>
            <a:spLocks noGrp="1" noChangeArrowheads="1"/>
          </p:cNvSpPr>
          <p:nvPr>
            <p:ph type="body" idx="1"/>
          </p:nvPr>
        </p:nvSpPr>
        <p:spPr>
          <a:xfrm>
            <a:off x="933450" y="4416425"/>
            <a:ext cx="5143500" cy="4179888"/>
          </a:xfrm>
          <a:noFill/>
          <a:ln/>
        </p:spPr>
        <p:txBody>
          <a:bodyPr/>
          <a:lstStyle/>
          <a:p>
            <a:pPr eaLnBrk="1" hangingPunct="1"/>
            <a:endParaRPr lang="en-US" smtClean="0"/>
          </a:p>
        </p:txBody>
      </p:sp>
      <p:sp>
        <p:nvSpPr>
          <p:cNvPr id="117765"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120834" name="Rectangle 7"/>
          <p:cNvSpPr>
            <a:spLocks noGrp="1" noChangeArrowheads="1"/>
          </p:cNvSpPr>
          <p:nvPr>
            <p:ph type="sldNum" sz="quarter" idx="5"/>
          </p:nvPr>
        </p:nvSpPr>
        <p:spPr>
          <a:noFill/>
        </p:spPr>
        <p:txBody>
          <a:bodyPr/>
          <a:lstStyle/>
          <a:p>
            <a:fld id="{E9F7B9A2-EEF2-45F2-BAB9-53C42A6B9D9F}" type="slidenum">
              <a:rPr lang="en-US" smtClean="0"/>
              <a:pPr/>
              <a:t>69</a:t>
            </a:fld>
            <a:endParaRPr lang="en-US" smtClean="0"/>
          </a:p>
        </p:txBody>
      </p:sp>
      <p:sp>
        <p:nvSpPr>
          <p:cNvPr id="120835" name="Rectangle 2"/>
          <p:cNvSpPr>
            <a:spLocks noGrp="1" noRot="1" noChangeAspect="1" noChangeArrowheads="1" noTextEdit="1"/>
          </p:cNvSpPr>
          <p:nvPr>
            <p:ph type="sldImg"/>
          </p:nvPr>
        </p:nvSpPr>
        <p:spPr>
          <a:xfrm>
            <a:off x="1181100" y="698500"/>
            <a:ext cx="4648200" cy="3486150"/>
          </a:xfrm>
          <a:ln/>
        </p:spPr>
      </p:sp>
      <p:sp>
        <p:nvSpPr>
          <p:cNvPr id="120836" name="Rectangle 3"/>
          <p:cNvSpPr>
            <a:spLocks noGrp="1" noChangeArrowheads="1"/>
          </p:cNvSpPr>
          <p:nvPr>
            <p:ph type="body" idx="1"/>
          </p:nvPr>
        </p:nvSpPr>
        <p:spPr>
          <a:xfrm>
            <a:off x="933450" y="4416425"/>
            <a:ext cx="5143500" cy="4181475"/>
          </a:xfrm>
          <a:noFill/>
          <a:ln/>
        </p:spPr>
        <p:txBody>
          <a:bodyPr/>
          <a:lstStyle/>
          <a:p>
            <a:pPr eaLnBrk="1" hangingPunct="1"/>
            <a:endParaRPr lang="en-US" smtClean="0"/>
          </a:p>
        </p:txBody>
      </p:sp>
      <p:sp>
        <p:nvSpPr>
          <p:cNvPr id="120837"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53250" name="Rectangle 7"/>
          <p:cNvSpPr>
            <a:spLocks noGrp="1" noChangeArrowheads="1"/>
          </p:cNvSpPr>
          <p:nvPr>
            <p:ph type="sldNum" sz="quarter" idx="5"/>
          </p:nvPr>
        </p:nvSpPr>
        <p:spPr>
          <a:noFill/>
        </p:spPr>
        <p:txBody>
          <a:bodyPr/>
          <a:lstStyle/>
          <a:p>
            <a:fld id="{CDB9A710-AECB-49B7-8841-4930E7B5AF41}" type="slidenum">
              <a:rPr lang="en-US" smtClean="0"/>
              <a:pPr/>
              <a:t>32</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
        <p:nvSpPr>
          <p:cNvPr id="53253"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55298" name="Rectangle 7"/>
          <p:cNvSpPr>
            <a:spLocks noGrp="1" noChangeArrowheads="1"/>
          </p:cNvSpPr>
          <p:nvPr>
            <p:ph type="sldNum" sz="quarter" idx="5"/>
          </p:nvPr>
        </p:nvSpPr>
        <p:spPr>
          <a:noFill/>
        </p:spPr>
        <p:txBody>
          <a:bodyPr/>
          <a:lstStyle/>
          <a:p>
            <a:fld id="{68219721-8792-4041-B8C1-7CBDF43CD889}" type="slidenum">
              <a:rPr lang="en-US" smtClean="0"/>
              <a:pPr/>
              <a:t>33</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
        <p:nvSpPr>
          <p:cNvPr id="55301"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57346" name="Rectangle 7"/>
          <p:cNvSpPr>
            <a:spLocks noGrp="1" noChangeArrowheads="1"/>
          </p:cNvSpPr>
          <p:nvPr>
            <p:ph type="sldNum" sz="quarter" idx="5"/>
          </p:nvPr>
        </p:nvSpPr>
        <p:spPr>
          <a:noFill/>
        </p:spPr>
        <p:txBody>
          <a:bodyPr/>
          <a:lstStyle/>
          <a:p>
            <a:fld id="{21BD0F1E-CA9A-41A3-9B02-4ED0EA8CEB75}" type="slidenum">
              <a:rPr lang="en-US" smtClean="0"/>
              <a:pPr/>
              <a:t>34</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
        <p:nvSpPr>
          <p:cNvPr id="57349"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59394" name="Rectangle 7"/>
          <p:cNvSpPr>
            <a:spLocks noGrp="1" noChangeArrowheads="1"/>
          </p:cNvSpPr>
          <p:nvPr>
            <p:ph type="sldNum" sz="quarter" idx="5"/>
          </p:nvPr>
        </p:nvSpPr>
        <p:spPr>
          <a:noFill/>
        </p:spPr>
        <p:txBody>
          <a:bodyPr/>
          <a:lstStyle/>
          <a:p>
            <a:fld id="{CE9A2362-CDF7-4091-A9B9-DD6D9F67C56E}" type="slidenum">
              <a:rPr lang="en-US" smtClean="0"/>
              <a:pPr/>
              <a:t>35</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
        <p:nvSpPr>
          <p:cNvPr id="59397"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61442" name="Rectangle 7"/>
          <p:cNvSpPr>
            <a:spLocks noGrp="1" noChangeArrowheads="1"/>
          </p:cNvSpPr>
          <p:nvPr>
            <p:ph type="sldNum" sz="quarter" idx="5"/>
          </p:nvPr>
        </p:nvSpPr>
        <p:spPr>
          <a:noFill/>
        </p:spPr>
        <p:txBody>
          <a:bodyPr/>
          <a:lstStyle/>
          <a:p>
            <a:fld id="{19618C32-3E47-4381-B5A7-F3F438EF12DB}" type="slidenum">
              <a:rPr lang="en-US" smtClean="0"/>
              <a:pPr/>
              <a:t>36</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
        <p:nvSpPr>
          <p:cNvPr id="61445"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hdr" sz="quarter"/>
          </p:nvPr>
        </p:nvSpPr>
        <p:spPr>
          <a:noFill/>
        </p:spPr>
        <p:txBody>
          <a:bodyPr/>
          <a:lstStyle/>
          <a:p>
            <a:r>
              <a:rPr lang="en-US" smtClean="0"/>
              <a:t>Starting Off on the Right Foot The Supportive Housing Program</a:t>
            </a:r>
          </a:p>
        </p:txBody>
      </p:sp>
      <p:sp>
        <p:nvSpPr>
          <p:cNvPr id="64514" name="Rectangle 7"/>
          <p:cNvSpPr>
            <a:spLocks noGrp="1" noChangeArrowheads="1"/>
          </p:cNvSpPr>
          <p:nvPr>
            <p:ph type="sldNum" sz="quarter" idx="5"/>
          </p:nvPr>
        </p:nvSpPr>
        <p:spPr>
          <a:noFill/>
        </p:spPr>
        <p:txBody>
          <a:bodyPr/>
          <a:lstStyle/>
          <a:p>
            <a:fld id="{67E888E3-B686-4AA2-AB86-BEACE24E673A}" type="slidenum">
              <a:rPr lang="en-US" smtClean="0"/>
              <a:pPr/>
              <a:t>38</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
        <p:nvSpPr>
          <p:cNvPr id="64517" name="Date Placeholder 5"/>
          <p:cNvSpPr>
            <a:spLocks noGrp="1"/>
          </p:cNvSpPr>
          <p:nvPr>
            <p:ph type="dt" sz="quarter" idx="1"/>
          </p:nvPr>
        </p:nvSpPr>
        <p:spPr>
          <a:noFill/>
        </p:spPr>
        <p:txBody>
          <a:bodyPr/>
          <a:lstStyle/>
          <a:p>
            <a:r>
              <a:rPr lang="en-US" smtClean="0"/>
              <a:t>Fall 2008</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Tree>
  </p:cSld>
  <p:clrMapOvr>
    <a:overrideClrMapping bg1="dk1" tx1="lt1" bg2="dk2" tx2="lt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Slide Number Placeholder 22"/>
          <p:cNvSpPr>
            <a:spLocks noGrp="1"/>
          </p:cNvSpPr>
          <p:nvPr>
            <p:ph type="sldNum" sz="quarter" idx="11"/>
          </p:nvPr>
        </p:nvSpPr>
        <p:spPr/>
        <p:txBody>
          <a:bodyPr/>
          <a:lstStyle>
            <a:lvl1pPr>
              <a:defRPr/>
            </a:lvl1pPr>
          </a:lstStyle>
          <a:p>
            <a:pPr>
              <a:defRPr/>
            </a:pPr>
            <a:fld id="{3F7A652C-023B-4699-AFD5-411DC7AE9907}" type="slidenum">
              <a:rPr lang="en-US"/>
              <a:pPr>
                <a:defRPr/>
              </a:pPr>
              <a:t>‹#›</a:t>
            </a:fld>
            <a:endParaRPr lang="en-US"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Slide Number Placeholder 5"/>
          <p:cNvSpPr>
            <a:spLocks noGrp="1"/>
          </p:cNvSpPr>
          <p:nvPr>
            <p:ph type="sldNum" sz="quarter" idx="11"/>
          </p:nvPr>
        </p:nvSpPr>
        <p:spPr>
          <a:xfrm rot="5400000">
            <a:off x="5989638" y="144462"/>
            <a:ext cx="533400" cy="244475"/>
          </a:xfrm>
        </p:spPr>
        <p:txBody>
          <a:bodyPr/>
          <a:lstStyle>
            <a:lvl1pPr>
              <a:defRPr sz="1000"/>
            </a:lvl1pPr>
          </a:lstStyle>
          <a:p>
            <a:pPr>
              <a:defRPr/>
            </a:pPr>
            <a:fld id="{6EC8F776-57E0-46F9-B74C-806CEAE74411}"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lvl1pPr>
              <a:defRPr b="1"/>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676400"/>
            <a:ext cx="3810000" cy="4114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077200" y="6248400"/>
            <a:ext cx="381000" cy="457200"/>
          </a:xfrm>
        </p:spPr>
        <p:txBody>
          <a:bodyPr/>
          <a:lstStyle>
            <a:lvl1pPr>
              <a:defRPr/>
            </a:lvl1pPr>
          </a:lstStyle>
          <a:p>
            <a:pPr>
              <a:defRPr/>
            </a:pPr>
            <a:fld id="{82227100-2F4A-42DA-A101-E29C934ABF99}" type="slidenum">
              <a:rPr lang="en-US"/>
              <a:pPr>
                <a:defRPr/>
              </a:pPr>
              <a:t>‹#›</a:t>
            </a:fld>
            <a:endParaRPr 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143000"/>
          </a:xfrm>
        </p:spPr>
        <p:txBody>
          <a:bodyPr/>
          <a:lstStyle>
            <a:lvl1pPr>
              <a:defRPr b="1"/>
            </a:lvl1pPr>
          </a:lstStyle>
          <a:p>
            <a:r>
              <a:rPr lang="en-US" dirty="0" smtClean="0"/>
              <a:t>Click to edit Master title style</a:t>
            </a:r>
            <a:endParaRPr lang="en-US" dirty="0"/>
          </a:p>
        </p:txBody>
      </p:sp>
      <p:sp>
        <p:nvSpPr>
          <p:cNvPr id="3" name="Table Placeholder 2"/>
          <p:cNvSpPr>
            <a:spLocks noGrp="1"/>
          </p:cNvSpPr>
          <p:nvPr>
            <p:ph type="tbl" idx="1"/>
          </p:nvPr>
        </p:nvSpPr>
        <p:spPr>
          <a:xfrm>
            <a:off x="609600" y="1676400"/>
            <a:ext cx="7772400" cy="4114800"/>
          </a:xfrm>
        </p:spPr>
        <p:txBody>
          <a:bodyPr>
            <a:normAutofit/>
          </a:bodyPr>
          <a:lstStyle/>
          <a:p>
            <a:pPr lvl="0"/>
            <a:endParaRPr lang="en-US" noProof="0"/>
          </a:p>
        </p:txBody>
      </p:sp>
      <p:sp>
        <p:nvSpPr>
          <p:cNvPr id="4" name="Slide Number Placeholder 3"/>
          <p:cNvSpPr>
            <a:spLocks noGrp="1"/>
          </p:cNvSpPr>
          <p:nvPr>
            <p:ph type="sldNum" sz="quarter" idx="10"/>
          </p:nvPr>
        </p:nvSpPr>
        <p:spPr>
          <a:xfrm>
            <a:off x="8077200" y="6248400"/>
            <a:ext cx="381000" cy="457200"/>
          </a:xfrm>
        </p:spPr>
        <p:txBody>
          <a:bodyPr/>
          <a:lstStyle>
            <a:lvl1pPr>
              <a:defRPr/>
            </a:lvl1pPr>
          </a:lstStyle>
          <a:p>
            <a:pPr>
              <a:defRPr/>
            </a:pPr>
            <a:fld id="{16323F17-D439-4341-B164-82170496BE8A}" type="slidenum">
              <a:rPr lang="en-US"/>
              <a:pPr>
                <a:defRPr/>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b="1"/>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2"/>
          <p:cNvSpPr>
            <a:spLocks noGrp="1"/>
          </p:cNvSpPr>
          <p:nvPr>
            <p:ph type="sldNum" sz="quarter" idx="10"/>
          </p:nvPr>
        </p:nvSpPr>
        <p:spPr/>
        <p:txBody>
          <a:bodyPr/>
          <a:lstStyle>
            <a:lvl1pPr>
              <a:defRPr/>
            </a:lvl1pPr>
          </a:lstStyle>
          <a:p>
            <a:pPr>
              <a:defRPr/>
            </a:pPr>
            <a:fld id="{AACBA64E-B9ED-469E-B583-577A2ADB3F24}" type="slidenum">
              <a:rPr lang="en-US"/>
              <a:pPr>
                <a:defRPr/>
              </a:pPr>
              <a:t>‹#›</a:t>
            </a:fld>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DEFF95EC-9F2F-4F2A-B273-85633677FD5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sz="1000"/>
            </a:lvl1pPr>
          </a:lstStyle>
          <a:p>
            <a:pPr>
              <a:defRPr/>
            </a:pPr>
            <a:fld id="{835BC9EE-D431-4965-9494-56DB7D42C3DB}" type="slidenum">
              <a:rPr lang="en-US"/>
              <a:pPr>
                <a:defRPr/>
              </a:pPr>
              <a:t>‹#›</a:t>
            </a:fld>
            <a:endParaRPr lang="en-US"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b="1"/>
            </a:lvl1pPr>
          </a:lstStyle>
          <a:p>
            <a:r>
              <a:rPr lang="en-US" dirty="0"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sz="1000"/>
            </a:lvl1pPr>
          </a:lstStyle>
          <a:p>
            <a:pPr>
              <a:defRPr/>
            </a:pPr>
            <a:fld id="{77ABA9AD-EFDC-4A04-BDFF-382EC2F11E3C}" type="slidenum">
              <a:rPr lang="en-US"/>
              <a:pPr>
                <a:defRPr/>
              </a:pPr>
              <a:t>‹#›</a:t>
            </a:fld>
            <a:endParaRPr lang="en-US"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Slide Number Placeholder 22"/>
          <p:cNvSpPr>
            <a:spLocks noGrp="1"/>
          </p:cNvSpPr>
          <p:nvPr>
            <p:ph type="sldNum" sz="quarter" idx="11"/>
          </p:nvPr>
        </p:nvSpPr>
        <p:spPr/>
        <p:txBody>
          <a:bodyPr/>
          <a:lstStyle>
            <a:lvl1pPr>
              <a:defRPr/>
            </a:lvl1pPr>
          </a:lstStyle>
          <a:p>
            <a:pPr>
              <a:defRPr/>
            </a:pPr>
            <a:fld id="{4031DDCE-F43E-4EA4-B622-68B940E2E512}" type="slidenum">
              <a:rPr lang="en-US"/>
              <a:pPr>
                <a:defRPr/>
              </a:pPr>
              <a:t>‹#›</a:t>
            </a:fld>
            <a:endParaRPr lang="en-US"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B1B767D7-15A9-485F-9A0D-69BC85B53298}"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1"/>
            </a:lvl1pPr>
          </a:lstStyle>
          <a:p>
            <a:r>
              <a:rPr lang="en-US" dirty="0" smtClean="0"/>
              <a:t>Click to edit Master title style</a:t>
            </a:r>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Slide Number Placeholder 22"/>
          <p:cNvSpPr>
            <a:spLocks noGrp="1"/>
          </p:cNvSpPr>
          <p:nvPr>
            <p:ph type="sldNum" sz="quarter" idx="11"/>
          </p:nvPr>
        </p:nvSpPr>
        <p:spPr/>
        <p:txBody>
          <a:bodyPr/>
          <a:lstStyle>
            <a:lvl1pPr>
              <a:defRPr/>
            </a:lvl1pPr>
          </a:lstStyle>
          <a:p>
            <a:pPr>
              <a:defRPr/>
            </a:pPr>
            <a:fld id="{0360ABBD-716B-48A9-9DDB-F09F8B7E7AFB}" type="slidenum">
              <a:rPr lang="en-US"/>
              <a:pPr>
                <a:defRPr/>
              </a:pPr>
              <a:t>‹#›</a:t>
            </a:fld>
            <a:endParaRPr lang="en-US"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B2DA26AC-96B3-42F3-A130-8E4AD9EB78C3}"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000" b="1">
                <a:solidFill>
                  <a:srgbClr val="FFFFFF"/>
                </a:solidFill>
                <a:latin typeface="Verdana" pitchFamily="34" charset="0"/>
              </a:defRPr>
            </a:lvl1pPr>
          </a:lstStyle>
          <a:p>
            <a:pPr>
              <a:defRPr/>
            </a:pPr>
            <a:fld id="{C3DE9C5A-817F-4FC8-B54F-5EC0F899932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p:transition spd="med"/>
  <p:timing>
    <p:tnLst>
      <p:par>
        <p:cTn id="1" dur="indefinite" restart="never" nodeType="tmRoot"/>
      </p:par>
    </p:tnLst>
  </p:timing>
  <p:hf hdr="0" dt="0"/>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Tw Cen MT" pitchFamily="34" charset="0"/>
        </a:defRPr>
      </a:lvl2pPr>
      <a:lvl3pPr algn="l" rtl="0" eaLnBrk="0" fontAlgn="base" hangingPunct="0">
        <a:spcBef>
          <a:spcPct val="0"/>
        </a:spcBef>
        <a:spcAft>
          <a:spcPct val="0"/>
        </a:spcAft>
        <a:defRPr sz="4400" b="1">
          <a:solidFill>
            <a:schemeClr val="tx2"/>
          </a:solidFill>
          <a:latin typeface="Tw Cen MT" pitchFamily="34" charset="0"/>
        </a:defRPr>
      </a:lvl3pPr>
      <a:lvl4pPr algn="l" rtl="0" eaLnBrk="0" fontAlgn="base" hangingPunct="0">
        <a:spcBef>
          <a:spcPct val="0"/>
        </a:spcBef>
        <a:spcAft>
          <a:spcPct val="0"/>
        </a:spcAft>
        <a:defRPr sz="4400" b="1">
          <a:solidFill>
            <a:schemeClr val="tx2"/>
          </a:solidFill>
          <a:latin typeface="Tw Cen MT" pitchFamily="34" charset="0"/>
        </a:defRPr>
      </a:lvl4pPr>
      <a:lvl5pPr algn="l" rtl="0" eaLnBrk="0" fontAlgn="base" hangingPunct="0">
        <a:spcBef>
          <a:spcPct val="0"/>
        </a:spcBef>
        <a:spcAft>
          <a:spcPct val="0"/>
        </a:spcAft>
        <a:defRPr sz="4400" b="1">
          <a:solidFill>
            <a:schemeClr val="tx2"/>
          </a:solidFill>
          <a:latin typeface="Tw Cen MT" pitchFamily="34" charset="0"/>
        </a:defRPr>
      </a:lvl5pPr>
      <a:lvl6pPr marL="457200" algn="l" rtl="0" fontAlgn="base">
        <a:spcBef>
          <a:spcPct val="0"/>
        </a:spcBef>
        <a:spcAft>
          <a:spcPct val="0"/>
        </a:spcAft>
        <a:defRPr sz="4400" b="1">
          <a:solidFill>
            <a:schemeClr val="tx2"/>
          </a:solidFill>
          <a:latin typeface="Tw Cen MT" pitchFamily="34" charset="0"/>
        </a:defRPr>
      </a:lvl6pPr>
      <a:lvl7pPr marL="914400" algn="l" rtl="0" fontAlgn="base">
        <a:spcBef>
          <a:spcPct val="0"/>
        </a:spcBef>
        <a:spcAft>
          <a:spcPct val="0"/>
        </a:spcAft>
        <a:defRPr sz="4400" b="1">
          <a:solidFill>
            <a:schemeClr val="tx2"/>
          </a:solidFill>
          <a:latin typeface="Tw Cen MT" pitchFamily="34" charset="0"/>
        </a:defRPr>
      </a:lvl7pPr>
      <a:lvl8pPr marL="1371600" algn="l" rtl="0" fontAlgn="base">
        <a:spcBef>
          <a:spcPct val="0"/>
        </a:spcBef>
        <a:spcAft>
          <a:spcPct val="0"/>
        </a:spcAft>
        <a:defRPr sz="4400" b="1">
          <a:solidFill>
            <a:schemeClr val="tx2"/>
          </a:solidFill>
          <a:latin typeface="Tw Cen MT" pitchFamily="34" charset="0"/>
        </a:defRPr>
      </a:lvl8pPr>
      <a:lvl9pPr marL="1828800" algn="l" rtl="0" fontAlgn="base">
        <a:spcBef>
          <a:spcPct val="0"/>
        </a:spcBef>
        <a:spcAft>
          <a:spcPct val="0"/>
        </a:spcAft>
        <a:defRPr sz="4400" b="1">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76"/>
          <p:cNvSpPr txBox="1">
            <a:spLocks noChangeArrowheads="1"/>
          </p:cNvSpPr>
          <p:nvPr/>
        </p:nvSpPr>
        <p:spPr bwMode="auto">
          <a:xfrm>
            <a:off x="685800" y="2743200"/>
            <a:ext cx="7848600" cy="584200"/>
          </a:xfrm>
          <a:prstGeom prst="rect">
            <a:avLst/>
          </a:prstGeom>
          <a:noFill/>
          <a:ln w="38100">
            <a:noFill/>
            <a:miter lim="800000"/>
            <a:headEnd type="none" w="sm" len="sm"/>
            <a:tailEnd type="none" w="sm" len="sm"/>
          </a:ln>
        </p:spPr>
        <p:txBody>
          <a:bodyPr>
            <a:spAutoFit/>
          </a:bodyPr>
          <a:lstStyle/>
          <a:p>
            <a:pPr algn="ctr" eaLnBrk="0" hangingPunct="0">
              <a:spcBef>
                <a:spcPct val="50000"/>
              </a:spcBef>
            </a:pPr>
            <a:r>
              <a:rPr lang="en-US" sz="3200" b="1">
                <a:solidFill>
                  <a:schemeClr val="tx2"/>
                </a:solidFill>
                <a:latin typeface="Gill Sans MT" pitchFamily="34" charset="0"/>
              </a:rPr>
              <a:t>ARMM SHP and S+C Workshop</a:t>
            </a:r>
          </a:p>
        </p:txBody>
      </p:sp>
      <p:sp>
        <p:nvSpPr>
          <p:cNvPr id="9" name="Text Box 53"/>
          <p:cNvSpPr txBox="1">
            <a:spLocks noChangeArrowheads="1"/>
          </p:cNvSpPr>
          <p:nvPr/>
        </p:nvSpPr>
        <p:spPr bwMode="auto">
          <a:xfrm>
            <a:off x="457200" y="1143000"/>
            <a:ext cx="8305800" cy="1446550"/>
          </a:xfrm>
          <a:prstGeom prst="rect">
            <a:avLst/>
          </a:prstGeom>
          <a:noFill/>
          <a:ln w="38100">
            <a:noFill/>
            <a:miter lim="800000"/>
            <a:headEnd type="none" w="sm" len="sm"/>
            <a:tailEnd type="none" w="sm" len="sm"/>
          </a:ln>
        </p:spPr>
        <p:txBody>
          <a:bodyPr>
            <a:spAutoFit/>
          </a:bodyPr>
          <a:lstStyle/>
          <a:p>
            <a:pPr algn="ctr" eaLnBrk="0" hangingPunct="0">
              <a:spcBef>
                <a:spcPct val="50000"/>
              </a:spcBef>
              <a:defRPr/>
            </a:pPr>
            <a:r>
              <a:rPr lang="en-US" sz="4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itchFamily="34" charset="0"/>
              </a:rPr>
              <a:t>McKinney-Vento Program </a:t>
            </a:r>
            <a:r>
              <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itchFamily="34" charset="0"/>
              </a:rPr>
              <a:t>Basics</a:t>
            </a:r>
            <a:endParaRPr lang="en-US"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Gill Sans MT" pitchFamily="34" charset="0"/>
            </a:endParaRPr>
          </a:p>
        </p:txBody>
      </p:sp>
      <p:sp>
        <p:nvSpPr>
          <p:cNvPr id="17411" name="Text Box 56"/>
          <p:cNvSpPr txBox="1">
            <a:spLocks noChangeArrowheads="1"/>
          </p:cNvSpPr>
          <p:nvPr/>
        </p:nvSpPr>
        <p:spPr bwMode="auto">
          <a:xfrm>
            <a:off x="2057400" y="5562600"/>
            <a:ext cx="7315200" cy="1143000"/>
          </a:xfrm>
          <a:prstGeom prst="rect">
            <a:avLst/>
          </a:prstGeom>
          <a:noFill/>
          <a:ln w="9525">
            <a:noFill/>
            <a:miter lim="800000"/>
            <a:headEnd/>
            <a:tailEnd/>
          </a:ln>
        </p:spPr>
        <p:txBody>
          <a:bodyPr anchor="ctr"/>
          <a:lstStyle/>
          <a:p>
            <a:pPr algn="r" eaLnBrk="0" hangingPunct="0"/>
            <a:endParaRPr lang="en-US" b="1">
              <a:solidFill>
                <a:srgbClr val="0099FF"/>
              </a:solidFill>
              <a:latin typeface="Helvetica"/>
            </a:endParaRPr>
          </a:p>
          <a:p>
            <a:pPr algn="r" eaLnBrk="0" hangingPunct="0"/>
            <a:endParaRPr lang="en-US" sz="1400">
              <a:solidFill>
                <a:srgbClr val="000000"/>
              </a:solidFill>
              <a:latin typeface="Helvetica"/>
            </a:endParaRPr>
          </a:p>
          <a:p>
            <a:pPr algn="ctr" eaLnBrk="0" hangingPunct="0"/>
            <a:r>
              <a:rPr lang="en-US" sz="1600">
                <a:solidFill>
                  <a:schemeClr val="tx1"/>
                </a:solidFill>
                <a:latin typeface="Gill Sans MT" pitchFamily="34" charset="0"/>
              </a:rPr>
              <a:t>With Funding from the U.S. Department of Housing and  Urban Development</a:t>
            </a:r>
            <a:br>
              <a:rPr lang="en-US" sz="1600">
                <a:solidFill>
                  <a:schemeClr val="tx1"/>
                </a:solidFill>
                <a:latin typeface="Gill Sans MT" pitchFamily="34" charset="0"/>
              </a:rPr>
            </a:br>
            <a:r>
              <a:rPr lang="en-US" sz="1600">
                <a:solidFill>
                  <a:schemeClr val="tx1"/>
                </a:solidFill>
                <a:latin typeface="Gill Sans MT" pitchFamily="34" charset="0"/>
              </a:rPr>
              <a:t>Greensboro Field Office of Community Planning and Development</a:t>
            </a:r>
          </a:p>
        </p:txBody>
      </p:sp>
      <p:sp>
        <p:nvSpPr>
          <p:cNvPr id="17412" name="Rectangle 42"/>
          <p:cNvSpPr>
            <a:spLocks noChangeArrowheads="1"/>
          </p:cNvSpPr>
          <p:nvPr/>
        </p:nvSpPr>
        <p:spPr bwMode="auto">
          <a:xfrm>
            <a:off x="3352800" y="3886200"/>
            <a:ext cx="5181600" cy="1828800"/>
          </a:xfrm>
          <a:prstGeom prst="rect">
            <a:avLst/>
          </a:prstGeom>
          <a:noFill/>
          <a:ln w="9525">
            <a:noFill/>
            <a:miter lim="800000"/>
            <a:headEnd/>
            <a:tailEnd/>
          </a:ln>
        </p:spPr>
        <p:txBody>
          <a:bodyPr lIns="182880" tIns="46038" rIns="92075" bIns="46038" anchor="ctr"/>
          <a:lstStyle/>
          <a:p>
            <a:pPr algn="r" eaLnBrk="0" hangingPunct="0"/>
            <a:r>
              <a:rPr lang="en-US" b="1">
                <a:solidFill>
                  <a:schemeClr val="tx1"/>
                </a:solidFill>
                <a:latin typeface="Gill Sans MT" pitchFamily="34" charset="0"/>
              </a:rPr>
              <a:t>March 3, 2010</a:t>
            </a:r>
            <a:br>
              <a:rPr lang="en-US" b="1">
                <a:solidFill>
                  <a:schemeClr val="tx1"/>
                </a:solidFill>
                <a:latin typeface="Gill Sans MT" pitchFamily="34" charset="0"/>
              </a:rPr>
            </a:br>
            <a:r>
              <a:rPr lang="en-US">
                <a:solidFill>
                  <a:schemeClr val="tx1"/>
                </a:solidFill>
                <a:latin typeface="Gill Sans MT" pitchFamily="34" charset="0"/>
                <a:ea typeface="Arial Unicode MS"/>
                <a:cs typeface="Arial Unicode MS"/>
              </a:rPr>
              <a:t>Developed and Presented by </a:t>
            </a:r>
            <a:br>
              <a:rPr lang="en-US">
                <a:solidFill>
                  <a:schemeClr val="tx1"/>
                </a:solidFill>
                <a:latin typeface="Gill Sans MT" pitchFamily="34" charset="0"/>
                <a:ea typeface="Arial Unicode MS"/>
                <a:cs typeface="Arial Unicode MS"/>
              </a:rPr>
            </a:br>
            <a:r>
              <a:rPr lang="en-US" i="1">
                <a:solidFill>
                  <a:schemeClr val="tx1"/>
                </a:solidFill>
                <a:latin typeface="Gill Sans MT" pitchFamily="34" charset="0"/>
                <a:ea typeface="Arial Unicode MS"/>
                <a:cs typeface="Arial Unicode MS"/>
              </a:rPr>
              <a:t>Technical Assistance Collaborative, Inc.</a:t>
            </a:r>
            <a:r>
              <a:rPr lang="en-US">
                <a:solidFill>
                  <a:schemeClr val="tx1"/>
                </a:solidFill>
                <a:latin typeface="Gill Sans MT" pitchFamily="34" charset="0"/>
                <a:ea typeface="Arial Unicode MS"/>
                <a:cs typeface="Arial Unicode MS"/>
              </a:rPr>
              <a:t/>
            </a:r>
            <a:br>
              <a:rPr lang="en-US">
                <a:solidFill>
                  <a:schemeClr val="tx1"/>
                </a:solidFill>
                <a:latin typeface="Gill Sans MT" pitchFamily="34" charset="0"/>
                <a:ea typeface="Arial Unicode MS"/>
                <a:cs typeface="Arial Unicode MS"/>
              </a:rPr>
            </a:br>
            <a:r>
              <a:rPr lang="en-US" b="1">
                <a:solidFill>
                  <a:schemeClr val="tx1"/>
                </a:solidFill>
                <a:latin typeface="Gill Sans MT" pitchFamily="34" charset="0"/>
                <a:ea typeface="Arial Unicode MS"/>
                <a:cs typeface="Arial Unicode MS"/>
              </a:rPr>
              <a:t>Gina Schaak and</a:t>
            </a:r>
            <a:r>
              <a:rPr lang="en-US">
                <a:solidFill>
                  <a:schemeClr val="tx1"/>
                </a:solidFill>
                <a:latin typeface="Gill Sans MT" pitchFamily="34" charset="0"/>
                <a:ea typeface="Arial Unicode MS"/>
                <a:cs typeface="Arial Unicode MS"/>
              </a:rPr>
              <a:t> </a:t>
            </a:r>
            <a:r>
              <a:rPr lang="en-US" b="1">
                <a:solidFill>
                  <a:schemeClr val="tx1"/>
                </a:solidFill>
                <a:latin typeface="Gill Sans MT" pitchFamily="34" charset="0"/>
                <a:ea typeface="Arial Unicode MS"/>
                <a:cs typeface="Arial Unicode MS"/>
              </a:rPr>
              <a:t>John Woods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12775" y="228600"/>
            <a:ext cx="8153400" cy="990600"/>
          </a:xfrm>
        </p:spPr>
        <p:txBody>
          <a:bodyPr/>
          <a:lstStyle/>
          <a:p>
            <a:r>
              <a:rPr lang="en-US" smtClean="0"/>
              <a:t>NC BoS application timeline </a:t>
            </a:r>
          </a:p>
        </p:txBody>
      </p:sp>
      <p:sp>
        <p:nvSpPr>
          <p:cNvPr id="28674" name="Content Placeholder 2"/>
          <p:cNvSpPr>
            <a:spLocks noGrp="1"/>
          </p:cNvSpPr>
          <p:nvPr>
            <p:ph sz="quarter" idx="1"/>
          </p:nvPr>
        </p:nvSpPr>
        <p:spPr>
          <a:xfrm>
            <a:off x="612775" y="1600200"/>
            <a:ext cx="8153400" cy="4495800"/>
          </a:xfrm>
        </p:spPr>
        <p:txBody>
          <a:bodyPr/>
          <a:lstStyle/>
          <a:p>
            <a:r>
              <a:rPr lang="en-US" smtClean="0"/>
              <a:t>Late January- conduct PIT</a:t>
            </a:r>
          </a:p>
          <a:p>
            <a:r>
              <a:rPr lang="en-US" smtClean="0"/>
              <a:t>March 1-submit PIT to BoS</a:t>
            </a:r>
          </a:p>
          <a:p>
            <a:r>
              <a:rPr lang="en-US" smtClean="0"/>
              <a:t>Prior to NOFA release- submit Housing Inventory data</a:t>
            </a:r>
          </a:p>
          <a:p>
            <a:r>
              <a:rPr lang="en-US" smtClean="0"/>
              <a:t>Ongoing- assign community volunteers to BoS committees</a:t>
            </a:r>
          </a:p>
          <a:p>
            <a:r>
              <a:rPr lang="en-US" smtClean="0"/>
              <a:t>Ongoing- attend BoS meetings</a:t>
            </a:r>
          </a:p>
          <a:p>
            <a:r>
              <a:rPr lang="en-US" smtClean="0"/>
              <a:t>Within 2 wks of NOFA release- complete CoC structure and membership questionnaire from DHHS</a:t>
            </a:r>
          </a:p>
          <a:p>
            <a:endParaRPr lang="en-US" smtClean="0"/>
          </a:p>
        </p:txBody>
      </p:sp>
      <p:sp>
        <p:nvSpPr>
          <p:cNvPr id="28675"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9D4F7423-BF36-45B2-B1DC-BC339A32EB5B}" type="slidenum">
              <a:rPr lang="en-US" smtClean="0"/>
              <a:pPr/>
              <a:t>10</a:t>
            </a:fld>
            <a:endParaRPr lang="en-US" smtClean="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12775" y="228600"/>
            <a:ext cx="8153400" cy="990600"/>
          </a:xfrm>
        </p:spPr>
        <p:txBody>
          <a:bodyPr/>
          <a:lstStyle/>
          <a:p>
            <a:r>
              <a:rPr lang="en-US" smtClean="0"/>
              <a:t>BoS timeline continued</a:t>
            </a:r>
          </a:p>
        </p:txBody>
      </p:sp>
      <p:sp>
        <p:nvSpPr>
          <p:cNvPr id="29698" name="Content Placeholder 2"/>
          <p:cNvSpPr>
            <a:spLocks noGrp="1"/>
          </p:cNvSpPr>
          <p:nvPr>
            <p:ph sz="quarter" idx="1"/>
          </p:nvPr>
        </p:nvSpPr>
        <p:spPr>
          <a:xfrm>
            <a:off x="612775" y="1600200"/>
            <a:ext cx="8153400" cy="4495800"/>
          </a:xfrm>
        </p:spPr>
        <p:txBody>
          <a:bodyPr/>
          <a:lstStyle/>
          <a:p>
            <a:r>
              <a:rPr lang="en-US" smtClean="0"/>
              <a:t>Ongoing- participation in HMIS for all HUD M-V funded programs in BoS</a:t>
            </a:r>
          </a:p>
          <a:p>
            <a:endParaRPr lang="en-US" smtClean="0"/>
          </a:p>
          <a:p>
            <a:r>
              <a:rPr lang="en-US" smtClean="0"/>
              <a:t>June 1- complete pre-application and budget worksheet for any new projects</a:t>
            </a:r>
          </a:p>
        </p:txBody>
      </p:sp>
      <p:sp>
        <p:nvSpPr>
          <p:cNvPr id="29699"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00A1D09D-5575-430A-9BB8-BB26C247680F}" type="slidenum">
              <a:rPr lang="en-US" smtClean="0"/>
              <a:pPr/>
              <a:t>11</a:t>
            </a:fld>
            <a:endParaRPr lang="en-US" smtClean="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r>
              <a:rPr lang="en-US" smtClean="0"/>
              <a:t>HUD Program Objectives</a:t>
            </a:r>
          </a:p>
        </p:txBody>
      </p:sp>
      <p:sp>
        <p:nvSpPr>
          <p:cNvPr id="30722" name="Rectangle 3"/>
          <p:cNvSpPr>
            <a:spLocks noGrp="1"/>
          </p:cNvSpPr>
          <p:nvPr>
            <p:ph type="body" idx="4294967295"/>
          </p:nvPr>
        </p:nvSpPr>
        <p:spPr/>
        <p:txBody>
          <a:bodyPr/>
          <a:lstStyle/>
          <a:p>
            <a:r>
              <a:rPr lang="en-US" i="1" u="sng" smtClean="0"/>
              <a:t>SHP Transitional Housing Projects:</a:t>
            </a:r>
            <a:r>
              <a:rPr lang="en-US" i="1" smtClean="0"/>
              <a:t>  </a:t>
            </a:r>
            <a:r>
              <a:rPr lang="en-US" smtClean="0"/>
              <a:t>at least 63.5% move to permanent housing/permanent supportive housing</a:t>
            </a:r>
          </a:p>
          <a:p>
            <a:endParaRPr lang="en-US" i="1" u="sng" smtClean="0"/>
          </a:p>
          <a:p>
            <a:r>
              <a:rPr lang="en-US" i="1" u="sng" smtClean="0"/>
              <a:t>Permanent Housing Projects:</a:t>
            </a:r>
            <a:r>
              <a:rPr lang="en-US" i="1" smtClean="0"/>
              <a:t>  </a:t>
            </a:r>
            <a:r>
              <a:rPr lang="en-US" smtClean="0"/>
              <a:t>at least 71.5% of participants in SHP Permanent Housing or S+C projects remain for at least 7 months</a:t>
            </a:r>
          </a:p>
          <a:p>
            <a:endParaRPr lang="en-US" i="1" u="sng" smtClean="0"/>
          </a:p>
          <a:p>
            <a:r>
              <a:rPr lang="en-US" i="1" u="sng" smtClean="0"/>
              <a:t>Employment:</a:t>
            </a:r>
            <a:r>
              <a:rPr lang="en-US" smtClean="0"/>
              <a:t>  at least 19% of participants leaving SHP or S+C projects are employed</a:t>
            </a:r>
          </a:p>
        </p:txBody>
      </p:sp>
      <p:sp>
        <p:nvSpPr>
          <p:cNvPr id="30723"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03113313-6BFC-4723-A567-33BFEDCCD454}" type="slidenum">
              <a:rPr lang="en-US" smtClean="0">
                <a:solidFill>
                  <a:schemeClr val="bg1"/>
                </a:solidFill>
              </a:rPr>
              <a:pPr/>
              <a:t>12</a:t>
            </a:fld>
            <a:endParaRPr lang="en-US" smtClean="0">
              <a:solidFill>
                <a:schemeClr val="bg1"/>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p:txBody>
          <a:bodyPr/>
          <a:lstStyle/>
          <a:p>
            <a:r>
              <a:rPr lang="en-US" smtClean="0"/>
              <a:t>HUD Scoring</a:t>
            </a:r>
          </a:p>
        </p:txBody>
      </p:sp>
      <p:sp>
        <p:nvSpPr>
          <p:cNvPr id="31746" name="Rectangle 3"/>
          <p:cNvSpPr>
            <a:spLocks noGrp="1"/>
          </p:cNvSpPr>
          <p:nvPr>
            <p:ph type="body" idx="4294967295"/>
          </p:nvPr>
        </p:nvSpPr>
        <p:spPr/>
        <p:txBody>
          <a:bodyPr/>
          <a:lstStyle/>
          <a:p>
            <a:r>
              <a:rPr lang="en-US" smtClean="0"/>
              <a:t>Points based on how well CoC performed on HUD’s three Program Objectives</a:t>
            </a:r>
          </a:p>
          <a:p>
            <a:r>
              <a:rPr lang="en-US" smtClean="0"/>
              <a:t>Additional points based on how well CoC is working toward ending Chronic Homelessness</a:t>
            </a:r>
          </a:p>
          <a:p>
            <a:r>
              <a:rPr lang="en-US" smtClean="0"/>
              <a:t>Additional points based on percent of HUD resources spent on housing related activities vs. services</a:t>
            </a:r>
          </a:p>
          <a:p>
            <a:r>
              <a:rPr lang="en-US" smtClean="0"/>
              <a:t>Additional points on how CoC assists homeless persons to access mainstream resources</a:t>
            </a:r>
          </a:p>
        </p:txBody>
      </p:sp>
      <p:sp>
        <p:nvSpPr>
          <p:cNvPr id="31747"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CF67AF80-5797-4E64-A99C-12F5C2C9E196}" type="slidenum">
              <a:rPr lang="en-US" smtClean="0">
                <a:solidFill>
                  <a:schemeClr val="bg1"/>
                </a:solidFill>
              </a:rPr>
              <a:pPr/>
              <a:t>13</a:t>
            </a:fld>
            <a:endParaRPr lang="en-US" smtClean="0">
              <a:solidFill>
                <a:schemeClr val="bg1"/>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p:txBody>
          <a:bodyPr/>
          <a:lstStyle/>
          <a:p>
            <a:r>
              <a:rPr lang="en-US" smtClean="0"/>
              <a:t>New CoC Initiatives</a:t>
            </a:r>
          </a:p>
        </p:txBody>
      </p:sp>
      <p:sp>
        <p:nvSpPr>
          <p:cNvPr id="32770" name="Rectangle 3"/>
          <p:cNvSpPr>
            <a:spLocks noGrp="1"/>
          </p:cNvSpPr>
          <p:nvPr>
            <p:ph type="body" idx="4294967295"/>
          </p:nvPr>
        </p:nvSpPr>
        <p:spPr>
          <a:xfrm>
            <a:off x="612775" y="1600200"/>
            <a:ext cx="8153400" cy="4876800"/>
          </a:xfrm>
        </p:spPr>
        <p:txBody>
          <a:bodyPr/>
          <a:lstStyle/>
          <a:p>
            <a:r>
              <a:rPr lang="en-US" sz="2500" b="1" smtClean="0"/>
              <a:t>Samaritan Initiative (SI):</a:t>
            </a:r>
            <a:r>
              <a:rPr lang="en-US" sz="2500" smtClean="0"/>
              <a:t> Since 2005, bonus funds potentially available to CoCs that create new permanent housing for chronically homeless individuals.  In 2008, up to 15% of Initial Pro Rata Need (up to $6 million) available.</a:t>
            </a:r>
          </a:p>
          <a:p>
            <a:endParaRPr lang="en-US" sz="2500" smtClean="0"/>
          </a:p>
          <a:p>
            <a:r>
              <a:rPr lang="en-US" sz="2500" b="1" smtClean="0"/>
              <a:t>Rapid Re-Housing Program (RRH):</a:t>
            </a:r>
            <a:r>
              <a:rPr lang="en-US" sz="2500" smtClean="0"/>
              <a:t>  2008 funds available to create a new project targeted to families in housing crisis allowing them to stay in their current housing, relocate to housing that is sustainable, or to shorten a family’s stay in shelter if they were to lose their housing.  </a:t>
            </a:r>
          </a:p>
          <a:p>
            <a:pPr lvl="1"/>
            <a:r>
              <a:rPr lang="en-US" sz="2400" smtClean="0"/>
              <a:t>23 RRH projects funded including Portland/Gresham/Multonomah County CoC -  $1,085,075</a:t>
            </a:r>
          </a:p>
          <a:p>
            <a:pPr>
              <a:buFont typeface="Wingdings" pitchFamily="2" charset="2"/>
              <a:buNone/>
            </a:pPr>
            <a:endParaRPr lang="en-US" sz="2500" smtClean="0"/>
          </a:p>
        </p:txBody>
      </p:sp>
      <p:sp>
        <p:nvSpPr>
          <p:cNvPr id="32771"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A5899BD0-2D96-4D25-9A5C-3F24932F1787}" type="slidenum">
              <a:rPr lang="en-US" smtClean="0">
                <a:solidFill>
                  <a:schemeClr val="bg1"/>
                </a:solidFill>
              </a:rPr>
              <a:pPr/>
              <a:t>14</a:t>
            </a:fld>
            <a:endParaRPr lang="en-US" smtClean="0">
              <a:solidFill>
                <a:schemeClr val="bg1"/>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12775" y="228600"/>
            <a:ext cx="8153400" cy="990600"/>
          </a:xfrm>
        </p:spPr>
        <p:txBody>
          <a:bodyPr/>
          <a:lstStyle/>
          <a:p>
            <a:r>
              <a:rPr lang="en-US" smtClean="0"/>
              <a:t>Other New Federal Initiatives</a:t>
            </a:r>
          </a:p>
        </p:txBody>
      </p:sp>
      <p:sp>
        <p:nvSpPr>
          <p:cNvPr id="33794" name="Content Placeholder 2"/>
          <p:cNvSpPr>
            <a:spLocks noGrp="1"/>
          </p:cNvSpPr>
          <p:nvPr>
            <p:ph sz="quarter" idx="1"/>
          </p:nvPr>
        </p:nvSpPr>
        <p:spPr>
          <a:xfrm>
            <a:off x="612775" y="1600200"/>
            <a:ext cx="8153400" cy="4495800"/>
          </a:xfrm>
        </p:spPr>
        <p:txBody>
          <a:bodyPr/>
          <a:lstStyle/>
          <a:p>
            <a:r>
              <a:rPr lang="en-US" sz="2800" b="1" smtClean="0"/>
              <a:t>Homelessness Prevention and Rapid Re-Housing Program (HPRP):</a:t>
            </a:r>
            <a:r>
              <a:rPr lang="en-US" sz="2800" smtClean="0"/>
              <a:t> New funds given to states and localities to prevent homelessness for people at-risk, divert people from shelters, and move people out of shelters quickly</a:t>
            </a:r>
          </a:p>
          <a:p>
            <a:endParaRPr lang="en-US" sz="2800" smtClean="0">
              <a:solidFill>
                <a:srgbClr val="FF0000"/>
              </a:solidFill>
            </a:endParaRPr>
          </a:p>
          <a:p>
            <a:r>
              <a:rPr lang="en-US" sz="2800" b="1" smtClean="0"/>
              <a:t>Neighborhood Stabilization Program (NSP): </a:t>
            </a:r>
            <a:r>
              <a:rPr lang="en-US" sz="2800" smtClean="0"/>
              <a:t>New funds given to states and localities to acquire and redevelop foreclosed properties</a:t>
            </a:r>
          </a:p>
          <a:p>
            <a:endParaRPr lang="en-US" sz="2800" smtClean="0"/>
          </a:p>
          <a:p>
            <a:r>
              <a:rPr lang="en-US" sz="2800" b="1" smtClean="0"/>
              <a:t>And More…</a:t>
            </a:r>
          </a:p>
        </p:txBody>
      </p:sp>
      <p:sp>
        <p:nvSpPr>
          <p:cNvPr id="33795"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B64B742C-6013-428D-BE6B-C184C91E4612}" type="slidenum">
              <a:rPr lang="en-US" smtClean="0"/>
              <a:pPr/>
              <a:t>15</a:t>
            </a:fld>
            <a:endParaRPr lang="en-US" smtClean="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Placeholder 5"/>
          <p:cNvSpPr>
            <a:spLocks noGrp="1"/>
          </p:cNvSpPr>
          <p:nvPr>
            <p:ph type="body" idx="1"/>
          </p:nvPr>
        </p:nvSpPr>
        <p:spPr/>
        <p:txBody>
          <a:bodyPr/>
          <a:lstStyle/>
          <a:p>
            <a:endParaRPr lang="en-US" smtClean="0"/>
          </a:p>
        </p:txBody>
      </p:sp>
      <p:sp>
        <p:nvSpPr>
          <p:cNvPr id="34818" name="Title 4"/>
          <p:cNvSpPr>
            <a:spLocks noGrp="1"/>
          </p:cNvSpPr>
          <p:nvPr>
            <p:ph type="title"/>
          </p:nvPr>
        </p:nvSpPr>
        <p:spPr/>
        <p:txBody>
          <a:bodyPr/>
          <a:lstStyle/>
          <a:p>
            <a:r>
              <a:rPr lang="en-US" smtClean="0"/>
              <a:t>Overview of SHP Programs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p:txBody>
          <a:bodyPr/>
          <a:lstStyle/>
          <a:p>
            <a:r>
              <a:rPr lang="en-US" smtClean="0"/>
              <a:t>Overview of SHP Program</a:t>
            </a:r>
          </a:p>
        </p:txBody>
      </p:sp>
      <p:sp>
        <p:nvSpPr>
          <p:cNvPr id="35842" name="Rectangle 3"/>
          <p:cNvSpPr>
            <a:spLocks noGrp="1"/>
          </p:cNvSpPr>
          <p:nvPr>
            <p:ph type="body" idx="4294967295"/>
          </p:nvPr>
        </p:nvSpPr>
        <p:spPr/>
        <p:txBody>
          <a:bodyPr/>
          <a:lstStyle/>
          <a:p>
            <a:r>
              <a:rPr lang="en-US" sz="3200" smtClean="0"/>
              <a:t>Applicants/Grantees</a:t>
            </a:r>
          </a:p>
          <a:p>
            <a:pPr lvl="2" eaLnBrk="1" hangingPunct="1"/>
            <a:r>
              <a:rPr lang="en-US" sz="2600" smtClean="0"/>
              <a:t>States</a:t>
            </a:r>
          </a:p>
          <a:p>
            <a:pPr lvl="2" eaLnBrk="1" hangingPunct="1"/>
            <a:r>
              <a:rPr lang="en-US" sz="2600" smtClean="0"/>
              <a:t>Units of Local Government</a:t>
            </a:r>
          </a:p>
          <a:p>
            <a:pPr lvl="2" eaLnBrk="1" hangingPunct="1"/>
            <a:r>
              <a:rPr lang="en-US" sz="2600" smtClean="0"/>
              <a:t>Non-profit organizations</a:t>
            </a:r>
          </a:p>
          <a:p>
            <a:pPr lvl="2" eaLnBrk="1" hangingPunct="1"/>
            <a:r>
              <a:rPr lang="en-US" sz="2600" smtClean="0"/>
              <a:t>Community mental health corporations</a:t>
            </a:r>
          </a:p>
          <a:p>
            <a:pPr lvl="2" eaLnBrk="1" hangingPunct="1"/>
            <a:endParaRPr lang="en-US" sz="2600" smtClean="0"/>
          </a:p>
          <a:p>
            <a:pPr eaLnBrk="1" hangingPunct="1"/>
            <a:r>
              <a:rPr lang="en-US" sz="3200" smtClean="0"/>
              <a:t>Sponsors</a:t>
            </a:r>
          </a:p>
          <a:p>
            <a:pPr lvl="1" eaLnBrk="1" hangingPunct="1"/>
            <a:r>
              <a:rPr lang="en-US" smtClean="0"/>
              <a:t>Usually non-profits that provide day-to-day management and operation of the SHP program</a:t>
            </a:r>
          </a:p>
        </p:txBody>
      </p:sp>
      <p:sp>
        <p:nvSpPr>
          <p:cNvPr id="35843"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26892F53-A963-4FED-8E34-96E3EFCCBF66}" type="slidenum">
              <a:rPr lang="en-US" smtClean="0">
                <a:solidFill>
                  <a:schemeClr val="bg1"/>
                </a:solidFill>
              </a:rPr>
              <a:pPr/>
              <a:t>17</a:t>
            </a:fld>
            <a:endParaRPr lang="en-US" smtClean="0">
              <a:solidFill>
                <a:schemeClr val="bg1"/>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12775" y="228600"/>
            <a:ext cx="8153400" cy="990600"/>
          </a:xfrm>
        </p:spPr>
        <p:txBody>
          <a:bodyPr/>
          <a:lstStyle/>
          <a:p>
            <a:pPr eaLnBrk="1" hangingPunct="1"/>
            <a:r>
              <a:rPr lang="en-US" smtClean="0"/>
              <a:t>SHP</a:t>
            </a:r>
          </a:p>
        </p:txBody>
      </p:sp>
      <p:sp>
        <p:nvSpPr>
          <p:cNvPr id="36866" name="Rectangle 4"/>
          <p:cNvSpPr>
            <a:spLocks noGrp="1" noChangeArrowheads="1"/>
          </p:cNvSpPr>
          <p:nvPr>
            <p:ph sz="quarter" idx="1"/>
          </p:nvPr>
        </p:nvSpPr>
        <p:spPr>
          <a:xfrm>
            <a:off x="612775" y="1600200"/>
            <a:ext cx="8153400" cy="4495800"/>
          </a:xfrm>
        </p:spPr>
        <p:txBody>
          <a:bodyPr/>
          <a:lstStyle/>
          <a:p>
            <a:pPr marL="533400" indent="-533400" eaLnBrk="1" hangingPunct="1">
              <a:buFont typeface="Tw Cen MT" pitchFamily="34" charset="0"/>
              <a:buAutoNum type="arabicPeriod"/>
            </a:pPr>
            <a:r>
              <a:rPr lang="en-US" smtClean="0"/>
              <a:t>Transitional Housing</a:t>
            </a:r>
          </a:p>
          <a:p>
            <a:pPr marL="533400" indent="-533400" eaLnBrk="1" hangingPunct="1">
              <a:buFont typeface="Tw Cen MT" pitchFamily="34" charset="0"/>
              <a:buAutoNum type="arabicPeriod"/>
            </a:pPr>
            <a:r>
              <a:rPr lang="en-US" smtClean="0"/>
              <a:t>Permanent Supportive Housing (PSH)</a:t>
            </a:r>
          </a:p>
          <a:p>
            <a:pPr marL="533400" indent="-533400" eaLnBrk="1" hangingPunct="1">
              <a:buFont typeface="Tw Cen MT" pitchFamily="34" charset="0"/>
              <a:buAutoNum type="arabicPeriod"/>
            </a:pPr>
            <a:r>
              <a:rPr lang="en-US" smtClean="0"/>
              <a:t>Safe Havens</a:t>
            </a:r>
          </a:p>
          <a:p>
            <a:pPr marL="533400" indent="-533400" eaLnBrk="1" hangingPunct="1">
              <a:buFont typeface="Tw Cen MT" pitchFamily="34" charset="0"/>
              <a:buAutoNum type="arabicPeriod"/>
            </a:pPr>
            <a:r>
              <a:rPr lang="en-US" smtClean="0"/>
              <a:t>Supportive Services)</a:t>
            </a:r>
          </a:p>
          <a:p>
            <a:pPr marL="533400" indent="-533400" eaLnBrk="1" hangingPunct="1">
              <a:buFont typeface="Tw Cen MT" pitchFamily="34" charset="0"/>
              <a:buAutoNum type="arabicPeriod"/>
            </a:pPr>
            <a:r>
              <a:rPr lang="en-US" smtClean="0"/>
              <a:t>Innovative Supportive Housing</a:t>
            </a:r>
          </a:p>
          <a:p>
            <a:pPr marL="533400" indent="-533400" eaLnBrk="1" hangingPunct="1">
              <a:buFont typeface="Tw Cen MT" pitchFamily="34" charset="0"/>
              <a:buAutoNum type="arabicPeriod"/>
            </a:pPr>
            <a:r>
              <a:rPr lang="en-US" smtClean="0"/>
              <a:t>HMIS	</a:t>
            </a:r>
          </a:p>
        </p:txBody>
      </p:sp>
      <p:sp>
        <p:nvSpPr>
          <p:cNvPr id="36867" name="Slide Number Placeholder 4"/>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411A8230-8765-4D6B-867F-066C6736F52E}" type="slidenum">
              <a:rPr lang="en-US" sz="1000" b="1">
                <a:solidFill>
                  <a:srgbClr val="FFFFFF"/>
                </a:solidFill>
                <a:latin typeface="Verdana" pitchFamily="34" charset="0"/>
              </a:rPr>
              <a:pPr algn="ctr"/>
              <a:t>18</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12775" y="228600"/>
            <a:ext cx="8153400" cy="990600"/>
          </a:xfrm>
        </p:spPr>
        <p:txBody>
          <a:bodyPr/>
          <a:lstStyle/>
          <a:p>
            <a:pPr eaLnBrk="1" hangingPunct="1"/>
            <a:r>
              <a:rPr lang="en-US" smtClean="0"/>
              <a:t>SHP Funding Cycle</a:t>
            </a:r>
          </a:p>
        </p:txBody>
      </p:sp>
      <p:sp>
        <p:nvSpPr>
          <p:cNvPr id="3789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EAD630BA-25BE-4422-B828-1784A482CE1E}" type="slidenum">
              <a:rPr lang="en-US" smtClean="0"/>
              <a:pPr/>
              <a:t>19</a:t>
            </a:fld>
            <a:endParaRPr lang="en-US" smtClean="0"/>
          </a:p>
        </p:txBody>
      </p:sp>
      <p:sp>
        <p:nvSpPr>
          <p:cNvPr id="37891" name="Rectangle 3"/>
          <p:cNvSpPr>
            <a:spLocks noGrp="1" noChangeArrowheads="1"/>
          </p:cNvSpPr>
          <p:nvPr>
            <p:ph sz="quarter" idx="1"/>
          </p:nvPr>
        </p:nvSpPr>
        <p:spPr>
          <a:xfrm>
            <a:off x="612775" y="1600200"/>
            <a:ext cx="8153400" cy="4495800"/>
          </a:xfrm>
        </p:spPr>
        <p:txBody>
          <a:bodyPr/>
          <a:lstStyle/>
          <a:p>
            <a:pPr eaLnBrk="1" hangingPunct="1"/>
            <a:r>
              <a:rPr lang="en-US" smtClean="0"/>
              <a:t>Funded through CoC Competition</a:t>
            </a:r>
          </a:p>
          <a:p>
            <a:pPr eaLnBrk="1" hangingPunct="1"/>
            <a:endParaRPr lang="en-US" smtClean="0"/>
          </a:p>
          <a:p>
            <a:pPr eaLnBrk="1" hangingPunct="1"/>
            <a:r>
              <a:rPr lang="en-US" smtClean="0"/>
              <a:t>Prioritized by local CoC for funding</a:t>
            </a:r>
          </a:p>
          <a:p>
            <a:pPr eaLnBrk="1" hangingPunct="1"/>
            <a:endParaRPr lang="en-US" smtClean="0"/>
          </a:p>
          <a:p>
            <a:pPr eaLnBrk="1" hangingPunct="1"/>
            <a:r>
              <a:rPr lang="en-US" smtClean="0"/>
              <a:t>Grant term is 1, 2, or 3 years</a:t>
            </a:r>
          </a:p>
          <a:p>
            <a:pPr eaLnBrk="1" hangingPunct="1"/>
            <a:endParaRPr lang="en-US" smtClean="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p:txBody>
          <a:bodyPr/>
          <a:lstStyle/>
          <a:p>
            <a:r>
              <a:rPr lang="en-US" smtClean="0"/>
              <a:t>Continuum of Care</a:t>
            </a:r>
          </a:p>
        </p:txBody>
      </p:sp>
      <p:sp>
        <p:nvSpPr>
          <p:cNvPr id="19458" name="Rectangle 3"/>
          <p:cNvSpPr>
            <a:spLocks noGrp="1"/>
          </p:cNvSpPr>
          <p:nvPr>
            <p:ph type="body" idx="4294967295"/>
          </p:nvPr>
        </p:nvSpPr>
        <p:spPr/>
        <p:txBody>
          <a:bodyPr/>
          <a:lstStyle/>
          <a:p>
            <a:r>
              <a:rPr lang="en-US" smtClean="0"/>
              <a:t>Initiated in 1994</a:t>
            </a:r>
          </a:p>
          <a:p>
            <a:endParaRPr lang="en-US" smtClean="0"/>
          </a:p>
          <a:p>
            <a:r>
              <a:rPr lang="en-US" smtClean="0"/>
              <a:t>Two main purposes:</a:t>
            </a:r>
          </a:p>
          <a:p>
            <a:pPr lvl="1"/>
            <a:r>
              <a:rPr lang="en-US" smtClean="0"/>
              <a:t>an application to HUD for homeless-targeted housing and services resources; and </a:t>
            </a:r>
          </a:p>
          <a:p>
            <a:pPr lvl="1"/>
            <a:r>
              <a:rPr lang="en-US" smtClean="0"/>
              <a:t>it is a strategic plan for addressing homelessness in the community</a:t>
            </a:r>
          </a:p>
        </p:txBody>
      </p:sp>
      <p:sp>
        <p:nvSpPr>
          <p:cNvPr id="19459"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4845EA3F-32B2-4D75-AC94-FAA6A0F7B3BC}" type="slidenum">
              <a:rPr lang="en-US" smtClean="0">
                <a:solidFill>
                  <a:schemeClr val="bg1"/>
                </a:solidFill>
              </a:rPr>
              <a:pPr/>
              <a:t>2</a:t>
            </a:fld>
            <a:endParaRPr lang="en-US" smtClean="0">
              <a:solidFill>
                <a:schemeClr val="bg1"/>
              </a:solidFill>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a:xfrm>
            <a:off x="533400" y="273050"/>
            <a:ext cx="8153400" cy="869950"/>
          </a:xfrm>
        </p:spPr>
        <p:txBody>
          <a:bodyPr/>
          <a:lstStyle/>
          <a:p>
            <a:pPr eaLnBrk="1" hangingPunct="1"/>
            <a:r>
              <a:rPr lang="en-US" smtClean="0"/>
              <a:t>SHP Program Components</a:t>
            </a:r>
          </a:p>
        </p:txBody>
      </p:sp>
      <p:sp>
        <p:nvSpPr>
          <p:cNvPr id="26627" name="Rectangle 4"/>
          <p:cNvSpPr>
            <a:spLocks noGrp="1" noChangeArrowheads="1"/>
          </p:cNvSpPr>
          <p:nvPr>
            <p:ph sz="quarter" idx="4294967295"/>
          </p:nvPr>
        </p:nvSpPr>
        <p:spPr>
          <a:xfrm>
            <a:off x="609600" y="2438400"/>
            <a:ext cx="3886200" cy="4038600"/>
          </a:xfrm>
          <a:solidFill>
            <a:schemeClr val="accent2">
              <a:lumMod val="20000"/>
              <a:lumOff val="80000"/>
            </a:schemeClr>
          </a:solidFill>
        </p:spPr>
        <p:txBody>
          <a:bodyPr/>
          <a:lstStyle/>
          <a:p>
            <a:pPr marL="533400" indent="-533400" eaLnBrk="1" hangingPunct="1">
              <a:buFont typeface="Tw Cen MT" pitchFamily="34" charset="0"/>
              <a:buAutoNum type="arabicPeriod"/>
              <a:defRPr/>
            </a:pPr>
            <a:r>
              <a:rPr lang="en-US" dirty="0" smtClean="0"/>
              <a:t>Transitional Housing</a:t>
            </a:r>
          </a:p>
          <a:p>
            <a:pPr marL="533400" indent="-533400" eaLnBrk="1" hangingPunct="1">
              <a:buFont typeface="Tw Cen MT" pitchFamily="34" charset="0"/>
              <a:buAutoNum type="arabicPeriod"/>
              <a:defRPr/>
            </a:pPr>
            <a:r>
              <a:rPr lang="en-US" dirty="0" smtClean="0"/>
              <a:t>Permanent Supportive Housing (PSH)</a:t>
            </a:r>
          </a:p>
          <a:p>
            <a:pPr marL="533400" indent="-533400" eaLnBrk="1" hangingPunct="1">
              <a:buFont typeface="Tw Cen MT" pitchFamily="34" charset="0"/>
              <a:buAutoNum type="arabicPeriod"/>
              <a:defRPr/>
            </a:pPr>
            <a:r>
              <a:rPr lang="en-US" dirty="0" smtClean="0"/>
              <a:t>Supportive Services Only (SSO)</a:t>
            </a:r>
          </a:p>
          <a:p>
            <a:pPr marL="533400" indent="-533400" eaLnBrk="1" hangingPunct="1">
              <a:buFont typeface="Tw Cen MT" pitchFamily="34" charset="0"/>
              <a:buAutoNum type="arabicPeriod"/>
              <a:defRPr/>
            </a:pPr>
            <a:r>
              <a:rPr lang="en-US" dirty="0" smtClean="0"/>
              <a:t>Innovative Supportive Housing	</a:t>
            </a:r>
          </a:p>
        </p:txBody>
      </p:sp>
      <p:sp>
        <p:nvSpPr>
          <p:cNvPr id="26628" name="Rectangle 5"/>
          <p:cNvSpPr>
            <a:spLocks noGrp="1" noChangeArrowheads="1"/>
          </p:cNvSpPr>
          <p:nvPr>
            <p:ph sz="quarter" idx="4294967295"/>
          </p:nvPr>
        </p:nvSpPr>
        <p:spPr>
          <a:xfrm>
            <a:off x="4800600" y="2438400"/>
            <a:ext cx="3886200" cy="4038600"/>
          </a:xfrm>
          <a:solidFill>
            <a:schemeClr val="accent4">
              <a:lumMod val="20000"/>
              <a:lumOff val="80000"/>
            </a:schemeClr>
          </a:solidFill>
        </p:spPr>
        <p:txBody>
          <a:bodyPr/>
          <a:lstStyle/>
          <a:p>
            <a:pPr marL="457200" indent="-457200" eaLnBrk="1" hangingPunct="1">
              <a:buFont typeface="Wingdings" pitchFamily="2" charset="2"/>
              <a:buAutoNum type="arabicPeriod"/>
              <a:defRPr/>
            </a:pPr>
            <a:r>
              <a:rPr lang="en-US" dirty="0" smtClean="0"/>
              <a:t>Save Havens </a:t>
            </a:r>
          </a:p>
          <a:p>
            <a:pPr marL="457200" indent="-457200" eaLnBrk="1" hangingPunct="1">
              <a:buFont typeface="Wingdings" pitchFamily="2" charset="2"/>
              <a:buAutoNum type="arabicPeriod"/>
              <a:defRPr/>
            </a:pPr>
            <a:r>
              <a:rPr lang="en-US" dirty="0" smtClean="0"/>
              <a:t>Homeless Management Information Systems (HMIS)</a:t>
            </a:r>
          </a:p>
        </p:txBody>
      </p:sp>
      <p:sp>
        <p:nvSpPr>
          <p:cNvPr id="38916" name="Text Placeholder 6"/>
          <p:cNvSpPr>
            <a:spLocks noGrp="1"/>
          </p:cNvSpPr>
          <p:nvPr>
            <p:ph type="body" sz="quarter" idx="4294967295"/>
          </p:nvPr>
        </p:nvSpPr>
        <p:spPr>
          <a:xfrm>
            <a:off x="609600" y="1752600"/>
            <a:ext cx="3886200" cy="639763"/>
          </a:xfrm>
          <a:solidFill>
            <a:schemeClr val="accent2"/>
          </a:solidFill>
        </p:spPr>
        <p:txBody>
          <a:bodyPr anchor="ctr"/>
          <a:lstStyle/>
          <a:p>
            <a:pPr marL="533400" indent="-533400" algn="ctr" eaLnBrk="1" hangingPunct="1">
              <a:buFontTx/>
              <a:buNone/>
            </a:pPr>
            <a:r>
              <a:rPr lang="en-US" sz="2800" b="1" smtClean="0">
                <a:solidFill>
                  <a:srgbClr val="FFFFFF"/>
                </a:solidFill>
              </a:rPr>
              <a:t>Program Components</a:t>
            </a:r>
          </a:p>
        </p:txBody>
      </p:sp>
      <p:sp>
        <p:nvSpPr>
          <p:cNvPr id="8" name="Text Placeholder 7"/>
          <p:cNvSpPr>
            <a:spLocks noGrp="1"/>
          </p:cNvSpPr>
          <p:nvPr>
            <p:ph type="body" sz="quarter" idx="4294967295"/>
          </p:nvPr>
        </p:nvSpPr>
        <p:spPr>
          <a:xfrm>
            <a:off x="4800600" y="1752600"/>
            <a:ext cx="3886200" cy="639763"/>
          </a:xfrm>
          <a:solidFill>
            <a:schemeClr val="accent4"/>
          </a:solidFill>
        </p:spPr>
        <p:txBody>
          <a:bodyPr rtlCol="0" anchor="ctr"/>
          <a:lstStyle/>
          <a:p>
            <a:pPr marL="457200" indent="-457200" algn="ctr" eaLnBrk="1" hangingPunct="1">
              <a:buFontTx/>
              <a:buNone/>
              <a:defRPr/>
            </a:pPr>
            <a:r>
              <a:rPr lang="en-US" sz="2800" b="1" dirty="0" smtClean="0">
                <a:solidFill>
                  <a:srgbClr val="FFFFFF"/>
                </a:solidFill>
              </a:rPr>
              <a:t>Project Types</a:t>
            </a:r>
          </a:p>
        </p:txBody>
      </p:sp>
      <p:sp>
        <p:nvSpPr>
          <p:cNvPr id="38918" name="Slide Number Placeholder 4"/>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D0F5EEDF-2FF8-41A3-83F5-79EA5C0BCA76}" type="slidenum">
              <a:rPr lang="en-US" sz="1000" b="1">
                <a:solidFill>
                  <a:srgbClr val="FFFFFF"/>
                </a:solidFill>
                <a:latin typeface="Verdana" pitchFamily="34" charset="0"/>
              </a:rPr>
              <a:pPr algn="ctr"/>
              <a:t>20</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6" name="Rectangle 2"/>
          <p:cNvSpPr>
            <a:spLocks noGrp="1" noChangeArrowheads="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a:t>Component 1: </a:t>
            </a:r>
            <a:r>
              <a:rPr lang="en-US" dirty="0" smtClean="0"/>
              <a:t>Transitional </a:t>
            </a:r>
            <a:r>
              <a:rPr lang="en-US" dirty="0"/>
              <a:t>Housing</a:t>
            </a:r>
          </a:p>
        </p:txBody>
      </p:sp>
      <p:sp>
        <p:nvSpPr>
          <p:cNvPr id="39938" name="Rectangle 3"/>
          <p:cNvSpPr>
            <a:spLocks noGrp="1" noChangeArrowheads="1"/>
          </p:cNvSpPr>
          <p:nvPr>
            <p:ph sz="quarter" idx="1"/>
          </p:nvPr>
        </p:nvSpPr>
        <p:spPr>
          <a:xfrm>
            <a:off x="612775" y="1600200"/>
            <a:ext cx="8153400" cy="4495800"/>
          </a:xfrm>
        </p:spPr>
        <p:txBody>
          <a:bodyPr/>
          <a:lstStyle/>
          <a:p>
            <a:pPr eaLnBrk="1" hangingPunct="1"/>
            <a:r>
              <a:rPr lang="en-US" smtClean="0"/>
              <a:t>Type of supportive housing</a:t>
            </a:r>
          </a:p>
          <a:p>
            <a:pPr eaLnBrk="1" hangingPunct="1"/>
            <a:r>
              <a:rPr lang="en-US" smtClean="0"/>
              <a:t>Participants may reside up to 24 months</a:t>
            </a:r>
          </a:p>
          <a:p>
            <a:pPr eaLnBrk="1" hangingPunct="1"/>
            <a:r>
              <a:rPr lang="en-US" smtClean="0"/>
              <a:t>Required to make services available</a:t>
            </a:r>
          </a:p>
          <a:p>
            <a:pPr eaLnBrk="1" hangingPunct="1"/>
            <a:r>
              <a:rPr lang="en-US" smtClean="0"/>
              <a:t>Housing can be scattered site, in one structure, or in multiple structures</a:t>
            </a:r>
          </a:p>
          <a:p>
            <a:pPr eaLnBrk="1" hangingPunct="1"/>
            <a:r>
              <a:rPr lang="en-US" smtClean="0"/>
              <a:t>Can provide follow-up services for 6 months</a:t>
            </a:r>
          </a:p>
          <a:p>
            <a:pPr eaLnBrk="1" hangingPunct="1"/>
            <a:r>
              <a:rPr lang="en-US" smtClean="0"/>
              <a:t>Primary goal: move participants successfully to PH</a:t>
            </a:r>
          </a:p>
        </p:txBody>
      </p:sp>
      <p:sp>
        <p:nvSpPr>
          <p:cNvPr id="39939"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C9020813-FA3F-490E-8E71-343F795ACD4D}" type="slidenum">
              <a:rPr lang="en-US" sz="1000" b="1">
                <a:solidFill>
                  <a:srgbClr val="FFFFFF"/>
                </a:solidFill>
                <a:latin typeface="Verdana" pitchFamily="34" charset="0"/>
              </a:rPr>
              <a:pPr algn="ctr"/>
              <a:t>21</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12775" y="228600"/>
            <a:ext cx="8153400" cy="990600"/>
          </a:xfrm>
        </p:spPr>
        <p:txBody>
          <a:bodyPr/>
          <a:lstStyle/>
          <a:p>
            <a:pPr eaLnBrk="1" hangingPunct="1"/>
            <a:r>
              <a:rPr lang="en-US" sz="4000" smtClean="0"/>
              <a:t>Component 2: Permanent Supportive Housing for Persons with Disabilities</a:t>
            </a:r>
          </a:p>
        </p:txBody>
      </p:sp>
      <p:sp>
        <p:nvSpPr>
          <p:cNvPr id="40962" name="Rectangle 3"/>
          <p:cNvSpPr>
            <a:spLocks noGrp="1" noChangeArrowheads="1"/>
          </p:cNvSpPr>
          <p:nvPr>
            <p:ph sz="quarter" idx="1"/>
          </p:nvPr>
        </p:nvSpPr>
        <p:spPr>
          <a:xfrm>
            <a:off x="612775" y="1600200"/>
            <a:ext cx="8153400" cy="4495800"/>
          </a:xfrm>
        </p:spPr>
        <p:txBody>
          <a:bodyPr/>
          <a:lstStyle/>
          <a:p>
            <a:pPr eaLnBrk="1" hangingPunct="1">
              <a:lnSpc>
                <a:spcPct val="90000"/>
              </a:lnSpc>
            </a:pPr>
            <a:r>
              <a:rPr lang="en-US" smtClean="0"/>
              <a:t>Long-term housing for homeless people with disabilities</a:t>
            </a:r>
          </a:p>
          <a:p>
            <a:pPr eaLnBrk="1" hangingPunct="1">
              <a:lnSpc>
                <a:spcPct val="90000"/>
              </a:lnSpc>
            </a:pPr>
            <a:r>
              <a:rPr lang="en-US" smtClean="0"/>
              <a:t>Services available to enable participants to live as independently as possible</a:t>
            </a:r>
          </a:p>
          <a:p>
            <a:pPr eaLnBrk="1" hangingPunct="1">
              <a:lnSpc>
                <a:spcPct val="90000"/>
              </a:lnSpc>
            </a:pPr>
            <a:r>
              <a:rPr lang="en-US" smtClean="0"/>
              <a:t>Housing can be scattered site, in one structure, or in multiple structures</a:t>
            </a:r>
          </a:p>
          <a:p>
            <a:pPr eaLnBrk="1" hangingPunct="1">
              <a:lnSpc>
                <a:spcPct val="90000"/>
              </a:lnSpc>
            </a:pPr>
            <a:r>
              <a:rPr lang="en-US" smtClean="0"/>
              <a:t>Primary goal: Participants remain in the housing for </a:t>
            </a:r>
            <a:r>
              <a:rPr lang="en-US" i="1" u="sng" smtClean="0"/>
              <a:t>at least</a:t>
            </a:r>
            <a:r>
              <a:rPr lang="en-US" smtClean="0"/>
              <a:t> 7 months or more</a:t>
            </a:r>
          </a:p>
          <a:p>
            <a:pPr eaLnBrk="1" hangingPunct="1">
              <a:lnSpc>
                <a:spcPct val="90000"/>
              </a:lnSpc>
            </a:pPr>
            <a:endParaRPr lang="en-US" smtClean="0"/>
          </a:p>
        </p:txBody>
      </p:sp>
      <p:sp>
        <p:nvSpPr>
          <p:cNvPr id="40963"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DC58B189-D6AD-4E42-9000-1A0C821B6305}" type="slidenum">
              <a:rPr lang="en-US" sz="1000" b="1">
                <a:solidFill>
                  <a:srgbClr val="FFFFFF"/>
                </a:solidFill>
                <a:latin typeface="Verdana" pitchFamily="34" charset="0"/>
              </a:rPr>
              <a:pPr algn="ctr"/>
              <a:t>22</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12775" y="228600"/>
            <a:ext cx="8153400" cy="990600"/>
          </a:xfrm>
        </p:spPr>
        <p:txBody>
          <a:bodyPr/>
          <a:lstStyle/>
          <a:p>
            <a:pPr eaLnBrk="1" hangingPunct="1"/>
            <a:r>
              <a:rPr lang="en-US" sz="4000" smtClean="0"/>
              <a:t>Component 3: Supportive Services Only (SSO)</a:t>
            </a:r>
          </a:p>
        </p:txBody>
      </p:sp>
      <p:sp>
        <p:nvSpPr>
          <p:cNvPr id="41986" name="Rectangle 3"/>
          <p:cNvSpPr>
            <a:spLocks noGrp="1" noChangeArrowheads="1"/>
          </p:cNvSpPr>
          <p:nvPr>
            <p:ph sz="quarter" idx="1"/>
          </p:nvPr>
        </p:nvSpPr>
        <p:spPr>
          <a:xfrm>
            <a:off x="612775" y="1600200"/>
            <a:ext cx="8153400" cy="4495800"/>
          </a:xfrm>
        </p:spPr>
        <p:txBody>
          <a:bodyPr/>
          <a:lstStyle/>
          <a:p>
            <a:pPr eaLnBrk="1" hangingPunct="1"/>
            <a:r>
              <a:rPr lang="en-US" smtClean="0"/>
              <a:t>Provide services to participants who do not reside in the Grantee’s/Sponsor’s housing</a:t>
            </a:r>
          </a:p>
          <a:p>
            <a:pPr eaLnBrk="1" hangingPunct="1"/>
            <a:endParaRPr lang="en-US" smtClean="0"/>
          </a:p>
          <a:p>
            <a:pPr eaLnBrk="1" hangingPunct="1"/>
            <a:r>
              <a:rPr lang="en-US" smtClean="0"/>
              <a:t>SSO projects may be scattered, in one structure, in multiple structures, or independent of any structure (e.g., outreach)</a:t>
            </a:r>
          </a:p>
          <a:p>
            <a:pPr eaLnBrk="1" hangingPunct="1"/>
            <a:endParaRPr lang="en-US" smtClean="0"/>
          </a:p>
          <a:p>
            <a:pPr eaLnBrk="1" hangingPunct="1"/>
            <a:r>
              <a:rPr lang="en-US" smtClean="0"/>
              <a:t>Primary goals: Assist participants to obtain and remain in PH, increase their skills and/or income, and live independently</a:t>
            </a:r>
          </a:p>
        </p:txBody>
      </p:sp>
      <p:sp>
        <p:nvSpPr>
          <p:cNvPr id="41987"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3D02F2EA-5674-4306-BF23-BC6444783DB3}" type="slidenum">
              <a:rPr lang="en-US" sz="1000" b="1">
                <a:solidFill>
                  <a:srgbClr val="FFFFFF"/>
                </a:solidFill>
                <a:latin typeface="Verdana" pitchFamily="34" charset="0"/>
              </a:rPr>
              <a:pPr algn="ctr"/>
              <a:t>23</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612775" y="228600"/>
            <a:ext cx="8153400" cy="990600"/>
          </a:xfrm>
        </p:spPr>
        <p:txBody>
          <a:bodyPr/>
          <a:lstStyle/>
          <a:p>
            <a:pPr eaLnBrk="1" hangingPunct="1"/>
            <a:r>
              <a:rPr lang="en-US" sz="4000" smtClean="0"/>
              <a:t>Component 4: </a:t>
            </a:r>
            <a:br>
              <a:rPr lang="en-US" sz="4000" smtClean="0"/>
            </a:br>
            <a:r>
              <a:rPr lang="en-US" sz="4000" smtClean="0"/>
              <a:t>Innovative Supportive Housing</a:t>
            </a:r>
          </a:p>
        </p:txBody>
      </p:sp>
      <p:sp>
        <p:nvSpPr>
          <p:cNvPr id="43010" name="Rectangle 3"/>
          <p:cNvSpPr>
            <a:spLocks noGrp="1" noChangeArrowheads="1"/>
          </p:cNvSpPr>
          <p:nvPr>
            <p:ph sz="quarter" idx="1"/>
          </p:nvPr>
        </p:nvSpPr>
        <p:spPr>
          <a:xfrm>
            <a:off x="612775" y="1600200"/>
            <a:ext cx="8153400" cy="4495800"/>
          </a:xfrm>
        </p:spPr>
        <p:txBody>
          <a:bodyPr/>
          <a:lstStyle/>
          <a:p>
            <a:pPr marL="609600" indent="-609600" eaLnBrk="1" hangingPunct="1"/>
            <a:r>
              <a:rPr lang="en-US" smtClean="0"/>
              <a:t>A distinctly different approach when viewed within its geographic area</a:t>
            </a:r>
          </a:p>
          <a:p>
            <a:pPr marL="609600" indent="-609600" eaLnBrk="1" hangingPunct="1"/>
            <a:endParaRPr lang="en-US" smtClean="0"/>
          </a:p>
          <a:p>
            <a:pPr marL="609600" indent="-609600" eaLnBrk="1" hangingPunct="1"/>
            <a:r>
              <a:rPr lang="en-US" smtClean="0"/>
              <a:t>Is a sensible model for others</a:t>
            </a:r>
          </a:p>
          <a:p>
            <a:pPr marL="609600" indent="-609600" eaLnBrk="1" hangingPunct="1"/>
            <a:endParaRPr lang="en-US" smtClean="0"/>
          </a:p>
          <a:p>
            <a:pPr marL="609600" indent="-609600" eaLnBrk="1" hangingPunct="1"/>
            <a:r>
              <a:rPr lang="en-US" smtClean="0"/>
              <a:t>Can be replicated elsewhere</a:t>
            </a:r>
          </a:p>
          <a:p>
            <a:pPr marL="609600" indent="-609600" eaLnBrk="1" hangingPunct="1">
              <a:buFont typeface="Wingdings" pitchFamily="2" charset="2"/>
              <a:buNone/>
            </a:pPr>
            <a:endParaRPr lang="en-US" smtClean="0"/>
          </a:p>
        </p:txBody>
      </p:sp>
      <p:sp>
        <p:nvSpPr>
          <p:cNvPr id="43011"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23ED4006-30A0-4F21-AAB6-BF19FC9D6E97}" type="slidenum">
              <a:rPr lang="en-US" sz="1000" b="1">
                <a:solidFill>
                  <a:srgbClr val="FFFFFF"/>
                </a:solidFill>
                <a:latin typeface="Verdana" pitchFamily="34" charset="0"/>
              </a:rPr>
              <a:pPr algn="ctr"/>
              <a:t>24</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12775" y="228600"/>
            <a:ext cx="8153400" cy="990600"/>
          </a:xfrm>
        </p:spPr>
        <p:txBody>
          <a:bodyPr/>
          <a:lstStyle/>
          <a:p>
            <a:pPr eaLnBrk="1" hangingPunct="1"/>
            <a:r>
              <a:rPr lang="en-US" smtClean="0"/>
              <a:t>Project Type 1:  Safe Havens</a:t>
            </a:r>
          </a:p>
        </p:txBody>
      </p:sp>
      <p:sp>
        <p:nvSpPr>
          <p:cNvPr id="44034" name="Rectangle 3"/>
          <p:cNvSpPr>
            <a:spLocks noGrp="1" noChangeArrowheads="1"/>
          </p:cNvSpPr>
          <p:nvPr>
            <p:ph sz="quarter" idx="1"/>
          </p:nvPr>
        </p:nvSpPr>
        <p:spPr>
          <a:xfrm>
            <a:off x="612775" y="1600200"/>
            <a:ext cx="8153400" cy="4495800"/>
          </a:xfrm>
        </p:spPr>
        <p:txBody>
          <a:bodyPr/>
          <a:lstStyle/>
          <a:p>
            <a:pPr eaLnBrk="1" hangingPunct="1"/>
            <a:r>
              <a:rPr lang="en-US" smtClean="0"/>
              <a:t>Serves hard-to-reach homeless persons with severe mental illness on the street and have been unable or unwilling to participate in housing or services</a:t>
            </a:r>
          </a:p>
          <a:p>
            <a:pPr eaLnBrk="1" hangingPunct="1"/>
            <a:r>
              <a:rPr lang="en-US" smtClean="0"/>
              <a:t>Portal of entry — may include a drop-in center</a:t>
            </a:r>
          </a:p>
          <a:p>
            <a:pPr eaLnBrk="1" hangingPunct="1"/>
            <a:r>
              <a:rPr lang="en-US" smtClean="0"/>
              <a:t>Provides basic needs</a:t>
            </a:r>
          </a:p>
          <a:p>
            <a:pPr eaLnBrk="1" hangingPunct="1"/>
            <a:r>
              <a:rPr lang="en-US" smtClean="0"/>
              <a:t>On-going assessment of client needs</a:t>
            </a:r>
          </a:p>
          <a:p>
            <a:pPr eaLnBrk="1" hangingPunct="1"/>
            <a:r>
              <a:rPr lang="en-US" smtClean="0"/>
              <a:t>Makes services available but low demand</a:t>
            </a:r>
          </a:p>
          <a:p>
            <a:pPr eaLnBrk="1" hangingPunct="1"/>
            <a:r>
              <a:rPr lang="en-US" smtClean="0"/>
              <a:t>24-hour residence for unspecified duration</a:t>
            </a:r>
          </a:p>
          <a:p>
            <a:pPr eaLnBrk="1" hangingPunct="1"/>
            <a:r>
              <a:rPr lang="en-US" smtClean="0"/>
              <a:t>Private or semi-private accommodations</a:t>
            </a:r>
          </a:p>
          <a:p>
            <a:pPr eaLnBrk="1" hangingPunct="1"/>
            <a:endParaRPr lang="en-US" smtClean="0"/>
          </a:p>
        </p:txBody>
      </p:sp>
      <p:sp>
        <p:nvSpPr>
          <p:cNvPr id="44035"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00255EA7-88E6-45B8-A310-D6F31D2C592D}" type="slidenum">
              <a:rPr lang="en-US" sz="1000" b="1">
                <a:solidFill>
                  <a:srgbClr val="FFFFFF"/>
                </a:solidFill>
                <a:latin typeface="Verdana" pitchFamily="34" charset="0"/>
              </a:rPr>
              <a:pPr algn="ctr"/>
              <a:t>25</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12775" y="228600"/>
            <a:ext cx="8153400" cy="990600"/>
          </a:xfrm>
        </p:spPr>
        <p:txBody>
          <a:bodyPr/>
          <a:lstStyle/>
          <a:p>
            <a:pPr eaLnBrk="1" hangingPunct="1"/>
            <a:r>
              <a:rPr lang="en-US" smtClean="0"/>
              <a:t>Project Type 2:  HMIS</a:t>
            </a:r>
          </a:p>
        </p:txBody>
      </p:sp>
      <p:sp>
        <p:nvSpPr>
          <p:cNvPr id="45058" name="Rectangle 3"/>
          <p:cNvSpPr>
            <a:spLocks noGrp="1" noChangeArrowheads="1"/>
          </p:cNvSpPr>
          <p:nvPr>
            <p:ph sz="quarter" idx="1"/>
          </p:nvPr>
        </p:nvSpPr>
        <p:spPr>
          <a:xfrm>
            <a:off x="612775" y="1600200"/>
            <a:ext cx="8153400" cy="4495800"/>
          </a:xfrm>
        </p:spPr>
        <p:txBody>
          <a:bodyPr/>
          <a:lstStyle/>
          <a:p>
            <a:pPr eaLnBrk="1" hangingPunct="1"/>
            <a:r>
              <a:rPr lang="en-US" b="1" smtClean="0"/>
              <a:t>2001: </a:t>
            </a:r>
            <a:r>
              <a:rPr lang="en-US" smtClean="0"/>
              <a:t>Congress approved use of SHP funds for implementation and operation of CoC-wide HMIS systems.</a:t>
            </a:r>
          </a:p>
          <a:p>
            <a:r>
              <a:rPr lang="en-US" smtClean="0"/>
              <a:t>Computerized data collection application designed to capture client-level information over time on the characteristics and service needs of men, women, and children experiencing homelessness, while also protecting client confidentiality. </a:t>
            </a:r>
          </a:p>
          <a:p>
            <a:r>
              <a:rPr lang="en-US" smtClean="0"/>
              <a:t>Eligible budget activity and also an SHP component. 	</a:t>
            </a:r>
          </a:p>
          <a:p>
            <a:pPr eaLnBrk="1" hangingPunct="1">
              <a:buFont typeface="Wingdings" pitchFamily="2" charset="2"/>
              <a:buNone/>
            </a:pPr>
            <a:endParaRPr lang="en-US" smtClean="0"/>
          </a:p>
          <a:p>
            <a:pPr eaLnBrk="1" hangingPunct="1"/>
            <a:endParaRPr lang="en-US" smtClean="0"/>
          </a:p>
        </p:txBody>
      </p:sp>
      <p:sp>
        <p:nvSpPr>
          <p:cNvPr id="45059"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7EDEA9D7-182B-4195-B338-1E554FB73427}" type="slidenum">
              <a:rPr lang="en-US" sz="1000" b="1">
                <a:solidFill>
                  <a:srgbClr val="FFFFFF"/>
                </a:solidFill>
                <a:latin typeface="Verdana" pitchFamily="34" charset="0"/>
              </a:rPr>
              <a:pPr algn="ctr"/>
              <a:t>26</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Placeholder 5"/>
          <p:cNvSpPr>
            <a:spLocks noGrp="1"/>
          </p:cNvSpPr>
          <p:nvPr>
            <p:ph type="body" idx="1"/>
          </p:nvPr>
        </p:nvSpPr>
        <p:spPr/>
        <p:txBody>
          <a:bodyPr/>
          <a:lstStyle/>
          <a:p>
            <a:endParaRPr lang="en-US" smtClean="0"/>
          </a:p>
        </p:txBody>
      </p:sp>
      <p:sp>
        <p:nvSpPr>
          <p:cNvPr id="46082" name="Title 4"/>
          <p:cNvSpPr>
            <a:spLocks noGrp="1"/>
          </p:cNvSpPr>
          <p:nvPr>
            <p:ph type="title"/>
          </p:nvPr>
        </p:nvSpPr>
        <p:spPr/>
        <p:txBody>
          <a:bodyPr/>
          <a:lstStyle/>
          <a:p>
            <a:r>
              <a:rPr lang="en-US" smtClean="0"/>
              <a:t>SHP Eligible Activities and Costs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12775" y="228600"/>
            <a:ext cx="8153400" cy="990600"/>
          </a:xfrm>
        </p:spPr>
        <p:txBody>
          <a:bodyPr/>
          <a:lstStyle/>
          <a:p>
            <a:pPr eaLnBrk="1" hangingPunct="1"/>
            <a:r>
              <a:rPr lang="en-US" smtClean="0"/>
              <a:t>SHP Eligible vs. Approved Activities</a:t>
            </a:r>
          </a:p>
        </p:txBody>
      </p:sp>
      <p:sp>
        <p:nvSpPr>
          <p:cNvPr id="47106" name="Rectangle 3"/>
          <p:cNvSpPr>
            <a:spLocks noGrp="1" noChangeArrowheads="1"/>
          </p:cNvSpPr>
          <p:nvPr>
            <p:ph sz="quarter" idx="1"/>
          </p:nvPr>
        </p:nvSpPr>
        <p:spPr>
          <a:xfrm>
            <a:off x="533400" y="1600200"/>
            <a:ext cx="8153400" cy="4495800"/>
          </a:xfrm>
        </p:spPr>
        <p:txBody>
          <a:bodyPr/>
          <a:lstStyle/>
          <a:p>
            <a:pPr eaLnBrk="1" hangingPunct="1">
              <a:lnSpc>
                <a:spcPct val="90000"/>
              </a:lnSpc>
            </a:pPr>
            <a:r>
              <a:rPr lang="en-US" smtClean="0"/>
              <a:t>Submit budgets for specific eligible activities in CoC application</a:t>
            </a:r>
          </a:p>
          <a:p>
            <a:pPr eaLnBrk="1" hangingPunct="1">
              <a:lnSpc>
                <a:spcPct val="90000"/>
              </a:lnSpc>
            </a:pPr>
            <a:r>
              <a:rPr lang="en-US" smtClean="0"/>
              <a:t>Budgets are approved by HUD.</a:t>
            </a:r>
          </a:p>
          <a:p>
            <a:pPr eaLnBrk="1" hangingPunct="1">
              <a:lnSpc>
                <a:spcPct val="90000"/>
              </a:lnSpc>
            </a:pPr>
            <a:r>
              <a:rPr lang="en-US" smtClean="0"/>
              <a:t>Project can only spend SHP money on approved budget line items</a:t>
            </a:r>
          </a:p>
        </p:txBody>
      </p:sp>
      <p:sp>
        <p:nvSpPr>
          <p:cNvPr id="47107"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C786EDAA-841C-4D8D-BF52-6AF0AAF899BC}" type="slidenum">
              <a:rPr lang="en-US" sz="1000" b="1">
                <a:solidFill>
                  <a:srgbClr val="FFFFFF"/>
                </a:solidFill>
                <a:latin typeface="Verdana" pitchFamily="34" charset="0"/>
              </a:rPr>
              <a:pPr algn="ctr"/>
              <a:t>28</a:t>
            </a:fld>
            <a:endParaRPr lang="en-US" sz="1000" b="1">
              <a:solidFill>
                <a:srgbClr val="FFFFFF"/>
              </a:solidFill>
              <a:latin typeface="Verdana" pitchFamily="34" charset="0"/>
            </a:endParaRPr>
          </a:p>
        </p:txBody>
      </p:sp>
      <p:sp>
        <p:nvSpPr>
          <p:cNvPr id="6" name="Rounded Rectangle 5"/>
          <p:cNvSpPr/>
          <p:nvPr/>
        </p:nvSpPr>
        <p:spPr>
          <a:xfrm>
            <a:off x="990600" y="4038600"/>
            <a:ext cx="7391400" cy="2362200"/>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eaLnBrk="0" hangingPunct="0">
              <a:defRPr/>
            </a:pPr>
            <a:endParaRPr lang="en-US" dirty="0"/>
          </a:p>
        </p:txBody>
      </p:sp>
      <p:sp>
        <p:nvSpPr>
          <p:cNvPr id="47111" name="Rectangle 6"/>
          <p:cNvSpPr>
            <a:spLocks noChangeArrowheads="1"/>
          </p:cNvSpPr>
          <p:nvPr/>
        </p:nvSpPr>
        <p:spPr bwMode="auto">
          <a:xfrm>
            <a:off x="1447800" y="4286250"/>
            <a:ext cx="6553200" cy="1477963"/>
          </a:xfrm>
          <a:prstGeom prst="rect">
            <a:avLst/>
          </a:prstGeom>
          <a:noFill/>
          <a:ln w="9525">
            <a:noFill/>
            <a:miter lim="800000"/>
            <a:headEnd/>
            <a:tailEnd/>
          </a:ln>
        </p:spPr>
        <p:txBody>
          <a:bodyPr>
            <a:spAutoFit/>
          </a:bodyPr>
          <a:lstStyle/>
          <a:p>
            <a:pPr eaLnBrk="0" hangingPunct="0">
              <a:lnSpc>
                <a:spcPct val="90000"/>
              </a:lnSpc>
              <a:buFont typeface="Wingdings" pitchFamily="2" charset="2"/>
              <a:buNone/>
            </a:pPr>
            <a:r>
              <a:rPr lang="en-US" sz="2800" b="1" i="1">
                <a:solidFill>
                  <a:schemeClr val="bg1"/>
                </a:solidFill>
                <a:latin typeface="Tw Cen MT" pitchFamily="34" charset="0"/>
              </a:rPr>
              <a:t>Example</a:t>
            </a:r>
            <a:endParaRPr lang="en-US" b="1" i="1">
              <a:solidFill>
                <a:schemeClr val="bg1"/>
              </a:solidFill>
              <a:latin typeface="Tw Cen MT" pitchFamily="34" charset="0"/>
            </a:endParaRPr>
          </a:p>
          <a:p>
            <a:pPr eaLnBrk="0" hangingPunct="0">
              <a:lnSpc>
                <a:spcPct val="90000"/>
              </a:lnSpc>
              <a:buFont typeface="Wingdings" pitchFamily="2" charset="2"/>
              <a:buNone/>
            </a:pPr>
            <a:r>
              <a:rPr lang="en-US">
                <a:solidFill>
                  <a:schemeClr val="bg1"/>
                </a:solidFill>
                <a:latin typeface="Tw Cen MT" pitchFamily="34" charset="0"/>
              </a:rPr>
              <a:t>Project was requested and approved for $40,000 in </a:t>
            </a:r>
            <a:r>
              <a:rPr lang="en-US" u="sng">
                <a:solidFill>
                  <a:schemeClr val="bg1"/>
                </a:solidFill>
                <a:latin typeface="Tw Cen MT" pitchFamily="34" charset="0"/>
              </a:rPr>
              <a:t>operating costs </a:t>
            </a:r>
            <a:r>
              <a:rPr lang="en-US">
                <a:solidFill>
                  <a:schemeClr val="bg1"/>
                </a:solidFill>
                <a:latin typeface="Tw Cen MT" pitchFamily="34" charset="0"/>
              </a:rPr>
              <a:t>for a TH. Project cannot spend money on leasing activities.</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12775" y="228600"/>
            <a:ext cx="8153400" cy="990600"/>
          </a:xfrm>
        </p:spPr>
        <p:txBody>
          <a:bodyPr/>
          <a:lstStyle/>
          <a:p>
            <a:pPr eaLnBrk="1" hangingPunct="1"/>
            <a:r>
              <a:rPr lang="en-US" smtClean="0"/>
              <a:t>Eligible Activities</a:t>
            </a:r>
          </a:p>
        </p:txBody>
      </p:sp>
      <p:sp>
        <p:nvSpPr>
          <p:cNvPr id="4813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7C86D66C-1AD0-4AF6-A01E-3537C62198B1}" type="slidenum">
              <a:rPr lang="en-US" smtClean="0"/>
              <a:pPr/>
              <a:t>29</a:t>
            </a:fld>
            <a:endParaRPr lang="en-US" smtClean="0"/>
          </a:p>
        </p:txBody>
      </p:sp>
      <p:sp>
        <p:nvSpPr>
          <p:cNvPr id="48131" name="Rectangle 3"/>
          <p:cNvSpPr>
            <a:spLocks noGrp="1" noChangeArrowheads="1"/>
          </p:cNvSpPr>
          <p:nvPr>
            <p:ph sz="quarter" idx="1"/>
          </p:nvPr>
        </p:nvSpPr>
        <p:spPr>
          <a:xfrm>
            <a:off x="612775" y="1600200"/>
            <a:ext cx="8153400" cy="4495800"/>
          </a:xfrm>
        </p:spPr>
        <p:txBody>
          <a:bodyPr/>
          <a:lstStyle/>
          <a:p>
            <a:pPr eaLnBrk="1" hangingPunct="1"/>
            <a:r>
              <a:rPr lang="en-US" smtClean="0"/>
              <a:t>Acquisition and Rehabilitation</a:t>
            </a:r>
          </a:p>
          <a:p>
            <a:pPr eaLnBrk="1" hangingPunct="1"/>
            <a:r>
              <a:rPr lang="en-US" smtClean="0"/>
              <a:t>Purchase land and New Construction</a:t>
            </a:r>
          </a:p>
          <a:p>
            <a:pPr eaLnBrk="1" hangingPunct="1"/>
            <a:r>
              <a:rPr lang="en-US" smtClean="0"/>
              <a:t>Leasing</a:t>
            </a:r>
          </a:p>
          <a:p>
            <a:pPr eaLnBrk="1" hangingPunct="1"/>
            <a:r>
              <a:rPr lang="en-US" smtClean="0"/>
              <a:t>Operations</a:t>
            </a:r>
          </a:p>
          <a:p>
            <a:pPr eaLnBrk="1" hangingPunct="1"/>
            <a:r>
              <a:rPr lang="en-US" smtClean="0"/>
              <a:t>Supportive Services</a:t>
            </a:r>
          </a:p>
          <a:p>
            <a:pPr eaLnBrk="1" hangingPunct="1"/>
            <a:r>
              <a:rPr lang="en-US" smtClean="0"/>
              <a:t>HMIS</a:t>
            </a:r>
          </a:p>
          <a:p>
            <a:pPr eaLnBrk="1" hangingPunct="1"/>
            <a:r>
              <a:rPr lang="en-US" smtClean="0"/>
              <a:t>Administration</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r>
              <a:rPr lang="en-US" smtClean="0"/>
              <a:t>Strategic Process</a:t>
            </a:r>
          </a:p>
        </p:txBody>
      </p:sp>
      <p:sp>
        <p:nvSpPr>
          <p:cNvPr id="21506" name="Content Placeholder 2"/>
          <p:cNvSpPr>
            <a:spLocks noGrp="1"/>
          </p:cNvSpPr>
          <p:nvPr>
            <p:ph sz="quarter" idx="1"/>
          </p:nvPr>
        </p:nvSpPr>
        <p:spPr>
          <a:xfrm>
            <a:off x="612775" y="1600200"/>
            <a:ext cx="8153400" cy="4495800"/>
          </a:xfrm>
        </p:spPr>
        <p:txBody>
          <a:bodyPr/>
          <a:lstStyle/>
          <a:p>
            <a:pPr eaLnBrk="1" hangingPunct="1"/>
            <a:r>
              <a:rPr lang="en-US" smtClean="0"/>
              <a:t>Broad-based</a:t>
            </a:r>
          </a:p>
          <a:p>
            <a:pPr eaLnBrk="1" hangingPunct="1"/>
            <a:endParaRPr lang="en-US" smtClean="0"/>
          </a:p>
          <a:p>
            <a:pPr eaLnBrk="1" hangingPunct="1"/>
            <a:r>
              <a:rPr lang="en-US" smtClean="0"/>
              <a:t>Community-wide</a:t>
            </a:r>
          </a:p>
          <a:p>
            <a:pPr eaLnBrk="1" hangingPunct="1"/>
            <a:endParaRPr lang="en-US" smtClean="0"/>
          </a:p>
          <a:p>
            <a:pPr eaLnBrk="1" hangingPunct="1"/>
            <a:r>
              <a:rPr lang="en-US" smtClean="0"/>
              <a:t>Year-round initiative</a:t>
            </a:r>
          </a:p>
          <a:p>
            <a:endParaRPr lang="en-US" smtClean="0"/>
          </a:p>
        </p:txBody>
      </p:sp>
      <p:sp>
        <p:nvSpPr>
          <p:cNvPr id="21507"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713C52C1-B81B-4C87-A787-9EA8EF7DEF64}" type="slidenum">
              <a:rPr lang="en-US" smtClean="0"/>
              <a:pPr/>
              <a:t>3</a:t>
            </a:fld>
            <a:endParaRPr lang="en-US" smtClean="0"/>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12775" y="228600"/>
            <a:ext cx="8153400" cy="990600"/>
          </a:xfrm>
        </p:spPr>
        <p:txBody>
          <a:bodyPr/>
          <a:lstStyle/>
          <a:p>
            <a:pPr eaLnBrk="1" hangingPunct="1"/>
            <a:r>
              <a:rPr lang="en-US" smtClean="0"/>
              <a:t>Acquisition &amp; Rehabilitation</a:t>
            </a:r>
          </a:p>
        </p:txBody>
      </p:sp>
      <p:sp>
        <p:nvSpPr>
          <p:cNvPr id="49154"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AE6F5737-C1EE-4CDC-89CB-960CBBBCAB6E}" type="slidenum">
              <a:rPr lang="en-US" smtClean="0"/>
              <a:pPr/>
              <a:t>30</a:t>
            </a:fld>
            <a:endParaRPr lang="en-US" smtClean="0"/>
          </a:p>
        </p:txBody>
      </p:sp>
      <p:sp>
        <p:nvSpPr>
          <p:cNvPr id="49155" name="Rectangle 3"/>
          <p:cNvSpPr>
            <a:spLocks noGrp="1" noChangeArrowheads="1"/>
          </p:cNvSpPr>
          <p:nvPr>
            <p:ph sz="quarter" idx="1"/>
          </p:nvPr>
        </p:nvSpPr>
        <p:spPr>
          <a:xfrm>
            <a:off x="612775" y="1600200"/>
            <a:ext cx="8153400" cy="4495800"/>
          </a:xfrm>
        </p:spPr>
        <p:txBody>
          <a:bodyPr/>
          <a:lstStyle/>
          <a:p>
            <a:pPr eaLnBrk="1" hangingPunct="1"/>
            <a:r>
              <a:rPr lang="en-US" smtClean="0"/>
              <a:t>Costs associated with purchasing property.  Can include paying off a current mortgage (as long as previously not used for supportive housing/services) </a:t>
            </a:r>
          </a:p>
          <a:p>
            <a:pPr eaLnBrk="1" hangingPunct="1"/>
            <a:endParaRPr lang="en-US" smtClean="0"/>
          </a:p>
          <a:p>
            <a:pPr eaLnBrk="1" hangingPunct="1"/>
            <a:r>
              <a:rPr lang="en-US" smtClean="0"/>
              <a:t>Costs associated with renovating property for use as housing or services</a:t>
            </a:r>
          </a:p>
          <a:p>
            <a:pPr eaLnBrk="1" hangingPunct="1"/>
            <a:endParaRPr lang="en-US" smtClean="0"/>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a:xfrm>
            <a:off x="612775" y="228600"/>
            <a:ext cx="8153400" cy="990600"/>
          </a:xfrm>
        </p:spPr>
        <p:txBody>
          <a:bodyPr/>
          <a:lstStyle/>
          <a:p>
            <a:r>
              <a:rPr lang="en-US" smtClean="0"/>
              <a:t>Overview Eligible Activities</a:t>
            </a:r>
          </a:p>
        </p:txBody>
      </p:sp>
      <p:sp>
        <p:nvSpPr>
          <p:cNvPr id="51202" name="Rectangle 3"/>
          <p:cNvSpPr>
            <a:spLocks noGrp="1"/>
          </p:cNvSpPr>
          <p:nvPr>
            <p:ph sz="quarter" idx="1"/>
          </p:nvPr>
        </p:nvSpPr>
        <p:spPr>
          <a:xfrm>
            <a:off x="612775" y="1600200"/>
            <a:ext cx="8153400" cy="4495800"/>
          </a:xfrm>
        </p:spPr>
        <p:txBody>
          <a:bodyPr/>
          <a:lstStyle/>
          <a:p>
            <a:r>
              <a:rPr lang="en-US" smtClean="0"/>
              <a:t>Funded projects applied for specific things:  </a:t>
            </a:r>
          </a:p>
          <a:p>
            <a:pPr lvl="1"/>
            <a:r>
              <a:rPr lang="en-US" smtClean="0"/>
              <a:t>target population</a:t>
            </a:r>
          </a:p>
          <a:p>
            <a:pPr lvl="1"/>
            <a:r>
              <a:rPr lang="en-US" smtClean="0"/>
              <a:t>types of housing or services</a:t>
            </a:r>
          </a:p>
        </p:txBody>
      </p:sp>
      <p:sp>
        <p:nvSpPr>
          <p:cNvPr id="51203"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426F4E7A-ABF3-4FB0-B7DB-1AE5F3115042}" type="slidenum">
              <a:rPr lang="en-US" smtClean="0">
                <a:solidFill>
                  <a:schemeClr val="bg1"/>
                </a:solidFill>
              </a:rPr>
              <a:pPr/>
              <a:t>31</a:t>
            </a:fld>
            <a:endParaRPr lang="en-US" smtClean="0">
              <a:solidFill>
                <a:schemeClr val="bg1"/>
              </a:solidFill>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4213" y="76200"/>
            <a:ext cx="8307387" cy="1143000"/>
          </a:xfrm>
        </p:spPr>
        <p:txBody>
          <a:bodyPr/>
          <a:lstStyle/>
          <a:p>
            <a:pPr eaLnBrk="1" hangingPunct="1"/>
            <a:r>
              <a:rPr lang="en-US" sz="4000" smtClean="0"/>
              <a:t>Acquisition &amp; Rehabilitation Restrictions</a:t>
            </a:r>
          </a:p>
        </p:txBody>
      </p:sp>
      <p:sp>
        <p:nvSpPr>
          <p:cNvPr id="52226"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147183D7-9CF2-4D95-8E71-14C5781811D4}" type="slidenum">
              <a:rPr lang="en-US" smtClean="0"/>
              <a:pPr/>
              <a:t>32</a:t>
            </a:fld>
            <a:endParaRPr lang="en-US" smtClean="0"/>
          </a:p>
        </p:txBody>
      </p:sp>
      <p:sp>
        <p:nvSpPr>
          <p:cNvPr id="52227" name="Rectangle 3"/>
          <p:cNvSpPr>
            <a:spLocks noGrp="1" noChangeArrowheads="1"/>
          </p:cNvSpPr>
          <p:nvPr>
            <p:ph sz="quarter" idx="1"/>
          </p:nvPr>
        </p:nvSpPr>
        <p:spPr>
          <a:xfrm>
            <a:off x="609600" y="1600200"/>
            <a:ext cx="8077200" cy="3505200"/>
          </a:xfrm>
        </p:spPr>
        <p:txBody>
          <a:bodyPr/>
          <a:lstStyle/>
          <a:p>
            <a:pPr eaLnBrk="1" hangingPunct="1"/>
            <a:r>
              <a:rPr lang="en-US" smtClean="0"/>
              <a:t>SHP limit is between $200,000 and $400,000 </a:t>
            </a:r>
            <a:r>
              <a:rPr lang="en-US" i="1" smtClean="0"/>
              <a:t>per </a:t>
            </a:r>
            <a:r>
              <a:rPr lang="en-US" smtClean="0"/>
              <a:t>structure depending if it is in a high cost area</a:t>
            </a:r>
          </a:p>
          <a:p>
            <a:pPr eaLnBrk="1" hangingPunct="1"/>
            <a:endParaRPr lang="en-US" smtClean="0"/>
          </a:p>
          <a:p>
            <a:pPr eaLnBrk="1" hangingPunct="1"/>
            <a:r>
              <a:rPr lang="en-US" smtClean="0"/>
              <a:t>Requires $1 for $1 match</a:t>
            </a:r>
          </a:p>
          <a:p>
            <a:pPr eaLnBrk="1" hangingPunct="1"/>
            <a:endParaRPr lang="en-US" smtClean="0"/>
          </a:p>
          <a:p>
            <a:pPr eaLnBrk="1" hangingPunct="1"/>
            <a:r>
              <a:rPr lang="en-US" smtClean="0"/>
              <a:t>Program must operate project for 20 years</a:t>
            </a:r>
          </a:p>
          <a:p>
            <a:pPr eaLnBrk="1" hangingPunct="1"/>
            <a:endParaRPr lang="en-US" sz="2800" smtClean="0"/>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609600" y="304800"/>
            <a:ext cx="7772400" cy="838200"/>
          </a:xfrm>
        </p:spPr>
        <p:txBody>
          <a:bodyPr/>
          <a:lstStyle/>
          <a:p>
            <a:pPr eaLnBrk="1" hangingPunct="1"/>
            <a:r>
              <a:rPr lang="en-US" smtClean="0"/>
              <a:t>New Construction</a:t>
            </a:r>
          </a:p>
        </p:txBody>
      </p:sp>
      <p:sp>
        <p:nvSpPr>
          <p:cNvPr id="54274" name="Rectangle 3"/>
          <p:cNvSpPr>
            <a:spLocks noGrp="1" noChangeArrowheads="1"/>
          </p:cNvSpPr>
          <p:nvPr>
            <p:ph type="body" sz="half" idx="1"/>
          </p:nvPr>
        </p:nvSpPr>
        <p:spPr>
          <a:xfrm>
            <a:off x="609600" y="1600200"/>
            <a:ext cx="7772400" cy="4724400"/>
          </a:xfrm>
        </p:spPr>
        <p:txBody>
          <a:bodyPr/>
          <a:lstStyle/>
          <a:p>
            <a:pPr eaLnBrk="1" hangingPunct="1">
              <a:lnSpc>
                <a:spcPct val="90000"/>
              </a:lnSpc>
            </a:pPr>
            <a:r>
              <a:rPr lang="en-US" smtClean="0"/>
              <a:t>Costs associated with building new structure(s) in which homeless persons will reside</a:t>
            </a:r>
          </a:p>
          <a:p>
            <a:pPr eaLnBrk="1" hangingPunct="1">
              <a:lnSpc>
                <a:spcPct val="90000"/>
              </a:lnSpc>
            </a:pPr>
            <a:endParaRPr lang="en-US" smtClean="0"/>
          </a:p>
          <a:p>
            <a:pPr eaLnBrk="1" hangingPunct="1">
              <a:lnSpc>
                <a:spcPct val="90000"/>
              </a:lnSpc>
            </a:pPr>
            <a:r>
              <a:rPr lang="en-US" smtClean="0"/>
              <a:t>Eligible for TH, PH, Save Havens, and Innovative Supportive Housing</a:t>
            </a:r>
          </a:p>
          <a:p>
            <a:pPr eaLnBrk="1" hangingPunct="1">
              <a:lnSpc>
                <a:spcPct val="90000"/>
              </a:lnSpc>
            </a:pPr>
            <a:endParaRPr lang="en-US" smtClean="0"/>
          </a:p>
          <a:p>
            <a:pPr eaLnBrk="1" hangingPunct="1">
              <a:lnSpc>
                <a:spcPct val="90000"/>
              </a:lnSpc>
            </a:pPr>
            <a:r>
              <a:rPr lang="en-US" smtClean="0"/>
              <a:t>Includes cost of land</a:t>
            </a:r>
          </a:p>
          <a:p>
            <a:pPr eaLnBrk="1" hangingPunct="1">
              <a:lnSpc>
                <a:spcPct val="90000"/>
              </a:lnSpc>
            </a:pPr>
            <a:endParaRPr lang="en-US" smtClean="0"/>
          </a:p>
          <a:p>
            <a:pPr eaLnBrk="1" hangingPunct="1">
              <a:lnSpc>
                <a:spcPct val="90000"/>
              </a:lnSpc>
            </a:pPr>
            <a:r>
              <a:rPr lang="en-US" smtClean="0"/>
              <a:t>Must demonstrate costs are less than rehabilitation</a:t>
            </a:r>
          </a:p>
        </p:txBody>
      </p:sp>
      <p:sp>
        <p:nvSpPr>
          <p:cNvPr id="54275"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CF66DD95-5CC6-4A45-8A64-86F645AD06F4}" type="slidenum">
              <a:rPr lang="en-US" smtClean="0"/>
              <a:pPr/>
              <a:t>33</a:t>
            </a:fld>
            <a:endParaRPr lang="en-US" smtClean="0"/>
          </a:p>
        </p:txBody>
      </p:sp>
      <p:sp>
        <p:nvSpPr>
          <p:cNvPr id="54276" name="Slide Number Placeholder 3"/>
          <p:cNvSpPr txBox="1">
            <a:spLocks/>
          </p:cNvSpPr>
          <p:nvPr/>
        </p:nvSpPr>
        <p:spPr bwMode="auto">
          <a:xfrm>
            <a:off x="0" y="1271588"/>
            <a:ext cx="533400" cy="244475"/>
          </a:xfrm>
          <a:prstGeom prst="rect">
            <a:avLst/>
          </a:prstGeom>
          <a:noFill/>
          <a:ln w="9525">
            <a:noFill/>
            <a:miter lim="800000"/>
            <a:headEnd/>
            <a:tailEnd/>
          </a:ln>
        </p:spPr>
        <p:txBody>
          <a:bodyPr/>
          <a:lstStyle/>
          <a:p>
            <a:pPr algn="ctr" eaLnBrk="0" hangingPunct="0"/>
            <a:fld id="{2F69A1B1-9195-45A5-A03C-560EA7BDD523}" type="slidenum">
              <a:rPr lang="en-US" sz="1000" b="1">
                <a:solidFill>
                  <a:schemeClr val="bg1"/>
                </a:solidFill>
                <a:latin typeface="Verdana" pitchFamily="34" charset="0"/>
              </a:rPr>
              <a:pPr algn="ctr" eaLnBrk="0" hangingPunct="0"/>
              <a:t>33</a:t>
            </a:fld>
            <a:endParaRPr lang="en-US" sz="1000" b="1">
              <a:solidFill>
                <a:schemeClr val="bg1"/>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09600" y="228600"/>
            <a:ext cx="7769225" cy="990600"/>
          </a:xfrm>
        </p:spPr>
        <p:txBody>
          <a:bodyPr/>
          <a:lstStyle/>
          <a:p>
            <a:pPr eaLnBrk="1" hangingPunct="1"/>
            <a:r>
              <a:rPr lang="en-US" smtClean="0"/>
              <a:t>New Construction Restrictions</a:t>
            </a:r>
          </a:p>
        </p:txBody>
      </p:sp>
      <p:sp>
        <p:nvSpPr>
          <p:cNvPr id="56322"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1E5B83D5-DFA2-4475-BE7D-049397F06776}" type="slidenum">
              <a:rPr lang="en-US" smtClean="0"/>
              <a:pPr/>
              <a:t>34</a:t>
            </a:fld>
            <a:endParaRPr lang="en-US" smtClean="0"/>
          </a:p>
        </p:txBody>
      </p:sp>
      <p:sp>
        <p:nvSpPr>
          <p:cNvPr id="8" name="Rectangle 3"/>
          <p:cNvSpPr txBox="1">
            <a:spLocks noChangeArrowheads="1"/>
          </p:cNvSpPr>
          <p:nvPr/>
        </p:nvSpPr>
        <p:spPr bwMode="auto">
          <a:xfrm>
            <a:off x="609600" y="1600200"/>
            <a:ext cx="7772400" cy="4724400"/>
          </a:xfrm>
          <a:prstGeom prst="rect">
            <a:avLst/>
          </a:prstGeom>
          <a:noFill/>
          <a:ln w="9525">
            <a:noFill/>
            <a:miter lim="800000"/>
            <a:headEnd/>
            <a:tailEnd/>
          </a:ln>
        </p:spPr>
        <p:txBody>
          <a:bodyPr/>
          <a:lstStyle/>
          <a:p>
            <a:pPr marL="319088" indent="-319088">
              <a:lnSpc>
                <a:spcPct val="90000"/>
              </a:lnSpc>
              <a:spcBef>
                <a:spcPts val="700"/>
              </a:spcBef>
              <a:buClr>
                <a:schemeClr val="accent2"/>
              </a:buClr>
              <a:buSzPct val="60000"/>
              <a:buFont typeface="Wingdings" pitchFamily="2" charset="2"/>
              <a:buChar char=""/>
              <a:defRPr/>
            </a:pPr>
            <a:r>
              <a:rPr lang="en-US" sz="2900" dirty="0">
                <a:solidFill>
                  <a:schemeClr val="tx1"/>
                </a:solidFill>
                <a:latin typeface="+mn-lt"/>
              </a:rPr>
              <a:t>SHP limit $400,000 per structure depending if in high cost </a:t>
            </a:r>
            <a:r>
              <a:rPr lang="en-US" sz="2900" dirty="0">
                <a:solidFill>
                  <a:schemeClr val="tx1"/>
                </a:solidFill>
                <a:latin typeface="+mn-lt"/>
              </a:rPr>
              <a:t>area</a:t>
            </a:r>
            <a:endParaRPr lang="en-US" sz="2900" dirty="0">
              <a:solidFill>
                <a:schemeClr val="tx1"/>
              </a:solidFill>
              <a:latin typeface="+mn-lt"/>
            </a:endParaRPr>
          </a:p>
          <a:p>
            <a:pPr marL="319088" indent="-319088">
              <a:lnSpc>
                <a:spcPct val="90000"/>
              </a:lnSpc>
              <a:spcBef>
                <a:spcPts val="700"/>
              </a:spcBef>
              <a:buClr>
                <a:schemeClr val="accent2"/>
              </a:buClr>
              <a:buSzPct val="60000"/>
              <a:buFont typeface="Wingdings" pitchFamily="2" charset="2"/>
              <a:buChar char=""/>
              <a:defRPr/>
            </a:pPr>
            <a:endParaRPr lang="en-US" sz="2900" dirty="0">
              <a:solidFill>
                <a:schemeClr val="tx1"/>
              </a:solidFill>
              <a:latin typeface="+mn-lt"/>
            </a:endParaRPr>
          </a:p>
          <a:p>
            <a:pPr marL="319088" indent="-319088">
              <a:lnSpc>
                <a:spcPct val="90000"/>
              </a:lnSpc>
              <a:spcBef>
                <a:spcPts val="700"/>
              </a:spcBef>
              <a:buClr>
                <a:schemeClr val="accent2"/>
              </a:buClr>
              <a:buSzPct val="60000"/>
              <a:buFont typeface="Wingdings" pitchFamily="2" charset="2"/>
              <a:buChar char=""/>
              <a:defRPr/>
            </a:pPr>
            <a:r>
              <a:rPr lang="en-US" sz="2900" dirty="0">
                <a:solidFill>
                  <a:schemeClr val="tx1"/>
                </a:solidFill>
                <a:latin typeface="+mn-lt"/>
              </a:rPr>
              <a:t>Requires $1 for $1 match</a:t>
            </a:r>
          </a:p>
          <a:p>
            <a:pPr marL="319088" indent="-319088">
              <a:lnSpc>
                <a:spcPct val="90000"/>
              </a:lnSpc>
              <a:spcBef>
                <a:spcPts val="700"/>
              </a:spcBef>
              <a:buClr>
                <a:schemeClr val="accent2"/>
              </a:buClr>
              <a:buSzPct val="60000"/>
              <a:buFont typeface="Wingdings" pitchFamily="2" charset="2"/>
              <a:buChar char=""/>
              <a:defRPr/>
            </a:pPr>
            <a:endParaRPr lang="en-US" sz="2900" dirty="0">
              <a:solidFill>
                <a:schemeClr val="tx1"/>
              </a:solidFill>
              <a:latin typeface="+mn-lt"/>
            </a:endParaRPr>
          </a:p>
          <a:p>
            <a:pPr marL="319088" indent="-319088">
              <a:lnSpc>
                <a:spcPct val="90000"/>
              </a:lnSpc>
              <a:spcBef>
                <a:spcPts val="700"/>
              </a:spcBef>
              <a:buClr>
                <a:schemeClr val="accent2"/>
              </a:buClr>
              <a:buSzPct val="60000"/>
              <a:buFont typeface="Wingdings" pitchFamily="2" charset="2"/>
              <a:buChar char=""/>
              <a:defRPr/>
            </a:pPr>
            <a:r>
              <a:rPr lang="en-US" sz="2900" dirty="0">
                <a:solidFill>
                  <a:schemeClr val="tx1"/>
                </a:solidFill>
                <a:latin typeface="+mn-lt"/>
              </a:rPr>
              <a:t>Program must operate project for 20 </a:t>
            </a:r>
            <a:r>
              <a:rPr lang="en-US" sz="2900" dirty="0">
                <a:solidFill>
                  <a:schemeClr val="tx1"/>
                </a:solidFill>
                <a:latin typeface="+mn-lt"/>
              </a:rPr>
              <a:t>years</a:t>
            </a:r>
            <a:endParaRPr lang="en-US" sz="2900" dirty="0">
              <a:solidFill>
                <a:schemeClr val="tx1"/>
              </a:solidFill>
              <a:latin typeface="+mn-lt"/>
            </a:endParaRPr>
          </a:p>
          <a:p>
            <a:pPr marL="319088" indent="-319088">
              <a:lnSpc>
                <a:spcPct val="90000"/>
              </a:lnSpc>
              <a:spcBef>
                <a:spcPts val="700"/>
              </a:spcBef>
              <a:buClr>
                <a:schemeClr val="accent2"/>
              </a:buClr>
              <a:buSzPct val="60000"/>
              <a:buFont typeface="Wingdings" pitchFamily="2" charset="2"/>
              <a:buChar char=""/>
              <a:defRPr/>
            </a:pPr>
            <a:endParaRPr lang="en-US" sz="2900" dirty="0">
              <a:solidFill>
                <a:schemeClr val="tx1"/>
              </a:solidFill>
              <a:latin typeface="+mn-lt"/>
            </a:endParaRPr>
          </a:p>
          <a:p>
            <a:pPr marL="319088" indent="-319088">
              <a:lnSpc>
                <a:spcPct val="90000"/>
              </a:lnSpc>
              <a:spcBef>
                <a:spcPts val="700"/>
              </a:spcBef>
              <a:buClr>
                <a:schemeClr val="accent2"/>
              </a:buClr>
              <a:buSzPct val="60000"/>
              <a:buFont typeface="Wingdings" pitchFamily="2" charset="2"/>
              <a:buChar char=""/>
              <a:defRPr/>
            </a:pPr>
            <a:r>
              <a:rPr lang="en-US" sz="2900" dirty="0">
                <a:solidFill>
                  <a:schemeClr val="tx1"/>
                </a:solidFill>
                <a:latin typeface="+mn-lt"/>
              </a:rPr>
              <a:t>Cannot use for supportive services only projects</a:t>
            </a: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12775" y="228600"/>
            <a:ext cx="8153400" cy="990600"/>
          </a:xfrm>
        </p:spPr>
        <p:txBody>
          <a:bodyPr/>
          <a:lstStyle/>
          <a:p>
            <a:pPr eaLnBrk="1" hangingPunct="1"/>
            <a:r>
              <a:rPr lang="en-US" smtClean="0"/>
              <a:t>Leasing	</a:t>
            </a:r>
          </a:p>
        </p:txBody>
      </p:sp>
      <p:sp>
        <p:nvSpPr>
          <p:cNvPr id="5837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6281E9CB-3408-4811-8227-2AA9CF71B477}" type="slidenum">
              <a:rPr lang="en-US" smtClean="0"/>
              <a:pPr/>
              <a:t>35</a:t>
            </a:fld>
            <a:endParaRPr lang="en-US" smtClean="0"/>
          </a:p>
        </p:txBody>
      </p:sp>
      <p:sp>
        <p:nvSpPr>
          <p:cNvPr id="58371" name="Rectangle 3"/>
          <p:cNvSpPr>
            <a:spLocks noGrp="1" noChangeArrowheads="1"/>
          </p:cNvSpPr>
          <p:nvPr>
            <p:ph sz="quarter" idx="1"/>
          </p:nvPr>
        </p:nvSpPr>
        <p:spPr>
          <a:xfrm>
            <a:off x="612775" y="1600200"/>
            <a:ext cx="8153400" cy="4495800"/>
          </a:xfrm>
        </p:spPr>
        <p:txBody>
          <a:bodyPr/>
          <a:lstStyle/>
          <a:p>
            <a:pPr eaLnBrk="1" hangingPunct="1"/>
            <a:r>
              <a:rPr lang="en-US" smtClean="0"/>
              <a:t>Costs associated with leasing structures or units to provide supportive housing or services</a:t>
            </a:r>
          </a:p>
          <a:p>
            <a:pPr eaLnBrk="1" hangingPunct="1"/>
            <a:endParaRPr lang="en-US" smtClean="0"/>
          </a:p>
          <a:p>
            <a:pPr eaLnBrk="1" hangingPunct="1"/>
            <a:r>
              <a:rPr lang="en-US" smtClean="0"/>
              <a:t>Can lease portion of buildings (including scattered site apartments), full building, or multiple buildings</a:t>
            </a:r>
          </a:p>
          <a:p>
            <a:pPr eaLnBrk="1" hangingPunct="1">
              <a:buFont typeface="Wingdings" pitchFamily="2" charset="2"/>
              <a:buNone/>
            </a:pPr>
            <a:endParaRPr lang="en-US" smtClean="0"/>
          </a:p>
          <a:p>
            <a:pPr eaLnBrk="1" hangingPunct="1"/>
            <a:endParaRPr lang="en-US" smtClean="0"/>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12775" y="228600"/>
            <a:ext cx="8153400" cy="990600"/>
          </a:xfrm>
        </p:spPr>
        <p:txBody>
          <a:bodyPr/>
          <a:lstStyle/>
          <a:p>
            <a:pPr eaLnBrk="1" hangingPunct="1"/>
            <a:r>
              <a:rPr lang="en-US" smtClean="0"/>
              <a:t>Leasing Restrictions</a:t>
            </a:r>
          </a:p>
        </p:txBody>
      </p:sp>
      <p:sp>
        <p:nvSpPr>
          <p:cNvPr id="60418"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6CC2F217-C971-4D27-B174-51846F380C51}" type="slidenum">
              <a:rPr lang="en-US" smtClean="0"/>
              <a:pPr/>
              <a:t>36</a:t>
            </a:fld>
            <a:endParaRPr lang="en-US" smtClean="0"/>
          </a:p>
        </p:txBody>
      </p:sp>
      <p:sp>
        <p:nvSpPr>
          <p:cNvPr id="60419" name="Rectangle 3"/>
          <p:cNvSpPr>
            <a:spLocks noGrp="1" noChangeArrowheads="1"/>
          </p:cNvSpPr>
          <p:nvPr>
            <p:ph sz="quarter" idx="1"/>
          </p:nvPr>
        </p:nvSpPr>
        <p:spPr>
          <a:xfrm>
            <a:off x="612775" y="1600200"/>
            <a:ext cx="8153400" cy="4495800"/>
          </a:xfrm>
        </p:spPr>
        <p:txBody>
          <a:bodyPr/>
          <a:lstStyle/>
          <a:p>
            <a:pPr eaLnBrk="1" hangingPunct="1">
              <a:lnSpc>
                <a:spcPct val="90000"/>
              </a:lnSpc>
            </a:pPr>
            <a:r>
              <a:rPr lang="en-US" smtClean="0"/>
              <a:t>SHP funds can pay up to 100% of rental cost</a:t>
            </a:r>
          </a:p>
          <a:p>
            <a:pPr eaLnBrk="1" hangingPunct="1">
              <a:lnSpc>
                <a:spcPct val="90000"/>
              </a:lnSpc>
            </a:pPr>
            <a:r>
              <a:rPr lang="en-US" smtClean="0"/>
              <a:t>Rent paid must be actual cost</a:t>
            </a:r>
          </a:p>
          <a:p>
            <a:pPr eaLnBrk="1" hangingPunct="1">
              <a:lnSpc>
                <a:spcPct val="90000"/>
              </a:lnSpc>
            </a:pPr>
            <a:r>
              <a:rPr lang="en-US" smtClean="0"/>
              <a:t>Rent must be reasonable</a:t>
            </a:r>
          </a:p>
          <a:p>
            <a:pPr eaLnBrk="1" hangingPunct="1">
              <a:lnSpc>
                <a:spcPct val="90000"/>
              </a:lnSpc>
            </a:pPr>
            <a:r>
              <a:rPr lang="en-US" smtClean="0"/>
              <a:t>Rent cannot exceed other rents charged by the same owner</a:t>
            </a:r>
          </a:p>
          <a:p>
            <a:pPr eaLnBrk="1" hangingPunct="1">
              <a:lnSpc>
                <a:spcPct val="90000"/>
              </a:lnSpc>
            </a:pPr>
            <a:r>
              <a:rPr lang="en-US" smtClean="0"/>
              <a:t>Project grantee/sponsor cannot lease a building it already owns</a:t>
            </a:r>
          </a:p>
          <a:p>
            <a:pPr eaLnBrk="1" hangingPunct="1">
              <a:lnSpc>
                <a:spcPct val="90000"/>
              </a:lnSpc>
            </a:pPr>
            <a:r>
              <a:rPr lang="en-US" smtClean="0"/>
              <a:t>SHP funds cannot pay more than Fair Market Rent for individual apartments </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612775" y="228600"/>
            <a:ext cx="8153400" cy="990600"/>
          </a:xfrm>
        </p:spPr>
        <p:txBody>
          <a:bodyPr/>
          <a:lstStyle/>
          <a:p>
            <a:pPr eaLnBrk="1" hangingPunct="1"/>
            <a:r>
              <a:rPr lang="en-US" smtClean="0"/>
              <a:t>Eligible Leasing Activities</a:t>
            </a:r>
          </a:p>
        </p:txBody>
      </p:sp>
      <p:sp>
        <p:nvSpPr>
          <p:cNvPr id="62466"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3D3F5DCA-3B56-4BEF-A021-24638E9BC4FD}" type="slidenum">
              <a:rPr lang="en-US" smtClean="0"/>
              <a:pPr/>
              <a:t>37</a:t>
            </a:fld>
            <a:endParaRPr lang="en-US" smtClean="0"/>
          </a:p>
        </p:txBody>
      </p:sp>
      <p:sp>
        <p:nvSpPr>
          <p:cNvPr id="62467" name="Rectangle 3"/>
          <p:cNvSpPr>
            <a:spLocks noGrp="1" noChangeArrowheads="1"/>
          </p:cNvSpPr>
          <p:nvPr>
            <p:ph sz="quarter" idx="1"/>
          </p:nvPr>
        </p:nvSpPr>
        <p:spPr>
          <a:xfrm>
            <a:off x="612775" y="1600200"/>
            <a:ext cx="8153400" cy="4495800"/>
          </a:xfrm>
        </p:spPr>
        <p:txBody>
          <a:bodyPr/>
          <a:lstStyle/>
          <a:p>
            <a:pPr eaLnBrk="1" hangingPunct="1"/>
            <a:r>
              <a:rPr lang="en-US" smtClean="0"/>
              <a:t>Actual cost of the rent </a:t>
            </a:r>
          </a:p>
          <a:p>
            <a:pPr eaLnBrk="1" hangingPunct="1"/>
            <a:endParaRPr lang="en-US" smtClean="0"/>
          </a:p>
          <a:p>
            <a:pPr eaLnBrk="1" hangingPunct="1"/>
            <a:r>
              <a:rPr lang="en-US" smtClean="0"/>
              <a:t>Security Deposit up to one month’s rent</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612775" y="228600"/>
            <a:ext cx="8153400" cy="990600"/>
          </a:xfrm>
        </p:spPr>
        <p:txBody>
          <a:bodyPr/>
          <a:lstStyle/>
          <a:p>
            <a:pPr eaLnBrk="1" hangingPunct="1"/>
            <a:r>
              <a:rPr lang="en-US" smtClean="0"/>
              <a:t>Operations</a:t>
            </a:r>
          </a:p>
        </p:txBody>
      </p:sp>
      <p:sp>
        <p:nvSpPr>
          <p:cNvPr id="6349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2DCF08B1-EB0A-4379-9FCF-471DF6D8177E}" type="slidenum">
              <a:rPr lang="en-US" smtClean="0"/>
              <a:pPr/>
              <a:t>38</a:t>
            </a:fld>
            <a:endParaRPr lang="en-US" smtClean="0"/>
          </a:p>
        </p:txBody>
      </p:sp>
      <p:sp>
        <p:nvSpPr>
          <p:cNvPr id="63491" name="Rectangle 3"/>
          <p:cNvSpPr>
            <a:spLocks noGrp="1" noChangeArrowheads="1"/>
          </p:cNvSpPr>
          <p:nvPr>
            <p:ph sz="quarter" idx="1"/>
          </p:nvPr>
        </p:nvSpPr>
        <p:spPr>
          <a:xfrm>
            <a:off x="612775" y="1600200"/>
            <a:ext cx="8153400" cy="4495800"/>
          </a:xfrm>
        </p:spPr>
        <p:txBody>
          <a:bodyPr/>
          <a:lstStyle/>
          <a:p>
            <a:pPr eaLnBrk="1" hangingPunct="1"/>
            <a:r>
              <a:rPr lang="en-US" smtClean="0"/>
              <a:t>Costs associated with the day-to-day operation of a supportive </a:t>
            </a:r>
            <a:r>
              <a:rPr lang="en-US" u="sng" smtClean="0"/>
              <a:t>housing</a:t>
            </a:r>
            <a:r>
              <a:rPr lang="en-US" smtClean="0"/>
              <a:t> facility  </a:t>
            </a:r>
          </a:p>
          <a:p>
            <a:pPr eaLnBrk="1" hangingPunct="1"/>
            <a:endParaRPr lang="en-US" smtClean="0"/>
          </a:p>
          <a:p>
            <a:pPr eaLnBrk="1" hangingPunct="1"/>
            <a:r>
              <a:rPr lang="en-US" smtClean="0"/>
              <a:t>Cannot use SHP Operating resources to support the day-to-day operation of a supportive services only project</a:t>
            </a:r>
          </a:p>
          <a:p>
            <a:pPr eaLnBrk="1" hangingPunct="1"/>
            <a:endParaRPr lang="en-US" smtClean="0"/>
          </a:p>
          <a:p>
            <a:pPr eaLnBrk="1" hangingPunct="1"/>
            <a:r>
              <a:rPr lang="en-US" smtClean="0"/>
              <a:t>Requires a 25% cash match</a:t>
            </a:r>
          </a:p>
          <a:p>
            <a:pPr eaLnBrk="1" hangingPunct="1">
              <a:buFont typeface="Wingdings" pitchFamily="2" charset="2"/>
              <a:buNone/>
            </a:pPr>
            <a:endParaRPr lang="en-US" smtClean="0"/>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en-US" smtClean="0"/>
              <a:t>Eligible Operating Expenses</a:t>
            </a:r>
          </a:p>
        </p:txBody>
      </p:sp>
      <p:sp>
        <p:nvSpPr>
          <p:cNvPr id="65538" name="Rectangle 3"/>
          <p:cNvSpPr>
            <a:spLocks noGrp="1" noChangeArrowheads="1"/>
          </p:cNvSpPr>
          <p:nvPr>
            <p:ph sz="quarter" idx="1"/>
          </p:nvPr>
        </p:nvSpPr>
        <p:spPr>
          <a:xfrm>
            <a:off x="609600" y="1589088"/>
            <a:ext cx="3886200" cy="4572000"/>
          </a:xfrm>
        </p:spPr>
        <p:txBody>
          <a:bodyPr/>
          <a:lstStyle/>
          <a:p>
            <a:pPr eaLnBrk="1" hangingPunct="1"/>
            <a:r>
              <a:rPr lang="en-US" smtClean="0"/>
              <a:t>Maintenance and Repair</a:t>
            </a:r>
          </a:p>
          <a:p>
            <a:pPr eaLnBrk="1" hangingPunct="1"/>
            <a:endParaRPr lang="en-US" smtClean="0"/>
          </a:p>
          <a:p>
            <a:pPr eaLnBrk="1" hangingPunct="1"/>
            <a:r>
              <a:rPr lang="en-US" smtClean="0"/>
              <a:t>Operations Staff</a:t>
            </a:r>
          </a:p>
          <a:p>
            <a:pPr eaLnBrk="1" hangingPunct="1"/>
            <a:endParaRPr lang="en-US" smtClean="0"/>
          </a:p>
          <a:p>
            <a:pPr eaLnBrk="1" hangingPunct="1"/>
            <a:r>
              <a:rPr lang="en-US" smtClean="0"/>
              <a:t>Utilities</a:t>
            </a:r>
          </a:p>
          <a:p>
            <a:pPr eaLnBrk="1" hangingPunct="1"/>
            <a:endParaRPr lang="en-US" smtClean="0"/>
          </a:p>
          <a:p>
            <a:pPr eaLnBrk="1" hangingPunct="1"/>
            <a:r>
              <a:rPr lang="en-US" smtClean="0"/>
              <a:t>Relocation</a:t>
            </a:r>
          </a:p>
          <a:p>
            <a:pPr eaLnBrk="1" hangingPunct="1"/>
            <a:endParaRPr lang="en-US" smtClean="0"/>
          </a:p>
        </p:txBody>
      </p:sp>
      <p:sp>
        <p:nvSpPr>
          <p:cNvPr id="65539" name="Rectangle 4"/>
          <p:cNvSpPr>
            <a:spLocks noGrp="1" noChangeArrowheads="1"/>
          </p:cNvSpPr>
          <p:nvPr>
            <p:ph sz="quarter" idx="2"/>
          </p:nvPr>
        </p:nvSpPr>
        <p:spPr>
          <a:xfrm>
            <a:off x="4648200" y="1600200"/>
            <a:ext cx="4114800" cy="4114800"/>
          </a:xfrm>
        </p:spPr>
        <p:txBody>
          <a:bodyPr/>
          <a:lstStyle/>
          <a:p>
            <a:pPr eaLnBrk="1" hangingPunct="1"/>
            <a:r>
              <a:rPr lang="en-US" smtClean="0"/>
              <a:t>Equipment</a:t>
            </a:r>
          </a:p>
          <a:p>
            <a:pPr eaLnBrk="1" hangingPunct="1"/>
            <a:endParaRPr lang="en-US" smtClean="0"/>
          </a:p>
          <a:p>
            <a:pPr eaLnBrk="1" hangingPunct="1"/>
            <a:r>
              <a:rPr lang="en-US" smtClean="0"/>
              <a:t>Supplies</a:t>
            </a:r>
          </a:p>
          <a:p>
            <a:pPr eaLnBrk="1" hangingPunct="1"/>
            <a:endParaRPr lang="en-US" smtClean="0"/>
          </a:p>
          <a:p>
            <a:pPr eaLnBrk="1" hangingPunct="1"/>
            <a:r>
              <a:rPr lang="en-US" smtClean="0"/>
              <a:t>Insurance </a:t>
            </a:r>
          </a:p>
          <a:p>
            <a:pPr eaLnBrk="1" hangingPunct="1"/>
            <a:endParaRPr lang="en-US" smtClean="0"/>
          </a:p>
          <a:p>
            <a:pPr eaLnBrk="1" hangingPunct="1"/>
            <a:r>
              <a:rPr lang="en-US" smtClean="0"/>
              <a:t>Furnishings</a:t>
            </a:r>
          </a:p>
          <a:p>
            <a:pPr eaLnBrk="1" hangingPunct="1">
              <a:buFont typeface="Wingdings" pitchFamily="2" charset="2"/>
              <a:buNone/>
            </a:pPr>
            <a:endParaRPr lang="en-US" smtClean="0"/>
          </a:p>
        </p:txBody>
      </p:sp>
      <p:sp>
        <p:nvSpPr>
          <p:cNvPr id="65540" name="Slide Number Placeholder 4"/>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fld id="{6B25F315-55BC-413B-9BF5-3D966D172FA4}" type="slidenum">
              <a:rPr lang="en-US" smtClean="0"/>
              <a:pPr/>
              <a:t>39</a:t>
            </a:fld>
            <a:endParaRPr lang="en-US" smtClean="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12775" y="228600"/>
            <a:ext cx="8153400" cy="990600"/>
          </a:xfrm>
        </p:spPr>
        <p:txBody>
          <a:bodyPr/>
          <a:lstStyle/>
          <a:p>
            <a:r>
              <a:rPr lang="en-US" smtClean="0"/>
              <a:t>Strategic Plan</a:t>
            </a:r>
          </a:p>
        </p:txBody>
      </p:sp>
      <p:sp>
        <p:nvSpPr>
          <p:cNvPr id="22530" name="Content Placeholder 2"/>
          <p:cNvSpPr>
            <a:spLocks noGrp="1"/>
          </p:cNvSpPr>
          <p:nvPr>
            <p:ph sz="quarter" idx="1"/>
          </p:nvPr>
        </p:nvSpPr>
        <p:spPr>
          <a:xfrm>
            <a:off x="612775" y="1600200"/>
            <a:ext cx="8153400" cy="4495800"/>
          </a:xfrm>
        </p:spPr>
        <p:txBody>
          <a:bodyPr/>
          <a:lstStyle/>
          <a:p>
            <a:pPr eaLnBrk="1" hangingPunct="1"/>
            <a:r>
              <a:rPr lang="en-US" smtClean="0"/>
              <a:t>Identify needs</a:t>
            </a:r>
          </a:p>
          <a:p>
            <a:pPr eaLnBrk="1" hangingPunct="1"/>
            <a:endParaRPr lang="en-US" smtClean="0"/>
          </a:p>
          <a:p>
            <a:pPr eaLnBrk="1" hangingPunct="1"/>
            <a:r>
              <a:rPr lang="en-US" smtClean="0"/>
              <a:t>Inventory existing resources and capacity</a:t>
            </a:r>
          </a:p>
          <a:p>
            <a:pPr eaLnBrk="1" hangingPunct="1"/>
            <a:endParaRPr lang="en-US" smtClean="0"/>
          </a:p>
          <a:p>
            <a:pPr eaLnBrk="1" hangingPunct="1"/>
            <a:r>
              <a:rPr lang="en-US" smtClean="0"/>
              <a:t>Identify gaps</a:t>
            </a:r>
          </a:p>
          <a:p>
            <a:pPr eaLnBrk="1" hangingPunct="1"/>
            <a:endParaRPr lang="en-US" smtClean="0"/>
          </a:p>
          <a:p>
            <a:pPr eaLnBrk="1" hangingPunct="1"/>
            <a:r>
              <a:rPr lang="en-US" smtClean="0"/>
              <a:t>Leverage available resources</a:t>
            </a:r>
          </a:p>
          <a:p>
            <a:endParaRPr lang="en-US" smtClean="0"/>
          </a:p>
        </p:txBody>
      </p:sp>
      <p:sp>
        <p:nvSpPr>
          <p:cNvPr id="22531"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5B1AE563-31A6-406D-882F-4CB55CB900E7}" type="slidenum">
              <a:rPr lang="en-US" smtClean="0"/>
              <a:pPr/>
              <a:t>4</a:t>
            </a:fld>
            <a:endParaRPr lang="en-US" smtClean="0"/>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612775" y="228600"/>
            <a:ext cx="8153400" cy="990600"/>
          </a:xfrm>
        </p:spPr>
        <p:txBody>
          <a:bodyPr/>
          <a:lstStyle/>
          <a:p>
            <a:pPr eaLnBrk="1" hangingPunct="1"/>
            <a:r>
              <a:rPr lang="en-US" smtClean="0"/>
              <a:t>Supportive Services</a:t>
            </a:r>
          </a:p>
        </p:txBody>
      </p:sp>
      <p:sp>
        <p:nvSpPr>
          <p:cNvPr id="67586"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F008554E-5ED0-4FF7-AAF1-923754E210BF}" type="slidenum">
              <a:rPr lang="en-US" smtClean="0"/>
              <a:pPr/>
              <a:t>40</a:t>
            </a:fld>
            <a:endParaRPr lang="en-US" smtClean="0"/>
          </a:p>
        </p:txBody>
      </p:sp>
      <p:sp>
        <p:nvSpPr>
          <p:cNvPr id="67587" name="Rectangle 3"/>
          <p:cNvSpPr>
            <a:spLocks noGrp="1" noChangeArrowheads="1"/>
          </p:cNvSpPr>
          <p:nvPr>
            <p:ph sz="quarter" idx="1"/>
          </p:nvPr>
        </p:nvSpPr>
        <p:spPr>
          <a:xfrm>
            <a:off x="612775" y="1600200"/>
            <a:ext cx="8153400" cy="4495800"/>
          </a:xfrm>
        </p:spPr>
        <p:txBody>
          <a:bodyPr/>
          <a:lstStyle/>
          <a:p>
            <a:pPr eaLnBrk="1" hangingPunct="1"/>
            <a:r>
              <a:rPr lang="en-US" smtClean="0"/>
              <a:t>Costs associated with supportive services provided to homeless participants to transition them from the streets or shelters to permanent housing</a:t>
            </a:r>
          </a:p>
          <a:p>
            <a:pPr eaLnBrk="1" hangingPunct="1"/>
            <a:endParaRPr lang="en-US" smtClean="0"/>
          </a:p>
          <a:p>
            <a:pPr eaLnBrk="1" hangingPunct="1"/>
            <a:r>
              <a:rPr lang="en-US" smtClean="0"/>
              <a:t>Actual costs of services and activities provided to homeless persons</a:t>
            </a:r>
          </a:p>
          <a:p>
            <a:pPr eaLnBrk="1" hangingPunct="1"/>
            <a:endParaRPr lang="en-US" smtClean="0"/>
          </a:p>
          <a:p>
            <a:pPr eaLnBrk="1" hangingPunct="1"/>
            <a:r>
              <a:rPr lang="en-US" smtClean="0"/>
              <a:t>Requires a 20% cash match</a:t>
            </a: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US" smtClean="0"/>
              <a:t>Examples of Supportive Services</a:t>
            </a:r>
          </a:p>
        </p:txBody>
      </p:sp>
      <p:sp>
        <p:nvSpPr>
          <p:cNvPr id="69634" name="Rectangle 3"/>
          <p:cNvSpPr>
            <a:spLocks noGrp="1" noChangeArrowheads="1"/>
          </p:cNvSpPr>
          <p:nvPr>
            <p:ph sz="quarter" idx="1"/>
          </p:nvPr>
        </p:nvSpPr>
        <p:spPr>
          <a:xfrm>
            <a:off x="609600" y="1589088"/>
            <a:ext cx="3886200" cy="4572000"/>
          </a:xfrm>
        </p:spPr>
        <p:txBody>
          <a:bodyPr/>
          <a:lstStyle/>
          <a:p>
            <a:pPr eaLnBrk="1" hangingPunct="1"/>
            <a:r>
              <a:rPr lang="en-US" sz="2400" smtClean="0"/>
              <a:t>Outreach</a:t>
            </a:r>
          </a:p>
          <a:p>
            <a:pPr eaLnBrk="1" hangingPunct="1"/>
            <a:r>
              <a:rPr lang="en-US" sz="2400" smtClean="0"/>
              <a:t>Child care</a:t>
            </a:r>
          </a:p>
          <a:p>
            <a:pPr eaLnBrk="1" hangingPunct="1"/>
            <a:r>
              <a:rPr lang="en-US" sz="2400" smtClean="0"/>
              <a:t>Job training/placement</a:t>
            </a:r>
          </a:p>
          <a:p>
            <a:pPr eaLnBrk="1" hangingPunct="1"/>
            <a:r>
              <a:rPr lang="en-US" sz="2400" smtClean="0"/>
              <a:t>Case management</a:t>
            </a:r>
          </a:p>
          <a:p>
            <a:pPr eaLnBrk="1" hangingPunct="1"/>
            <a:r>
              <a:rPr lang="en-US" sz="2400" smtClean="0"/>
              <a:t>Health care</a:t>
            </a:r>
          </a:p>
          <a:p>
            <a:pPr eaLnBrk="1" hangingPunct="1"/>
            <a:r>
              <a:rPr lang="en-US" sz="2400" smtClean="0"/>
              <a:t>Transportation</a:t>
            </a:r>
          </a:p>
          <a:p>
            <a:pPr eaLnBrk="1" hangingPunct="1"/>
            <a:r>
              <a:rPr lang="en-US" sz="2400" smtClean="0"/>
              <a:t>Employment assistance</a:t>
            </a:r>
          </a:p>
          <a:p>
            <a:pPr eaLnBrk="1" hangingPunct="1"/>
            <a:r>
              <a:rPr lang="en-US" sz="2400" smtClean="0"/>
              <a:t>Education</a:t>
            </a:r>
          </a:p>
          <a:p>
            <a:pPr eaLnBrk="1" hangingPunct="1"/>
            <a:r>
              <a:rPr lang="en-US" sz="2400" smtClean="0"/>
              <a:t>Vocational opportunities</a:t>
            </a:r>
          </a:p>
          <a:p>
            <a:pPr eaLnBrk="1" hangingPunct="1"/>
            <a:r>
              <a:rPr lang="en-US" sz="2400" smtClean="0"/>
              <a:t>Life skills</a:t>
            </a:r>
          </a:p>
        </p:txBody>
      </p:sp>
      <p:sp>
        <p:nvSpPr>
          <p:cNvPr id="69635" name="Rectangle 4"/>
          <p:cNvSpPr>
            <a:spLocks noGrp="1" noChangeArrowheads="1"/>
          </p:cNvSpPr>
          <p:nvPr>
            <p:ph sz="quarter" idx="2"/>
          </p:nvPr>
        </p:nvSpPr>
        <p:spPr>
          <a:xfrm>
            <a:off x="4845050" y="1589088"/>
            <a:ext cx="3886200" cy="4572000"/>
          </a:xfrm>
        </p:spPr>
        <p:txBody>
          <a:bodyPr/>
          <a:lstStyle/>
          <a:p>
            <a:pPr eaLnBrk="1" hangingPunct="1"/>
            <a:r>
              <a:rPr lang="en-US" sz="2400" smtClean="0"/>
              <a:t>Counseling</a:t>
            </a:r>
          </a:p>
          <a:p>
            <a:pPr eaLnBrk="1" hangingPunct="1"/>
            <a:r>
              <a:rPr lang="en-US" sz="2400" smtClean="0"/>
              <a:t>Housing search</a:t>
            </a:r>
          </a:p>
          <a:p>
            <a:pPr eaLnBrk="1" hangingPunct="1"/>
            <a:r>
              <a:rPr lang="en-US" sz="2400" smtClean="0"/>
              <a:t>Substance abuse treatment</a:t>
            </a:r>
          </a:p>
          <a:p>
            <a:pPr eaLnBrk="1" hangingPunct="1"/>
            <a:r>
              <a:rPr lang="en-US" sz="2400" smtClean="0"/>
              <a:t>Parenting skills</a:t>
            </a:r>
          </a:p>
          <a:p>
            <a:pPr eaLnBrk="1" hangingPunct="1"/>
            <a:r>
              <a:rPr lang="en-US" sz="2400" smtClean="0"/>
              <a:t>Rent deposits</a:t>
            </a:r>
          </a:p>
          <a:p>
            <a:pPr eaLnBrk="1" hangingPunct="1"/>
            <a:r>
              <a:rPr lang="en-US" sz="2400" smtClean="0"/>
              <a:t>Psychiatric care</a:t>
            </a:r>
          </a:p>
          <a:p>
            <a:pPr eaLnBrk="1" hangingPunct="1"/>
            <a:r>
              <a:rPr lang="en-US" sz="2400" smtClean="0"/>
              <a:t>Mental health care</a:t>
            </a:r>
          </a:p>
          <a:p>
            <a:pPr eaLnBrk="1" hangingPunct="1"/>
            <a:r>
              <a:rPr lang="en-US" sz="2400" smtClean="0"/>
              <a:t>Home furnishings</a:t>
            </a:r>
          </a:p>
          <a:p>
            <a:pPr eaLnBrk="1" hangingPunct="1"/>
            <a:r>
              <a:rPr lang="en-US" sz="2400" smtClean="0"/>
              <a:t>Budgeting</a:t>
            </a:r>
          </a:p>
        </p:txBody>
      </p:sp>
      <p:sp>
        <p:nvSpPr>
          <p:cNvPr id="69636" name="Slide Number Placeholder 4"/>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fld id="{33A5F820-0B50-419D-A9DB-9F12CADD6889}" type="slidenum">
              <a:rPr lang="en-US" smtClean="0"/>
              <a:pPr/>
              <a:t>41</a:t>
            </a:fld>
            <a:endParaRPr lang="en-US" smtClean="0"/>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r>
              <a:rPr lang="en-US" smtClean="0"/>
              <a:t>Eligible Supportive Services Costs</a:t>
            </a:r>
          </a:p>
        </p:txBody>
      </p:sp>
      <p:sp>
        <p:nvSpPr>
          <p:cNvPr id="71682" name="Rectangle 3"/>
          <p:cNvSpPr>
            <a:spLocks noGrp="1" noChangeArrowheads="1"/>
          </p:cNvSpPr>
          <p:nvPr>
            <p:ph sz="quarter" idx="1"/>
          </p:nvPr>
        </p:nvSpPr>
        <p:spPr>
          <a:xfrm>
            <a:off x="609600" y="1589088"/>
            <a:ext cx="3886200" cy="4572000"/>
          </a:xfrm>
        </p:spPr>
        <p:txBody>
          <a:bodyPr/>
          <a:lstStyle/>
          <a:p>
            <a:pPr eaLnBrk="1" hangingPunct="1">
              <a:lnSpc>
                <a:spcPct val="90000"/>
              </a:lnSpc>
            </a:pPr>
            <a:r>
              <a:rPr lang="en-US" smtClean="0"/>
              <a:t>Staff salaries (direct and supervisory)</a:t>
            </a:r>
          </a:p>
          <a:p>
            <a:pPr eaLnBrk="1" hangingPunct="1">
              <a:lnSpc>
                <a:spcPct val="90000"/>
              </a:lnSpc>
            </a:pPr>
            <a:r>
              <a:rPr lang="en-US" smtClean="0"/>
              <a:t>Furnishings (e.g., staff desks, participant couches)</a:t>
            </a:r>
          </a:p>
          <a:p>
            <a:pPr eaLnBrk="1" hangingPunct="1">
              <a:lnSpc>
                <a:spcPct val="90000"/>
              </a:lnSpc>
            </a:pPr>
            <a:r>
              <a:rPr lang="en-US" smtClean="0"/>
              <a:t>Food, clothing, transportation</a:t>
            </a:r>
          </a:p>
          <a:p>
            <a:pPr eaLnBrk="1" hangingPunct="1">
              <a:lnSpc>
                <a:spcPct val="90000"/>
              </a:lnSpc>
            </a:pPr>
            <a:r>
              <a:rPr lang="en-US" smtClean="0"/>
              <a:t>Office equipment and expenses</a:t>
            </a:r>
          </a:p>
          <a:p>
            <a:pPr eaLnBrk="1" hangingPunct="1">
              <a:lnSpc>
                <a:spcPct val="90000"/>
              </a:lnSpc>
            </a:pPr>
            <a:r>
              <a:rPr lang="en-US" smtClean="0"/>
              <a:t>Drug testing if part of treatment program</a:t>
            </a:r>
          </a:p>
        </p:txBody>
      </p:sp>
      <p:sp>
        <p:nvSpPr>
          <p:cNvPr id="71683" name="Rectangle 4"/>
          <p:cNvSpPr>
            <a:spLocks noGrp="1" noChangeArrowheads="1"/>
          </p:cNvSpPr>
          <p:nvPr>
            <p:ph sz="quarter" idx="2"/>
          </p:nvPr>
        </p:nvSpPr>
        <p:spPr>
          <a:xfrm>
            <a:off x="4845050" y="1589088"/>
            <a:ext cx="3886200" cy="4572000"/>
          </a:xfrm>
        </p:spPr>
        <p:txBody>
          <a:bodyPr/>
          <a:lstStyle/>
          <a:p>
            <a:pPr eaLnBrk="1" hangingPunct="1"/>
            <a:r>
              <a:rPr lang="en-US" smtClean="0"/>
              <a:t>Cell phones for outreach workers</a:t>
            </a:r>
          </a:p>
          <a:p>
            <a:pPr eaLnBrk="1" hangingPunct="1"/>
            <a:r>
              <a:rPr lang="en-US" smtClean="0"/>
              <a:t>Medical/dental care for participants</a:t>
            </a:r>
          </a:p>
          <a:p>
            <a:pPr eaLnBrk="1" hangingPunct="1"/>
            <a:r>
              <a:rPr lang="en-US" smtClean="0"/>
              <a:t>First and last month’s rent, security deposit, credit checks</a:t>
            </a:r>
          </a:p>
          <a:p>
            <a:pPr eaLnBrk="1" hangingPunct="1"/>
            <a:r>
              <a:rPr lang="en-US" smtClean="0"/>
              <a:t>Mileage for service workers visiting participants</a:t>
            </a:r>
          </a:p>
        </p:txBody>
      </p:sp>
      <p:sp>
        <p:nvSpPr>
          <p:cNvPr id="71684" name="Slide Number Placeholder 4"/>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fld id="{A4D7294D-A880-43BA-AE3E-32421BB53457}" type="slidenum">
              <a:rPr lang="en-US" smtClean="0"/>
              <a:pPr/>
              <a:t>42</a:t>
            </a:fld>
            <a:endParaRPr lang="en-US" smtClean="0"/>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612775" y="228600"/>
            <a:ext cx="8153400" cy="990600"/>
          </a:xfrm>
        </p:spPr>
        <p:txBody>
          <a:bodyPr/>
          <a:lstStyle/>
          <a:p>
            <a:pPr eaLnBrk="1" hangingPunct="1"/>
            <a:r>
              <a:rPr lang="en-US" smtClean="0"/>
              <a:t>Eligible Administrative Expenses</a:t>
            </a:r>
          </a:p>
        </p:txBody>
      </p:sp>
      <p:sp>
        <p:nvSpPr>
          <p:cNvPr id="7373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63E87C5C-7150-488A-BA2E-158D24B54F1B}" type="slidenum">
              <a:rPr lang="en-US" smtClean="0"/>
              <a:pPr/>
              <a:t>43</a:t>
            </a:fld>
            <a:endParaRPr lang="en-US" smtClean="0"/>
          </a:p>
        </p:txBody>
      </p:sp>
      <p:sp>
        <p:nvSpPr>
          <p:cNvPr id="73731" name="Rectangle 3"/>
          <p:cNvSpPr>
            <a:spLocks noGrp="1" noChangeArrowheads="1"/>
          </p:cNvSpPr>
          <p:nvPr>
            <p:ph sz="quarter" idx="1"/>
          </p:nvPr>
        </p:nvSpPr>
        <p:spPr>
          <a:xfrm>
            <a:off x="612775" y="1600200"/>
            <a:ext cx="8153400" cy="4495800"/>
          </a:xfrm>
        </p:spPr>
        <p:txBody>
          <a:bodyPr/>
          <a:lstStyle/>
          <a:p>
            <a:pPr eaLnBrk="1" hangingPunct="1"/>
            <a:r>
              <a:rPr lang="en-US" smtClean="0"/>
              <a:t>Preparation of the APR</a:t>
            </a:r>
          </a:p>
          <a:p>
            <a:pPr eaLnBrk="1" hangingPunct="1"/>
            <a:endParaRPr lang="en-US" smtClean="0"/>
          </a:p>
          <a:p>
            <a:pPr eaLnBrk="1" hangingPunct="1"/>
            <a:r>
              <a:rPr lang="en-US" smtClean="0"/>
              <a:t>Audit of the SHP program</a:t>
            </a:r>
          </a:p>
          <a:p>
            <a:pPr eaLnBrk="1" hangingPunct="1"/>
            <a:endParaRPr lang="en-US" smtClean="0"/>
          </a:p>
          <a:p>
            <a:pPr eaLnBrk="1" hangingPunct="1"/>
            <a:r>
              <a:rPr lang="en-US" smtClean="0"/>
              <a:t>Staff time verifying/reviewing invoices, drawing funds (LOCCS) and maintaining records for these funds</a:t>
            </a:r>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609600" y="228600"/>
            <a:ext cx="7772400" cy="990600"/>
          </a:xfrm>
        </p:spPr>
        <p:txBody>
          <a:bodyPr/>
          <a:lstStyle/>
          <a:p>
            <a:pPr eaLnBrk="1" hangingPunct="1"/>
            <a:r>
              <a:rPr lang="en-US" smtClean="0"/>
              <a:t>Administrative Cost Restrictions</a:t>
            </a:r>
          </a:p>
        </p:txBody>
      </p:sp>
      <p:sp>
        <p:nvSpPr>
          <p:cNvPr id="75778"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2DCE792C-34A2-44DA-9CEB-772EB3E87B35}" type="slidenum">
              <a:rPr lang="en-US" smtClean="0"/>
              <a:pPr/>
              <a:t>44</a:t>
            </a:fld>
            <a:endParaRPr lang="en-US" smtClean="0"/>
          </a:p>
        </p:txBody>
      </p:sp>
      <p:sp>
        <p:nvSpPr>
          <p:cNvPr id="75779" name="Rectangle 3"/>
          <p:cNvSpPr>
            <a:spLocks noGrp="1" noChangeArrowheads="1"/>
          </p:cNvSpPr>
          <p:nvPr>
            <p:ph sz="quarter" idx="1"/>
          </p:nvPr>
        </p:nvSpPr>
        <p:spPr>
          <a:xfrm>
            <a:off x="609600" y="1600200"/>
            <a:ext cx="7848600" cy="3657600"/>
          </a:xfrm>
        </p:spPr>
        <p:txBody>
          <a:bodyPr/>
          <a:lstStyle/>
          <a:p>
            <a:pPr eaLnBrk="1" hangingPunct="1"/>
            <a:r>
              <a:rPr lang="en-US" smtClean="0"/>
              <a:t>Administrative cost reimbursement is limited to 5% of the grant amount</a:t>
            </a:r>
          </a:p>
          <a:p>
            <a:pPr eaLnBrk="1" hangingPunct="1"/>
            <a:endParaRPr lang="en-US" smtClean="0"/>
          </a:p>
          <a:p>
            <a:pPr eaLnBrk="1" hangingPunct="1"/>
            <a:r>
              <a:rPr lang="en-US" smtClean="0"/>
              <a:t>When SHP administrative funds are awarded to state or local governments and non-profit organizations operate the projects, the state/local must split the funds with the non-profit</a:t>
            </a:r>
          </a:p>
          <a:p>
            <a:pPr eaLnBrk="1" hangingPunct="1">
              <a:buFont typeface="Wingdings" pitchFamily="2" charset="2"/>
              <a:buNone/>
            </a:pPr>
            <a:endParaRPr lang="en-US" smtClean="0"/>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Placeholder 5"/>
          <p:cNvSpPr>
            <a:spLocks noGrp="1"/>
          </p:cNvSpPr>
          <p:nvPr>
            <p:ph type="body" idx="1"/>
          </p:nvPr>
        </p:nvSpPr>
        <p:spPr/>
        <p:txBody>
          <a:bodyPr/>
          <a:lstStyle/>
          <a:p>
            <a:endParaRPr lang="en-US" smtClean="0"/>
          </a:p>
        </p:txBody>
      </p:sp>
      <p:sp>
        <p:nvSpPr>
          <p:cNvPr id="77826" name="Title 4"/>
          <p:cNvSpPr>
            <a:spLocks noGrp="1"/>
          </p:cNvSpPr>
          <p:nvPr>
            <p:ph type="title"/>
          </p:nvPr>
        </p:nvSpPr>
        <p:spPr/>
        <p:txBody>
          <a:bodyPr/>
          <a:lstStyle/>
          <a:p>
            <a:r>
              <a:rPr lang="en-US" smtClean="0"/>
              <a:t>Overview of S+C Program</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p:cNvSpPr>
          <p:nvPr>
            <p:ph type="title" idx="4294967295"/>
          </p:nvPr>
        </p:nvSpPr>
        <p:spPr/>
        <p:txBody>
          <a:bodyPr/>
          <a:lstStyle/>
          <a:p>
            <a:r>
              <a:rPr lang="en-US" smtClean="0"/>
              <a:t>Overview of S+C Program</a:t>
            </a:r>
          </a:p>
        </p:txBody>
      </p:sp>
      <p:sp>
        <p:nvSpPr>
          <p:cNvPr id="78850" name="Rectangle 3"/>
          <p:cNvSpPr>
            <a:spLocks noGrp="1"/>
          </p:cNvSpPr>
          <p:nvPr>
            <p:ph type="body" idx="4294967295"/>
          </p:nvPr>
        </p:nvSpPr>
        <p:spPr>
          <a:xfrm>
            <a:off x="612775" y="1600200"/>
            <a:ext cx="8153400" cy="4876800"/>
          </a:xfrm>
        </p:spPr>
        <p:txBody>
          <a:bodyPr/>
          <a:lstStyle/>
          <a:p>
            <a:pPr>
              <a:lnSpc>
                <a:spcPct val="80000"/>
              </a:lnSpc>
            </a:pPr>
            <a:r>
              <a:rPr lang="en-US" sz="2800" smtClean="0"/>
              <a:t>Applicants/Grantees</a:t>
            </a:r>
          </a:p>
          <a:p>
            <a:pPr lvl="2" eaLnBrk="1" hangingPunct="1">
              <a:lnSpc>
                <a:spcPct val="80000"/>
              </a:lnSpc>
            </a:pPr>
            <a:r>
              <a:rPr lang="en-US" sz="2400" smtClean="0"/>
              <a:t>States</a:t>
            </a:r>
          </a:p>
          <a:p>
            <a:pPr lvl="2" eaLnBrk="1" hangingPunct="1">
              <a:lnSpc>
                <a:spcPct val="80000"/>
              </a:lnSpc>
            </a:pPr>
            <a:r>
              <a:rPr lang="en-US" sz="2400" smtClean="0"/>
              <a:t>Units of Local Government</a:t>
            </a:r>
          </a:p>
          <a:p>
            <a:pPr lvl="2" eaLnBrk="1" hangingPunct="1">
              <a:lnSpc>
                <a:spcPct val="80000"/>
              </a:lnSpc>
            </a:pPr>
            <a:r>
              <a:rPr lang="en-US" sz="2400" smtClean="0"/>
              <a:t>Public Housing Agencies including Indian Housing Agencies</a:t>
            </a:r>
          </a:p>
          <a:p>
            <a:pPr eaLnBrk="1" hangingPunct="1">
              <a:lnSpc>
                <a:spcPct val="80000"/>
              </a:lnSpc>
            </a:pPr>
            <a:endParaRPr lang="en-US" sz="3300" smtClean="0"/>
          </a:p>
          <a:p>
            <a:pPr eaLnBrk="1" hangingPunct="1">
              <a:lnSpc>
                <a:spcPct val="80000"/>
              </a:lnSpc>
            </a:pPr>
            <a:r>
              <a:rPr lang="en-US" sz="2800" smtClean="0"/>
              <a:t>Applicants for SRO component must agree to subcontract with PHA to administer rental assistance</a:t>
            </a:r>
          </a:p>
          <a:p>
            <a:pPr lvl="3" eaLnBrk="1" hangingPunct="1">
              <a:lnSpc>
                <a:spcPct val="80000"/>
              </a:lnSpc>
            </a:pPr>
            <a:endParaRPr lang="en-US" sz="2100" smtClean="0"/>
          </a:p>
          <a:p>
            <a:pPr eaLnBrk="1" hangingPunct="1">
              <a:lnSpc>
                <a:spcPct val="80000"/>
              </a:lnSpc>
            </a:pPr>
            <a:r>
              <a:rPr lang="en-US" sz="2800" smtClean="0"/>
              <a:t>Sponsors</a:t>
            </a:r>
          </a:p>
          <a:p>
            <a:pPr lvl="1" eaLnBrk="1" hangingPunct="1">
              <a:lnSpc>
                <a:spcPct val="80000"/>
              </a:lnSpc>
            </a:pPr>
            <a:r>
              <a:rPr lang="en-US" sz="2200" smtClean="0"/>
              <a:t>Usually non-profits that provide service coordination and supportive service provision.</a:t>
            </a:r>
          </a:p>
        </p:txBody>
      </p:sp>
      <p:sp>
        <p:nvSpPr>
          <p:cNvPr id="78851"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7999813B-F876-4DE7-9642-0AAAAE46633B}" type="slidenum">
              <a:rPr lang="en-US" smtClean="0">
                <a:solidFill>
                  <a:schemeClr val="bg1"/>
                </a:solidFill>
              </a:rPr>
              <a:pPr/>
              <a:t>46</a:t>
            </a:fld>
            <a:endParaRPr lang="en-US" smtClean="0">
              <a:solidFill>
                <a:schemeClr val="bg1"/>
              </a:solidFill>
            </a:endParaRP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idx="4294967295"/>
          </p:nvPr>
        </p:nvSpPr>
        <p:spPr/>
        <p:txBody>
          <a:bodyPr/>
          <a:lstStyle/>
          <a:p>
            <a:r>
              <a:rPr lang="en-US" smtClean="0"/>
              <a:t>Shelter Plus Care</a:t>
            </a:r>
          </a:p>
        </p:txBody>
      </p:sp>
      <p:sp>
        <p:nvSpPr>
          <p:cNvPr id="79874" name="Rectangle 3"/>
          <p:cNvSpPr>
            <a:spLocks noGrp="1"/>
          </p:cNvSpPr>
          <p:nvPr>
            <p:ph type="body" idx="4294967295"/>
          </p:nvPr>
        </p:nvSpPr>
        <p:spPr/>
        <p:txBody>
          <a:bodyPr/>
          <a:lstStyle/>
          <a:p>
            <a:r>
              <a:rPr lang="en-US" smtClean="0"/>
              <a:t>Permanent Housing for homeless persons with disabilities</a:t>
            </a:r>
          </a:p>
          <a:p>
            <a:endParaRPr lang="en-US" smtClean="0"/>
          </a:p>
          <a:p>
            <a:r>
              <a:rPr lang="en-US" smtClean="0"/>
              <a:t>Requires a 1:1 leveraging match</a:t>
            </a:r>
          </a:p>
          <a:p>
            <a:pPr>
              <a:buFont typeface="Wingdings" pitchFamily="2" charset="2"/>
              <a:buNone/>
            </a:pPr>
            <a:endParaRPr lang="en-US" smtClean="0"/>
          </a:p>
        </p:txBody>
      </p:sp>
      <p:sp>
        <p:nvSpPr>
          <p:cNvPr id="79875"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B5B099A4-D5BE-465A-A197-8CB19C445BA1}" type="slidenum">
              <a:rPr lang="en-US" smtClean="0">
                <a:solidFill>
                  <a:schemeClr val="bg1"/>
                </a:solidFill>
              </a:rPr>
              <a:pPr/>
              <a:t>47</a:t>
            </a:fld>
            <a:endParaRPr lang="en-US" smtClean="0">
              <a:solidFill>
                <a:schemeClr val="bg1"/>
              </a:solidFill>
            </a:endParaRP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Number Placeholder 5"/>
          <p:cNvSpPr>
            <a:spLocks noGrp="1"/>
          </p:cNvSpPr>
          <p:nvPr>
            <p:ph type="sldNum" sz="quarter" idx="10"/>
          </p:nvPr>
        </p:nvSpPr>
        <p:spPr bwMode="auto">
          <a:xfrm>
            <a:off x="8382000" y="6324600"/>
            <a:ext cx="762000" cy="533400"/>
          </a:xfrm>
          <a:noFill/>
          <a:ln>
            <a:miter lim="800000"/>
            <a:headEnd/>
            <a:tailEnd/>
          </a:ln>
        </p:spPr>
        <p:txBody>
          <a:bodyPr wrap="square" lIns="91440" tIns="45720" rIns="91440" bIns="45720" numCol="1" compatLnSpc="1">
            <a:prstTxWarp prst="textNoShape">
              <a:avLst/>
            </a:prstTxWarp>
          </a:bodyPr>
          <a:lstStyle/>
          <a:p>
            <a:fld id="{6F173D58-8CCE-4A14-9A29-0A50726AB039}" type="slidenum">
              <a:rPr lang="en-US" smtClean="0"/>
              <a:pPr/>
              <a:t>48</a:t>
            </a:fld>
            <a:endParaRPr lang="en-US" smtClean="0"/>
          </a:p>
        </p:txBody>
      </p:sp>
      <p:sp>
        <p:nvSpPr>
          <p:cNvPr id="80898" name="Rectangle 2"/>
          <p:cNvSpPr>
            <a:spLocks noGrp="1" noChangeArrowheads="1"/>
          </p:cNvSpPr>
          <p:nvPr>
            <p:ph type="title"/>
          </p:nvPr>
        </p:nvSpPr>
        <p:spPr>
          <a:xfrm>
            <a:off x="612775" y="228600"/>
            <a:ext cx="8153400" cy="990600"/>
          </a:xfrm>
        </p:spPr>
        <p:txBody>
          <a:bodyPr/>
          <a:lstStyle/>
          <a:p>
            <a:r>
              <a:rPr lang="en-US" smtClean="0"/>
              <a:t>S+C vs. SHP-PH</a:t>
            </a:r>
          </a:p>
        </p:txBody>
      </p:sp>
      <p:sp>
        <p:nvSpPr>
          <p:cNvPr id="80899" name="Rectangle 3"/>
          <p:cNvSpPr>
            <a:spLocks noGrp="1" noChangeArrowheads="1"/>
          </p:cNvSpPr>
          <p:nvPr>
            <p:ph type="body" idx="1"/>
          </p:nvPr>
        </p:nvSpPr>
        <p:spPr>
          <a:xfrm>
            <a:off x="612775" y="1600200"/>
            <a:ext cx="8153400" cy="4495800"/>
          </a:xfrm>
        </p:spPr>
        <p:txBody>
          <a:bodyPr/>
          <a:lstStyle/>
          <a:p>
            <a:pPr>
              <a:lnSpc>
                <a:spcPct val="90000"/>
              </a:lnSpc>
            </a:pPr>
            <a:r>
              <a:rPr lang="en-US" smtClean="0"/>
              <a:t>Both must be for homeless and disabled</a:t>
            </a:r>
          </a:p>
          <a:p>
            <a:pPr>
              <a:lnSpc>
                <a:spcPct val="90000"/>
              </a:lnSpc>
            </a:pPr>
            <a:r>
              <a:rPr lang="en-US" smtClean="0"/>
              <a:t>Different eligible activities/costs</a:t>
            </a:r>
          </a:p>
          <a:p>
            <a:pPr>
              <a:lnSpc>
                <a:spcPct val="90000"/>
              </a:lnSpc>
            </a:pPr>
            <a:r>
              <a:rPr lang="en-US" smtClean="0"/>
              <a:t>Different match requirements</a:t>
            </a:r>
          </a:p>
          <a:p>
            <a:pPr lvl="1">
              <a:lnSpc>
                <a:spcPct val="90000"/>
              </a:lnSpc>
            </a:pPr>
            <a:r>
              <a:rPr lang="en-US" smtClean="0"/>
              <a:t>SHP – cash only</a:t>
            </a:r>
          </a:p>
          <a:p>
            <a:pPr>
              <a:lnSpc>
                <a:spcPct val="90000"/>
              </a:lnSpc>
            </a:pPr>
            <a:r>
              <a:rPr lang="en-US" smtClean="0"/>
              <a:t>Different grant terms</a:t>
            </a:r>
          </a:p>
          <a:p>
            <a:pPr lvl="1">
              <a:lnSpc>
                <a:spcPct val="90000"/>
              </a:lnSpc>
            </a:pPr>
            <a:r>
              <a:rPr lang="en-US" smtClean="0"/>
              <a:t>SHP: 1-3 years</a:t>
            </a:r>
          </a:p>
          <a:p>
            <a:pPr lvl="1">
              <a:lnSpc>
                <a:spcPct val="90000"/>
              </a:lnSpc>
            </a:pPr>
            <a:r>
              <a:rPr lang="en-US" smtClean="0"/>
              <a:t>S+C: 10, 5, or 1 year</a:t>
            </a:r>
          </a:p>
          <a:p>
            <a:pPr>
              <a:lnSpc>
                <a:spcPct val="90000"/>
              </a:lnSpc>
            </a:pPr>
            <a:r>
              <a:rPr lang="en-US" smtClean="0"/>
              <a:t>Different regulations</a:t>
            </a:r>
          </a:p>
          <a:p>
            <a:pPr>
              <a:lnSpc>
                <a:spcPct val="90000"/>
              </a:lnSpc>
            </a:pPr>
            <a:endParaRPr lang="en-US" smtClean="0"/>
          </a:p>
        </p:txBody>
      </p:sp>
      <p:sp>
        <p:nvSpPr>
          <p:cNvPr id="80900" name="Slide Number Placeholder 4"/>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FB43EEBF-92B2-48B8-983F-9A0171DA030A}" type="slidenum">
              <a:rPr lang="en-US" sz="1000" b="1">
                <a:solidFill>
                  <a:schemeClr val="bg1"/>
                </a:solidFill>
                <a:latin typeface="Verdana" pitchFamily="34" charset="0"/>
              </a:rPr>
              <a:pPr algn="ctr"/>
              <a:t>48</a:t>
            </a:fld>
            <a:endParaRPr lang="en-US" sz="1000" b="1">
              <a:solidFill>
                <a:schemeClr val="bg1"/>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idx="4294967295"/>
          </p:nvPr>
        </p:nvSpPr>
        <p:spPr>
          <a:xfrm>
            <a:off x="612775" y="228600"/>
            <a:ext cx="8153400" cy="990600"/>
          </a:xfrm>
        </p:spPr>
        <p:txBody>
          <a:bodyPr/>
          <a:lstStyle/>
          <a:p>
            <a:pPr eaLnBrk="1" hangingPunct="1"/>
            <a:r>
              <a:rPr lang="en-US" smtClean="0"/>
              <a:t>S+C Components</a:t>
            </a:r>
          </a:p>
        </p:txBody>
      </p:sp>
      <p:sp>
        <p:nvSpPr>
          <p:cNvPr id="82946"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B07A7A38-6675-429A-9B4B-2CAD67A3653D}" type="slidenum">
              <a:rPr lang="en-US" sz="1000" b="1">
                <a:solidFill>
                  <a:srgbClr val="FFFFFF"/>
                </a:solidFill>
                <a:latin typeface="Verdana" pitchFamily="34" charset="0"/>
              </a:rPr>
              <a:pPr algn="ctr"/>
              <a:t>49</a:t>
            </a:fld>
            <a:endParaRPr lang="en-US" sz="1000" b="1">
              <a:solidFill>
                <a:srgbClr val="FFFFFF"/>
              </a:solidFill>
              <a:latin typeface="Verdana" pitchFamily="34" charset="0"/>
            </a:endParaRPr>
          </a:p>
        </p:txBody>
      </p:sp>
      <p:sp>
        <p:nvSpPr>
          <p:cNvPr id="82947" name="Rectangle 3"/>
          <p:cNvSpPr>
            <a:spLocks noGrp="1" noChangeArrowheads="1"/>
          </p:cNvSpPr>
          <p:nvPr>
            <p:ph sz="quarter" idx="4294967295"/>
          </p:nvPr>
        </p:nvSpPr>
        <p:spPr>
          <a:xfrm>
            <a:off x="612775" y="1600200"/>
            <a:ext cx="8153400" cy="4495800"/>
          </a:xfrm>
        </p:spPr>
        <p:txBody>
          <a:bodyPr/>
          <a:lstStyle/>
          <a:p>
            <a:pPr eaLnBrk="1" hangingPunct="1"/>
            <a:r>
              <a:rPr lang="en-US" smtClean="0"/>
              <a:t>Tenant-Based Rental Assistance (TRA)</a:t>
            </a:r>
          </a:p>
          <a:p>
            <a:pPr eaLnBrk="1" hangingPunct="1"/>
            <a:endParaRPr lang="en-US" smtClean="0"/>
          </a:p>
          <a:p>
            <a:pPr eaLnBrk="1" hangingPunct="1"/>
            <a:r>
              <a:rPr lang="en-US" smtClean="0"/>
              <a:t>Sponsor-Based Rental Assistance (SRA)</a:t>
            </a:r>
          </a:p>
          <a:p>
            <a:pPr eaLnBrk="1" hangingPunct="1"/>
            <a:endParaRPr lang="en-US" smtClean="0"/>
          </a:p>
          <a:p>
            <a:pPr eaLnBrk="1" hangingPunct="1"/>
            <a:r>
              <a:rPr lang="en-US" smtClean="0"/>
              <a:t>Project-Based Rental Assistance (PRA)</a:t>
            </a:r>
          </a:p>
          <a:p>
            <a:pPr lvl="1" eaLnBrk="1" hangingPunct="1"/>
            <a:r>
              <a:rPr lang="en-US" sz="2400" smtClean="0"/>
              <a:t>With or without rehab</a:t>
            </a:r>
          </a:p>
          <a:p>
            <a:pPr lvl="1" eaLnBrk="1" hangingPunct="1"/>
            <a:endParaRPr lang="en-US" sz="2400" smtClean="0"/>
          </a:p>
          <a:p>
            <a:pPr eaLnBrk="1" hangingPunct="1"/>
            <a:r>
              <a:rPr lang="en-US" smtClean="0"/>
              <a:t>SRO-Based Rental Assistance (SRO)</a:t>
            </a:r>
          </a:p>
          <a:p>
            <a:pPr eaLnBrk="1" hangingPunct="1"/>
            <a:endParaRPr lang="en-US" smtClean="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12775" y="228600"/>
            <a:ext cx="8153400" cy="990600"/>
          </a:xfrm>
        </p:spPr>
        <p:txBody>
          <a:bodyPr/>
          <a:lstStyle/>
          <a:p>
            <a:r>
              <a:rPr lang="en-US" smtClean="0"/>
              <a:t>Application for HUD programs</a:t>
            </a:r>
          </a:p>
        </p:txBody>
      </p:sp>
      <p:sp>
        <p:nvSpPr>
          <p:cNvPr id="23554" name="Content Placeholder 2"/>
          <p:cNvSpPr>
            <a:spLocks noGrp="1"/>
          </p:cNvSpPr>
          <p:nvPr>
            <p:ph sz="quarter" idx="1"/>
          </p:nvPr>
        </p:nvSpPr>
        <p:spPr>
          <a:xfrm>
            <a:off x="612775" y="1600200"/>
            <a:ext cx="8153400" cy="5029200"/>
          </a:xfrm>
        </p:spPr>
        <p:txBody>
          <a:bodyPr/>
          <a:lstStyle/>
          <a:p>
            <a:pPr eaLnBrk="1" hangingPunct="1"/>
            <a:r>
              <a:rPr lang="en-US" sz="2400" smtClean="0"/>
              <a:t>National competition</a:t>
            </a:r>
          </a:p>
          <a:p>
            <a:pPr lvl="1" eaLnBrk="1" hangingPunct="1"/>
            <a:r>
              <a:rPr lang="en-US" sz="2400" smtClean="0"/>
              <a:t>Announced through a Notice of Funding Availability (NOFA)</a:t>
            </a:r>
          </a:p>
          <a:p>
            <a:pPr lvl="1" eaLnBrk="1" hangingPunct="1"/>
            <a:endParaRPr lang="en-US" sz="2400" smtClean="0"/>
          </a:p>
          <a:p>
            <a:pPr eaLnBrk="1" hangingPunct="1"/>
            <a:r>
              <a:rPr lang="en-US" sz="2400" smtClean="0"/>
              <a:t>Apply annually through a Continuum of Care (CoC) application</a:t>
            </a:r>
          </a:p>
          <a:p>
            <a:pPr lvl="1" eaLnBrk="1" hangingPunct="1"/>
            <a:r>
              <a:rPr lang="en-US" sz="2400" smtClean="0"/>
              <a:t>For new projects and continued renewal funding for existing  projects </a:t>
            </a:r>
          </a:p>
          <a:p>
            <a:pPr lvl="1" eaLnBrk="1" hangingPunct="1"/>
            <a:endParaRPr lang="en-US" sz="2400" smtClean="0"/>
          </a:p>
          <a:p>
            <a:pPr eaLnBrk="1" hangingPunct="1"/>
            <a:r>
              <a:rPr lang="en-US" sz="2400" smtClean="0"/>
              <a:t>McKinney/Vento Funds (M-V)</a:t>
            </a:r>
          </a:p>
          <a:p>
            <a:pPr lvl="1" eaLnBrk="1" hangingPunct="1"/>
            <a:r>
              <a:rPr lang="en-US" sz="2400" smtClean="0"/>
              <a:t>Shelter Plus Care (S+C)</a:t>
            </a:r>
          </a:p>
          <a:p>
            <a:pPr lvl="1" eaLnBrk="1" hangingPunct="1"/>
            <a:r>
              <a:rPr lang="en-US" sz="2400" smtClean="0"/>
              <a:t>Supportive Housing Program (SHP)</a:t>
            </a:r>
          </a:p>
          <a:p>
            <a:pPr lvl="1" eaLnBrk="1" hangingPunct="1"/>
            <a:r>
              <a:rPr lang="en-US" sz="2400" smtClean="0"/>
              <a:t>Section 8 Mod Rehab SRO</a:t>
            </a:r>
          </a:p>
          <a:p>
            <a:endParaRPr lang="en-US" smtClean="0"/>
          </a:p>
        </p:txBody>
      </p:sp>
      <p:sp>
        <p:nvSpPr>
          <p:cNvPr id="23555"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8639132D-C00B-42B8-8594-1310EE1CA8BB}" type="slidenum">
              <a:rPr lang="en-US" smtClean="0"/>
              <a:pPr/>
              <a:t>5</a:t>
            </a:fld>
            <a:endParaRPr lang="en-US" smtClean="0"/>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612775" y="228600"/>
            <a:ext cx="8153400" cy="990600"/>
          </a:xfrm>
        </p:spPr>
        <p:txBody>
          <a:bodyPr/>
          <a:lstStyle/>
          <a:p>
            <a:pPr eaLnBrk="1" hangingPunct="1"/>
            <a:r>
              <a:rPr lang="en-US" smtClean="0"/>
              <a:t>Tenant-Based Rental Assistance </a:t>
            </a:r>
          </a:p>
        </p:txBody>
      </p:sp>
      <p:sp>
        <p:nvSpPr>
          <p:cNvPr id="84994" name="Rectangle 3"/>
          <p:cNvSpPr>
            <a:spLocks noGrp="1" noChangeArrowheads="1"/>
          </p:cNvSpPr>
          <p:nvPr>
            <p:ph sz="quarter" idx="1"/>
          </p:nvPr>
        </p:nvSpPr>
        <p:spPr>
          <a:xfrm>
            <a:off x="612775" y="1600200"/>
            <a:ext cx="8153400" cy="4495800"/>
          </a:xfrm>
        </p:spPr>
        <p:txBody>
          <a:bodyPr/>
          <a:lstStyle/>
          <a:p>
            <a:pPr eaLnBrk="1" hangingPunct="1"/>
            <a:r>
              <a:rPr lang="en-US" smtClean="0"/>
              <a:t>Original grant is for five years</a:t>
            </a:r>
          </a:p>
          <a:p>
            <a:pPr eaLnBrk="1" hangingPunct="1"/>
            <a:endParaRPr lang="en-US" smtClean="0"/>
          </a:p>
          <a:p>
            <a:pPr eaLnBrk="1" hangingPunct="1"/>
            <a:r>
              <a:rPr lang="en-US" smtClean="0"/>
              <a:t>Participants enter into lease agreement with landlords in the community</a:t>
            </a:r>
          </a:p>
          <a:p>
            <a:pPr eaLnBrk="1" hangingPunct="1">
              <a:buFont typeface="Times"/>
              <a:buNone/>
            </a:pPr>
            <a:endParaRPr lang="en-US" smtClean="0"/>
          </a:p>
        </p:txBody>
      </p:sp>
      <p:sp>
        <p:nvSpPr>
          <p:cNvPr id="84995" name="Slide Number Placeholder 6"/>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4A422724-1FCD-46AD-BB7E-F11E02D2FE8A}" type="slidenum">
              <a:rPr lang="en-US" sz="1000" b="1">
                <a:solidFill>
                  <a:srgbClr val="FFFFFF"/>
                </a:solidFill>
                <a:latin typeface="Verdana" pitchFamily="34" charset="0"/>
              </a:rPr>
              <a:pPr algn="ctr"/>
              <a:t>50</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612775" y="228600"/>
            <a:ext cx="8153400" cy="990600"/>
          </a:xfrm>
        </p:spPr>
        <p:txBody>
          <a:bodyPr/>
          <a:lstStyle/>
          <a:p>
            <a:pPr eaLnBrk="1" hangingPunct="1"/>
            <a:r>
              <a:rPr lang="en-US" sz="4000" smtClean="0"/>
              <a:t>Sponsor-Based Rental Assistance (SRA)</a:t>
            </a:r>
          </a:p>
        </p:txBody>
      </p:sp>
      <p:sp>
        <p:nvSpPr>
          <p:cNvPr id="87042" name="Rectangle 3"/>
          <p:cNvSpPr>
            <a:spLocks noGrp="1" noChangeArrowheads="1"/>
          </p:cNvSpPr>
          <p:nvPr>
            <p:ph sz="quarter" idx="1"/>
          </p:nvPr>
        </p:nvSpPr>
        <p:spPr>
          <a:xfrm>
            <a:off x="612775" y="1600200"/>
            <a:ext cx="8153400" cy="4495800"/>
          </a:xfrm>
        </p:spPr>
        <p:txBody>
          <a:bodyPr/>
          <a:lstStyle/>
          <a:p>
            <a:pPr eaLnBrk="1" hangingPunct="1"/>
            <a:r>
              <a:rPr lang="en-US" smtClean="0"/>
              <a:t>Original grant is for five years</a:t>
            </a:r>
          </a:p>
          <a:p>
            <a:pPr eaLnBrk="1" hangingPunct="1"/>
            <a:endParaRPr lang="en-US" smtClean="0"/>
          </a:p>
          <a:p>
            <a:pPr eaLnBrk="1" hangingPunct="1"/>
            <a:r>
              <a:rPr lang="en-US" smtClean="0"/>
              <a:t>Sponsors enter into lease agreement with landlord</a:t>
            </a:r>
          </a:p>
          <a:p>
            <a:pPr eaLnBrk="1" hangingPunct="1"/>
            <a:endParaRPr lang="en-US" smtClean="0"/>
          </a:p>
          <a:p>
            <a:pPr eaLnBrk="1" hangingPunct="1"/>
            <a:r>
              <a:rPr lang="en-US" smtClean="0"/>
              <a:t>Sponsors “sublet” units to participants</a:t>
            </a:r>
          </a:p>
          <a:p>
            <a:pPr eaLnBrk="1" hangingPunct="1"/>
            <a:endParaRPr lang="en-US" smtClean="0"/>
          </a:p>
          <a:p>
            <a:pPr eaLnBrk="1" hangingPunct="1"/>
            <a:r>
              <a:rPr lang="en-US" smtClean="0"/>
              <a:t>Sponsors can be non-profit organizations or community mental health agencies</a:t>
            </a:r>
          </a:p>
          <a:p>
            <a:pPr eaLnBrk="1" hangingPunct="1">
              <a:buFont typeface="Times"/>
              <a:buNone/>
            </a:pPr>
            <a:endParaRPr lang="en-US" smtClean="0"/>
          </a:p>
        </p:txBody>
      </p:sp>
      <p:sp>
        <p:nvSpPr>
          <p:cNvPr id="87043"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B7B64547-5ED6-4EBB-AB72-EC6F378403D0}" type="slidenum">
              <a:rPr lang="en-US" sz="1000" b="1">
                <a:solidFill>
                  <a:srgbClr val="FFFFFF"/>
                </a:solidFill>
                <a:latin typeface="Verdana" pitchFamily="34" charset="0"/>
              </a:rPr>
              <a:pPr algn="ctr"/>
              <a:t>51</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612775" y="228600"/>
            <a:ext cx="8153400" cy="990600"/>
          </a:xfrm>
        </p:spPr>
        <p:txBody>
          <a:bodyPr/>
          <a:lstStyle/>
          <a:p>
            <a:pPr eaLnBrk="1" hangingPunct="1"/>
            <a:r>
              <a:rPr lang="en-US" smtClean="0"/>
              <a:t>SRA Housing</a:t>
            </a:r>
          </a:p>
        </p:txBody>
      </p:sp>
      <p:sp>
        <p:nvSpPr>
          <p:cNvPr id="89090" name="Rectangle 3"/>
          <p:cNvSpPr>
            <a:spLocks noGrp="1" noChangeArrowheads="1"/>
          </p:cNvSpPr>
          <p:nvPr>
            <p:ph sz="quarter" idx="1"/>
          </p:nvPr>
        </p:nvSpPr>
        <p:spPr>
          <a:xfrm>
            <a:off x="612775" y="1600200"/>
            <a:ext cx="8153400" cy="4495800"/>
          </a:xfrm>
        </p:spPr>
        <p:txBody>
          <a:bodyPr/>
          <a:lstStyle/>
          <a:p>
            <a:pPr eaLnBrk="1" hangingPunct="1"/>
            <a:r>
              <a:rPr lang="en-US" smtClean="0"/>
              <a:t>Sponsors can lease units owned by the sponsor</a:t>
            </a:r>
          </a:p>
          <a:p>
            <a:pPr eaLnBrk="1" hangingPunct="1"/>
            <a:endParaRPr lang="en-US" smtClean="0"/>
          </a:p>
          <a:p>
            <a:pPr eaLnBrk="1" hangingPunct="1"/>
            <a:r>
              <a:rPr lang="en-US" smtClean="0"/>
              <a:t>If participant moves out of the unit, sponsor can sublet the unit to another homeless participant</a:t>
            </a:r>
          </a:p>
          <a:p>
            <a:pPr eaLnBrk="1" hangingPunct="1"/>
            <a:endParaRPr lang="en-US" smtClean="0"/>
          </a:p>
          <a:p>
            <a:pPr eaLnBrk="1" hangingPunct="1"/>
            <a:r>
              <a:rPr lang="en-US" smtClean="0"/>
              <a:t>SRA model is useful in communities with reluctant landlords</a:t>
            </a:r>
          </a:p>
          <a:p>
            <a:pPr eaLnBrk="1" hangingPunct="1"/>
            <a:endParaRPr lang="en-US" smtClean="0"/>
          </a:p>
        </p:txBody>
      </p:sp>
      <p:sp>
        <p:nvSpPr>
          <p:cNvPr id="89091" name="Slide Number Placeholder 6"/>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09A1C983-98FF-4E20-B6C4-1EB38F8FDF3F}" type="slidenum">
              <a:rPr lang="en-US" sz="1000" b="1">
                <a:solidFill>
                  <a:srgbClr val="FFFFFF"/>
                </a:solidFill>
                <a:latin typeface="Verdana" pitchFamily="34" charset="0"/>
              </a:rPr>
              <a:pPr algn="ctr"/>
              <a:t>52</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612775" y="228600"/>
            <a:ext cx="8153400" cy="990600"/>
          </a:xfrm>
        </p:spPr>
        <p:txBody>
          <a:bodyPr/>
          <a:lstStyle/>
          <a:p>
            <a:pPr eaLnBrk="1" hangingPunct="1"/>
            <a:r>
              <a:rPr lang="en-US" sz="4000" smtClean="0"/>
              <a:t>Project-Based Rental Assistance (PRA)</a:t>
            </a:r>
          </a:p>
        </p:txBody>
      </p:sp>
      <p:sp>
        <p:nvSpPr>
          <p:cNvPr id="91138" name="Rectangle 3"/>
          <p:cNvSpPr>
            <a:spLocks noGrp="1" noChangeArrowheads="1"/>
          </p:cNvSpPr>
          <p:nvPr>
            <p:ph sz="quarter" idx="1"/>
          </p:nvPr>
        </p:nvSpPr>
        <p:spPr>
          <a:xfrm>
            <a:off x="612775" y="1600200"/>
            <a:ext cx="8153400" cy="4495800"/>
          </a:xfrm>
        </p:spPr>
        <p:txBody>
          <a:bodyPr/>
          <a:lstStyle/>
          <a:p>
            <a:pPr eaLnBrk="1" hangingPunct="1"/>
            <a:r>
              <a:rPr lang="en-US" smtClean="0"/>
              <a:t>Rental subsidy is tied to a particular unit</a:t>
            </a:r>
          </a:p>
          <a:p>
            <a:pPr eaLnBrk="1" hangingPunct="1"/>
            <a:endParaRPr lang="en-US" smtClean="0"/>
          </a:p>
          <a:p>
            <a:pPr eaLnBrk="1" hangingPunct="1"/>
            <a:r>
              <a:rPr lang="en-US" smtClean="0"/>
              <a:t>If participant moves from the unit, the subsidy remains with that unit</a:t>
            </a:r>
          </a:p>
          <a:p>
            <a:pPr eaLnBrk="1" hangingPunct="1"/>
            <a:endParaRPr lang="en-US" smtClean="0"/>
          </a:p>
          <a:p>
            <a:pPr eaLnBrk="1" hangingPunct="1"/>
            <a:r>
              <a:rPr lang="en-US" smtClean="0"/>
              <a:t>Units can be owned by sponsor/grantee but can also be rented from a private landlord</a:t>
            </a:r>
          </a:p>
        </p:txBody>
      </p:sp>
      <p:sp>
        <p:nvSpPr>
          <p:cNvPr id="91139"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73CBC501-F6C9-4B27-8AD7-9B0553086329}" type="slidenum">
              <a:rPr lang="en-US" sz="1000" b="1">
                <a:solidFill>
                  <a:srgbClr val="FFFFFF"/>
                </a:solidFill>
                <a:latin typeface="Verdana" pitchFamily="34" charset="0"/>
              </a:rPr>
              <a:pPr algn="ctr"/>
              <a:t>53</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a:xfrm>
            <a:off x="612775" y="228600"/>
            <a:ext cx="8153400" cy="990600"/>
          </a:xfrm>
        </p:spPr>
        <p:txBody>
          <a:bodyPr/>
          <a:lstStyle/>
          <a:p>
            <a:pPr eaLnBrk="1" hangingPunct="1"/>
            <a:r>
              <a:rPr lang="en-US" smtClean="0"/>
              <a:t>PRA Contract Terms</a:t>
            </a:r>
          </a:p>
        </p:txBody>
      </p:sp>
      <p:sp>
        <p:nvSpPr>
          <p:cNvPr id="93186" name="Rectangle 3"/>
          <p:cNvSpPr>
            <a:spLocks noGrp="1" noChangeArrowheads="1"/>
          </p:cNvSpPr>
          <p:nvPr>
            <p:ph sz="quarter" idx="1"/>
          </p:nvPr>
        </p:nvSpPr>
        <p:spPr>
          <a:xfrm>
            <a:off x="612775" y="1600200"/>
            <a:ext cx="8153400" cy="4495800"/>
          </a:xfrm>
        </p:spPr>
        <p:txBody>
          <a:bodyPr/>
          <a:lstStyle/>
          <a:p>
            <a:pPr eaLnBrk="1" hangingPunct="1"/>
            <a:r>
              <a:rPr lang="en-US" smtClean="0"/>
              <a:t>PRA projects involving </a:t>
            </a:r>
            <a:r>
              <a:rPr lang="en-US" b="1" smtClean="0"/>
              <a:t>rehabilitation of at least $3,000</a:t>
            </a:r>
            <a:r>
              <a:rPr lang="en-US" smtClean="0"/>
              <a:t> per unit can receive </a:t>
            </a:r>
            <a:r>
              <a:rPr lang="en-US" b="1" smtClean="0"/>
              <a:t>ten-year</a:t>
            </a:r>
            <a:r>
              <a:rPr lang="en-US" smtClean="0"/>
              <a:t> S+C contracts</a:t>
            </a:r>
          </a:p>
          <a:p>
            <a:pPr eaLnBrk="1" hangingPunct="1"/>
            <a:endParaRPr lang="en-US" smtClean="0"/>
          </a:p>
          <a:p>
            <a:pPr eaLnBrk="1" hangingPunct="1"/>
            <a:r>
              <a:rPr lang="en-US" smtClean="0"/>
              <a:t>PRA projects with </a:t>
            </a:r>
            <a:r>
              <a:rPr lang="en-US" b="1" smtClean="0"/>
              <a:t>no rehabilitation or with less than $3,000</a:t>
            </a:r>
            <a:r>
              <a:rPr lang="en-US" smtClean="0"/>
              <a:t> per unit of rehab receive </a:t>
            </a:r>
            <a:r>
              <a:rPr lang="en-US" b="1" smtClean="0"/>
              <a:t>five-year</a:t>
            </a:r>
            <a:r>
              <a:rPr lang="en-US" smtClean="0"/>
              <a:t> S+C contracts</a:t>
            </a:r>
          </a:p>
        </p:txBody>
      </p:sp>
      <p:sp>
        <p:nvSpPr>
          <p:cNvPr id="93187"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727E7876-250C-42B3-AA2F-E30C0447D774}" type="slidenum">
              <a:rPr lang="en-US" sz="1000" b="1">
                <a:solidFill>
                  <a:srgbClr val="FFFFFF"/>
                </a:solidFill>
                <a:latin typeface="Verdana" pitchFamily="34" charset="0"/>
              </a:rPr>
              <a:pPr algn="ctr"/>
              <a:t>54</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612775" y="228600"/>
            <a:ext cx="8153400" cy="990600"/>
          </a:xfrm>
        </p:spPr>
        <p:txBody>
          <a:bodyPr/>
          <a:lstStyle/>
          <a:p>
            <a:pPr eaLnBrk="1" hangingPunct="1"/>
            <a:r>
              <a:rPr lang="en-US" smtClean="0"/>
              <a:t>SRO Component</a:t>
            </a:r>
          </a:p>
        </p:txBody>
      </p:sp>
      <p:sp>
        <p:nvSpPr>
          <p:cNvPr id="95234" name="Rectangle 3"/>
          <p:cNvSpPr>
            <a:spLocks noGrp="1" noChangeArrowheads="1"/>
          </p:cNvSpPr>
          <p:nvPr>
            <p:ph sz="quarter" idx="1"/>
          </p:nvPr>
        </p:nvSpPr>
        <p:spPr>
          <a:xfrm>
            <a:off x="612775" y="1600200"/>
            <a:ext cx="8153400" cy="4495800"/>
          </a:xfrm>
        </p:spPr>
        <p:txBody>
          <a:bodyPr/>
          <a:lstStyle/>
          <a:p>
            <a:pPr eaLnBrk="1" hangingPunct="1">
              <a:lnSpc>
                <a:spcPct val="90000"/>
              </a:lnSpc>
            </a:pPr>
            <a:r>
              <a:rPr lang="en-US" smtClean="0"/>
              <a:t>Initial grant term is for ten years</a:t>
            </a:r>
          </a:p>
          <a:p>
            <a:pPr eaLnBrk="1" hangingPunct="1">
              <a:lnSpc>
                <a:spcPct val="90000"/>
              </a:lnSpc>
            </a:pPr>
            <a:endParaRPr lang="en-US" smtClean="0"/>
          </a:p>
          <a:p>
            <a:pPr eaLnBrk="1" hangingPunct="1">
              <a:lnSpc>
                <a:spcPct val="90000"/>
              </a:lnSpc>
            </a:pPr>
            <a:r>
              <a:rPr lang="en-US" smtClean="0"/>
              <a:t>Rental subsidy is tied to a particular unit</a:t>
            </a:r>
          </a:p>
          <a:p>
            <a:pPr eaLnBrk="1" hangingPunct="1">
              <a:lnSpc>
                <a:spcPct val="90000"/>
              </a:lnSpc>
            </a:pPr>
            <a:endParaRPr lang="en-US" smtClean="0"/>
          </a:p>
          <a:p>
            <a:pPr eaLnBrk="1" hangingPunct="1">
              <a:lnSpc>
                <a:spcPct val="90000"/>
              </a:lnSpc>
            </a:pPr>
            <a:r>
              <a:rPr lang="en-US" smtClean="0"/>
              <a:t>If participant moves from the unit, the subsidy remains with that unit</a:t>
            </a:r>
          </a:p>
          <a:p>
            <a:pPr eaLnBrk="1" hangingPunct="1">
              <a:lnSpc>
                <a:spcPct val="90000"/>
              </a:lnSpc>
            </a:pPr>
            <a:endParaRPr lang="en-US" smtClean="0"/>
          </a:p>
          <a:p>
            <a:pPr eaLnBrk="1" hangingPunct="1">
              <a:lnSpc>
                <a:spcPct val="90000"/>
              </a:lnSpc>
            </a:pPr>
            <a:r>
              <a:rPr lang="en-US" smtClean="0"/>
              <a:t>Participants must be homeless </a:t>
            </a:r>
            <a:r>
              <a:rPr lang="en-US" b="1" smtClean="0"/>
              <a:t>individuals</a:t>
            </a:r>
            <a:r>
              <a:rPr lang="en-US" smtClean="0"/>
              <a:t> with disabilities</a:t>
            </a:r>
          </a:p>
        </p:txBody>
      </p:sp>
      <p:sp>
        <p:nvSpPr>
          <p:cNvPr id="95235"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620583CE-1C04-4B45-831D-6B5F14C5DB87}" type="slidenum">
              <a:rPr lang="en-US" sz="1000" b="1">
                <a:solidFill>
                  <a:srgbClr val="FFFFFF"/>
                </a:solidFill>
                <a:latin typeface="Verdana" pitchFamily="34" charset="0"/>
              </a:rPr>
              <a:pPr algn="ctr"/>
              <a:t>55</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612775" y="228600"/>
            <a:ext cx="8153400" cy="990600"/>
          </a:xfrm>
        </p:spPr>
        <p:txBody>
          <a:bodyPr/>
          <a:lstStyle/>
          <a:p>
            <a:pPr eaLnBrk="1" hangingPunct="1"/>
            <a:r>
              <a:rPr lang="en-US" smtClean="0"/>
              <a:t>SRO Unit Requirements</a:t>
            </a:r>
          </a:p>
        </p:txBody>
      </p:sp>
      <p:sp>
        <p:nvSpPr>
          <p:cNvPr id="97282" name="Rectangle 3"/>
          <p:cNvSpPr>
            <a:spLocks noGrp="1" noChangeArrowheads="1"/>
          </p:cNvSpPr>
          <p:nvPr>
            <p:ph sz="quarter" idx="1"/>
          </p:nvPr>
        </p:nvSpPr>
        <p:spPr>
          <a:xfrm>
            <a:off x="612775" y="1600200"/>
            <a:ext cx="8153400" cy="4495800"/>
          </a:xfrm>
        </p:spPr>
        <p:txBody>
          <a:bodyPr/>
          <a:lstStyle/>
          <a:p>
            <a:pPr eaLnBrk="1" hangingPunct="1">
              <a:lnSpc>
                <a:spcPct val="80000"/>
              </a:lnSpc>
            </a:pPr>
            <a:r>
              <a:rPr lang="en-US" smtClean="0"/>
              <a:t>Units must be Single Room Occupancy (SRO) or efficiency apartments</a:t>
            </a:r>
          </a:p>
          <a:p>
            <a:pPr eaLnBrk="1" hangingPunct="1">
              <a:lnSpc>
                <a:spcPct val="80000"/>
              </a:lnSpc>
            </a:pPr>
            <a:endParaRPr lang="en-US" smtClean="0"/>
          </a:p>
          <a:p>
            <a:pPr eaLnBrk="1" hangingPunct="1">
              <a:lnSpc>
                <a:spcPct val="80000"/>
              </a:lnSpc>
            </a:pPr>
            <a:r>
              <a:rPr lang="en-US" smtClean="0"/>
              <a:t>Units must require minimum of $3,000 per unit of rehabilitation</a:t>
            </a:r>
          </a:p>
          <a:p>
            <a:pPr eaLnBrk="1" hangingPunct="1">
              <a:lnSpc>
                <a:spcPct val="80000"/>
              </a:lnSpc>
            </a:pPr>
            <a:endParaRPr lang="en-US" smtClean="0"/>
          </a:p>
          <a:p>
            <a:pPr eaLnBrk="1" hangingPunct="1">
              <a:lnSpc>
                <a:spcPct val="80000"/>
              </a:lnSpc>
            </a:pPr>
            <a:r>
              <a:rPr lang="en-US" smtClean="0"/>
              <a:t>Units can be owned by sponsor/grantee but can also be rented from a private landlord</a:t>
            </a:r>
          </a:p>
          <a:p>
            <a:pPr eaLnBrk="1" hangingPunct="1">
              <a:lnSpc>
                <a:spcPct val="80000"/>
              </a:lnSpc>
            </a:pPr>
            <a:endParaRPr lang="en-US" smtClean="0"/>
          </a:p>
          <a:p>
            <a:pPr eaLnBrk="1" hangingPunct="1">
              <a:lnSpc>
                <a:spcPct val="80000"/>
              </a:lnSpc>
            </a:pPr>
            <a:r>
              <a:rPr lang="en-US" smtClean="0"/>
              <a:t>A PHA must administer the rental assistance</a:t>
            </a:r>
          </a:p>
          <a:p>
            <a:pPr eaLnBrk="1" hangingPunct="1">
              <a:lnSpc>
                <a:spcPct val="80000"/>
              </a:lnSpc>
            </a:pPr>
            <a:endParaRPr lang="en-US" sz="2500" smtClean="0"/>
          </a:p>
          <a:p>
            <a:pPr eaLnBrk="1" hangingPunct="1">
              <a:lnSpc>
                <a:spcPct val="80000"/>
              </a:lnSpc>
            </a:pPr>
            <a:endParaRPr lang="en-US" smtClean="0"/>
          </a:p>
          <a:p>
            <a:pPr eaLnBrk="1" hangingPunct="1">
              <a:lnSpc>
                <a:spcPct val="80000"/>
              </a:lnSpc>
            </a:pPr>
            <a:endParaRPr lang="en-US" smtClean="0"/>
          </a:p>
        </p:txBody>
      </p:sp>
      <p:sp>
        <p:nvSpPr>
          <p:cNvPr id="97283"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D1A4D7DC-D007-4E75-9B5C-6C6FAF0F5E10}" type="slidenum">
              <a:rPr lang="en-US" sz="1000" b="1">
                <a:solidFill>
                  <a:srgbClr val="FFFFFF"/>
                </a:solidFill>
                <a:latin typeface="Verdana" pitchFamily="34" charset="0"/>
              </a:rPr>
              <a:pPr algn="ctr"/>
              <a:t>56</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p:nvPr>
        </p:nvSpPr>
        <p:spPr>
          <a:xfrm>
            <a:off x="612775" y="228600"/>
            <a:ext cx="8153400" cy="990600"/>
          </a:xfrm>
        </p:spPr>
        <p:txBody>
          <a:bodyPr/>
          <a:lstStyle/>
          <a:p>
            <a:pPr eaLnBrk="1" hangingPunct="1"/>
            <a:r>
              <a:rPr lang="en-US" smtClean="0"/>
              <a:t>TRA and Movement</a:t>
            </a:r>
          </a:p>
        </p:txBody>
      </p:sp>
      <p:sp>
        <p:nvSpPr>
          <p:cNvPr id="99330" name="Rectangle 3"/>
          <p:cNvSpPr>
            <a:spLocks noGrp="1" noChangeArrowheads="1"/>
          </p:cNvSpPr>
          <p:nvPr>
            <p:ph sz="quarter" idx="1"/>
          </p:nvPr>
        </p:nvSpPr>
        <p:spPr>
          <a:xfrm>
            <a:off x="612775" y="1600200"/>
            <a:ext cx="8153400" cy="4495800"/>
          </a:xfrm>
        </p:spPr>
        <p:txBody>
          <a:bodyPr/>
          <a:lstStyle/>
          <a:p>
            <a:pPr eaLnBrk="1" hangingPunct="1">
              <a:lnSpc>
                <a:spcPct val="90000"/>
              </a:lnSpc>
            </a:pPr>
            <a:r>
              <a:rPr lang="en-US" smtClean="0"/>
              <a:t>Participants can move to another unit and take S+C rental subsidy with them</a:t>
            </a:r>
          </a:p>
          <a:p>
            <a:pPr eaLnBrk="1" hangingPunct="1">
              <a:lnSpc>
                <a:spcPct val="90000"/>
              </a:lnSpc>
            </a:pPr>
            <a:endParaRPr lang="en-US" smtClean="0"/>
          </a:p>
          <a:p>
            <a:pPr eaLnBrk="1" hangingPunct="1">
              <a:lnSpc>
                <a:spcPct val="90000"/>
              </a:lnSpc>
            </a:pPr>
            <a:r>
              <a:rPr lang="en-US" smtClean="0"/>
              <a:t>Grantees/sponsors can limit where participants live</a:t>
            </a:r>
          </a:p>
          <a:p>
            <a:pPr lvl="1" eaLnBrk="1" hangingPunct="1">
              <a:lnSpc>
                <a:spcPct val="90000"/>
              </a:lnSpc>
            </a:pPr>
            <a:r>
              <a:rPr lang="en-US" sz="2400" smtClean="0"/>
              <a:t>Live in a specific geographic area for entire participation in the program</a:t>
            </a:r>
          </a:p>
          <a:p>
            <a:pPr lvl="1" eaLnBrk="1" hangingPunct="1">
              <a:lnSpc>
                <a:spcPct val="90000"/>
              </a:lnSpc>
            </a:pPr>
            <a:r>
              <a:rPr lang="en-US" sz="2400" smtClean="0"/>
              <a:t>Live in a specific structure for the first year and in a specific area for the remainder</a:t>
            </a:r>
          </a:p>
          <a:p>
            <a:pPr eaLnBrk="1" hangingPunct="1">
              <a:lnSpc>
                <a:spcPct val="90000"/>
              </a:lnSpc>
            </a:pPr>
            <a:endParaRPr lang="en-US" sz="3600" smtClean="0"/>
          </a:p>
        </p:txBody>
      </p:sp>
      <p:sp>
        <p:nvSpPr>
          <p:cNvPr id="99331"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0C0A5E73-7017-41F5-A166-726AB2842BD4}" type="slidenum">
              <a:rPr lang="en-US" sz="1000" b="1">
                <a:solidFill>
                  <a:srgbClr val="FFFFFF"/>
                </a:solidFill>
                <a:latin typeface="Verdana" pitchFamily="34" charset="0"/>
              </a:rPr>
              <a:pPr algn="ctr"/>
              <a:t>57</a:t>
            </a:fld>
            <a:endParaRPr lang="en-US" sz="1000" b="1">
              <a:solidFill>
                <a:srgbClr val="FFFFFF"/>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p:cNvSpPr>
          <p:nvPr>
            <p:ph type="title" idx="4294967295"/>
          </p:nvPr>
        </p:nvSpPr>
        <p:spPr/>
        <p:txBody>
          <a:bodyPr/>
          <a:lstStyle/>
          <a:p>
            <a:r>
              <a:rPr lang="en-US" smtClean="0"/>
              <a:t>S+C Funding Cycle</a:t>
            </a:r>
          </a:p>
        </p:txBody>
      </p:sp>
      <p:sp>
        <p:nvSpPr>
          <p:cNvPr id="101378" name="Rectangle 3"/>
          <p:cNvSpPr>
            <a:spLocks noGrp="1"/>
          </p:cNvSpPr>
          <p:nvPr>
            <p:ph type="body" idx="4294967295"/>
          </p:nvPr>
        </p:nvSpPr>
        <p:spPr/>
        <p:txBody>
          <a:bodyPr/>
          <a:lstStyle/>
          <a:p>
            <a:r>
              <a:rPr lang="en-US" smtClean="0"/>
              <a:t>TRA, SRA and PRA without rehabilitation are initially funded for 5 years</a:t>
            </a:r>
          </a:p>
          <a:p>
            <a:endParaRPr lang="en-US" smtClean="0"/>
          </a:p>
          <a:p>
            <a:r>
              <a:rPr lang="en-US" smtClean="0"/>
              <a:t>PRA with Rehab and SRO are initially funded for ten years</a:t>
            </a:r>
          </a:p>
          <a:p>
            <a:endParaRPr lang="en-US" smtClean="0"/>
          </a:p>
          <a:p>
            <a:r>
              <a:rPr lang="en-US" smtClean="0"/>
              <a:t>All renewals funded on a one year cycle through CoC process</a:t>
            </a:r>
          </a:p>
        </p:txBody>
      </p:sp>
      <p:sp>
        <p:nvSpPr>
          <p:cNvPr id="101379"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58BDE22A-1965-4023-AD21-DBAA201EC3EE}" type="slidenum">
              <a:rPr lang="en-US" smtClean="0">
                <a:solidFill>
                  <a:schemeClr val="bg1"/>
                </a:solidFill>
              </a:rPr>
              <a:pPr/>
              <a:t>58</a:t>
            </a:fld>
            <a:endParaRPr lang="en-US" smtClean="0">
              <a:solidFill>
                <a:schemeClr val="bg1"/>
              </a:solidFill>
            </a:endParaRP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ext Placeholder 5"/>
          <p:cNvSpPr>
            <a:spLocks noGrp="1"/>
          </p:cNvSpPr>
          <p:nvPr>
            <p:ph type="body" idx="1"/>
          </p:nvPr>
        </p:nvSpPr>
        <p:spPr/>
        <p:txBody>
          <a:bodyPr/>
          <a:lstStyle/>
          <a:p>
            <a:endParaRPr lang="en-US" smtClean="0"/>
          </a:p>
        </p:txBody>
      </p:sp>
      <p:sp>
        <p:nvSpPr>
          <p:cNvPr id="102402" name="Title 4"/>
          <p:cNvSpPr>
            <a:spLocks noGrp="1"/>
          </p:cNvSpPr>
          <p:nvPr>
            <p:ph type="title"/>
          </p:nvPr>
        </p:nvSpPr>
        <p:spPr/>
        <p:txBody>
          <a:bodyPr/>
          <a:lstStyle/>
          <a:p>
            <a:r>
              <a:rPr lang="en-US" smtClean="0"/>
              <a:t>S+C Eligibility Activities and Cost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12775" y="228600"/>
            <a:ext cx="8153400" cy="990600"/>
          </a:xfrm>
        </p:spPr>
        <p:txBody>
          <a:bodyPr/>
          <a:lstStyle/>
          <a:p>
            <a:r>
              <a:rPr lang="en-US" smtClean="0"/>
              <a:t>Chart of CoC programs</a:t>
            </a:r>
          </a:p>
        </p:txBody>
      </p:sp>
      <p:sp>
        <p:nvSpPr>
          <p:cNvPr id="24578"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CD7817B7-9FA8-4B3A-A4BC-91D03C1542D8}" type="slidenum">
              <a:rPr lang="en-US" smtClean="0"/>
              <a:pPr/>
              <a:t>6</a:t>
            </a:fld>
            <a:endParaRPr lang="en-US" smtClean="0"/>
          </a:p>
        </p:txBody>
      </p:sp>
      <p:sp>
        <p:nvSpPr>
          <p:cNvPr id="6" name="TextBox 5"/>
          <p:cNvSpPr txBox="1"/>
          <p:nvPr/>
        </p:nvSpPr>
        <p:spPr>
          <a:xfrm>
            <a:off x="304800" y="1828800"/>
            <a:ext cx="1828800" cy="457200"/>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US" dirty="0">
                <a:solidFill>
                  <a:schemeClr val="tx1"/>
                </a:solidFill>
              </a:rPr>
              <a:t>Prevention</a:t>
            </a:r>
            <a:endParaRPr lang="en-US" dirty="0">
              <a:solidFill>
                <a:schemeClr val="tx1"/>
              </a:solidFill>
            </a:endParaRPr>
          </a:p>
        </p:txBody>
      </p:sp>
      <p:sp>
        <p:nvSpPr>
          <p:cNvPr id="7" name="TextBox 6"/>
          <p:cNvSpPr txBox="1"/>
          <p:nvPr/>
        </p:nvSpPr>
        <p:spPr>
          <a:xfrm>
            <a:off x="1447800" y="2667000"/>
            <a:ext cx="1828800" cy="830997"/>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US" dirty="0">
                <a:solidFill>
                  <a:schemeClr val="tx1"/>
                </a:solidFill>
              </a:rPr>
              <a:t>Emergency Shelter</a:t>
            </a:r>
            <a:endParaRPr lang="en-US" dirty="0">
              <a:solidFill>
                <a:schemeClr val="tx1"/>
              </a:solidFill>
            </a:endParaRPr>
          </a:p>
        </p:txBody>
      </p:sp>
      <p:sp>
        <p:nvSpPr>
          <p:cNvPr id="8" name="TextBox 7"/>
          <p:cNvSpPr txBox="1"/>
          <p:nvPr/>
        </p:nvSpPr>
        <p:spPr>
          <a:xfrm>
            <a:off x="3200400" y="1676400"/>
            <a:ext cx="1828800" cy="830997"/>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US" dirty="0">
                <a:solidFill>
                  <a:schemeClr val="tx1"/>
                </a:solidFill>
              </a:rPr>
              <a:t>Transitional Housing</a:t>
            </a:r>
            <a:endParaRPr lang="en-US" dirty="0">
              <a:solidFill>
                <a:schemeClr val="tx1"/>
              </a:solidFill>
            </a:endParaRPr>
          </a:p>
        </p:txBody>
      </p:sp>
      <p:sp>
        <p:nvSpPr>
          <p:cNvPr id="9" name="TextBox 8"/>
          <p:cNvSpPr txBox="1"/>
          <p:nvPr/>
        </p:nvSpPr>
        <p:spPr>
          <a:xfrm>
            <a:off x="5029200" y="2743200"/>
            <a:ext cx="1828800" cy="1200329"/>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US" dirty="0">
                <a:solidFill>
                  <a:schemeClr val="tx1"/>
                </a:solidFill>
              </a:rPr>
              <a:t>Permanent Supportive Housing</a:t>
            </a:r>
            <a:endParaRPr lang="en-US" dirty="0">
              <a:solidFill>
                <a:schemeClr val="tx1"/>
              </a:solidFill>
            </a:endParaRPr>
          </a:p>
        </p:txBody>
      </p:sp>
      <p:sp>
        <p:nvSpPr>
          <p:cNvPr id="10" name="TextBox 9"/>
          <p:cNvSpPr txBox="1"/>
          <p:nvPr/>
        </p:nvSpPr>
        <p:spPr>
          <a:xfrm>
            <a:off x="6934200" y="1676400"/>
            <a:ext cx="1828800" cy="830997"/>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en-US" dirty="0">
                <a:solidFill>
                  <a:schemeClr val="tx1"/>
                </a:solidFill>
              </a:rPr>
              <a:t>Affordable Housing</a:t>
            </a:r>
            <a:endParaRPr lang="en-US" dirty="0">
              <a:solidFill>
                <a:schemeClr val="tx1"/>
              </a:solidFill>
            </a:endParaRPr>
          </a:p>
        </p:txBody>
      </p:sp>
      <p:sp>
        <p:nvSpPr>
          <p:cNvPr id="11" name="Down Arrow 10"/>
          <p:cNvSpPr/>
          <p:nvPr/>
        </p:nvSpPr>
        <p:spPr>
          <a:xfrm>
            <a:off x="914400" y="25146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TextBox 11"/>
          <p:cNvSpPr txBox="1"/>
          <p:nvPr/>
        </p:nvSpPr>
        <p:spPr>
          <a:xfrm>
            <a:off x="533400" y="4191000"/>
            <a:ext cx="1066800" cy="830263"/>
          </a:xfrm>
          <a:prstGeom prst="rect">
            <a:avLst/>
          </a:prstGeom>
          <a:ln w="28575"/>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dirty="0">
                <a:solidFill>
                  <a:schemeClr val="tx1"/>
                </a:solidFill>
              </a:rPr>
              <a:t>ESG</a:t>
            </a:r>
          </a:p>
          <a:p>
            <a:pPr algn="ctr">
              <a:defRPr/>
            </a:pPr>
            <a:r>
              <a:rPr lang="en-US" dirty="0">
                <a:solidFill>
                  <a:schemeClr val="tx1"/>
                </a:solidFill>
              </a:rPr>
              <a:t>HPRP</a:t>
            </a:r>
            <a:endParaRPr lang="en-US" dirty="0">
              <a:solidFill>
                <a:schemeClr val="tx1"/>
              </a:solidFill>
            </a:endParaRPr>
          </a:p>
        </p:txBody>
      </p:sp>
      <p:sp>
        <p:nvSpPr>
          <p:cNvPr id="13" name="TextBox 12"/>
          <p:cNvSpPr txBox="1"/>
          <p:nvPr/>
        </p:nvSpPr>
        <p:spPr>
          <a:xfrm>
            <a:off x="1828800" y="5410200"/>
            <a:ext cx="1066800" cy="461963"/>
          </a:xfrm>
          <a:prstGeom prst="rect">
            <a:avLst/>
          </a:prstGeom>
          <a:ln w="28575"/>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dirty="0">
                <a:solidFill>
                  <a:schemeClr val="tx1"/>
                </a:solidFill>
              </a:rPr>
              <a:t>ESG</a:t>
            </a:r>
          </a:p>
        </p:txBody>
      </p:sp>
      <p:sp>
        <p:nvSpPr>
          <p:cNvPr id="14" name="TextBox 13"/>
          <p:cNvSpPr txBox="1"/>
          <p:nvPr/>
        </p:nvSpPr>
        <p:spPr>
          <a:xfrm>
            <a:off x="3505200" y="4419600"/>
            <a:ext cx="1066800" cy="1200150"/>
          </a:xfrm>
          <a:prstGeom prst="rect">
            <a:avLst/>
          </a:prstGeom>
          <a:ln w="28575"/>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dirty="0">
                <a:solidFill>
                  <a:schemeClr val="tx1"/>
                </a:solidFill>
              </a:rPr>
              <a:t>ESG</a:t>
            </a:r>
          </a:p>
          <a:p>
            <a:pPr algn="ctr">
              <a:defRPr/>
            </a:pPr>
            <a:r>
              <a:rPr lang="en-US" dirty="0">
                <a:solidFill>
                  <a:schemeClr val="tx1"/>
                </a:solidFill>
              </a:rPr>
              <a:t>SHP</a:t>
            </a:r>
          </a:p>
          <a:p>
            <a:pPr algn="ctr">
              <a:defRPr/>
            </a:pPr>
            <a:r>
              <a:rPr lang="en-US" dirty="0">
                <a:solidFill>
                  <a:schemeClr val="tx1"/>
                </a:solidFill>
              </a:rPr>
              <a:t>HPRP</a:t>
            </a:r>
            <a:endParaRPr lang="en-US" dirty="0">
              <a:solidFill>
                <a:schemeClr val="tx1"/>
              </a:solidFill>
            </a:endParaRPr>
          </a:p>
        </p:txBody>
      </p:sp>
      <p:sp>
        <p:nvSpPr>
          <p:cNvPr id="15" name="TextBox 14"/>
          <p:cNvSpPr txBox="1"/>
          <p:nvPr/>
        </p:nvSpPr>
        <p:spPr>
          <a:xfrm>
            <a:off x="4953000" y="5410200"/>
            <a:ext cx="1828800" cy="1200150"/>
          </a:xfrm>
          <a:prstGeom prst="rect">
            <a:avLst/>
          </a:prstGeom>
          <a:ln w="28575"/>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dirty="0">
                <a:solidFill>
                  <a:schemeClr val="tx1"/>
                </a:solidFill>
              </a:rPr>
              <a:t>SHP</a:t>
            </a:r>
          </a:p>
          <a:p>
            <a:pPr algn="ctr">
              <a:defRPr/>
            </a:pPr>
            <a:r>
              <a:rPr lang="en-US" dirty="0">
                <a:solidFill>
                  <a:schemeClr val="tx1"/>
                </a:solidFill>
              </a:rPr>
              <a:t>S+C</a:t>
            </a:r>
          </a:p>
          <a:p>
            <a:pPr algn="ctr">
              <a:defRPr/>
            </a:pPr>
            <a:r>
              <a:rPr lang="en-US" dirty="0">
                <a:solidFill>
                  <a:schemeClr val="tx1"/>
                </a:solidFill>
              </a:rPr>
              <a:t>Mod. Rehab.</a:t>
            </a:r>
            <a:endParaRPr lang="en-US" dirty="0">
              <a:solidFill>
                <a:schemeClr val="tx1"/>
              </a:solidFill>
            </a:endParaRPr>
          </a:p>
        </p:txBody>
      </p:sp>
      <p:sp>
        <p:nvSpPr>
          <p:cNvPr id="16" name="TextBox 15"/>
          <p:cNvSpPr txBox="1"/>
          <p:nvPr/>
        </p:nvSpPr>
        <p:spPr>
          <a:xfrm>
            <a:off x="7086600" y="4114800"/>
            <a:ext cx="1676400" cy="1938338"/>
          </a:xfrm>
          <a:prstGeom prst="rect">
            <a:avLst/>
          </a:prstGeom>
          <a:ln w="28575"/>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dirty="0">
                <a:solidFill>
                  <a:schemeClr val="tx1"/>
                </a:solidFill>
              </a:rPr>
              <a:t>LIHTC</a:t>
            </a:r>
          </a:p>
          <a:p>
            <a:pPr algn="ctr">
              <a:defRPr/>
            </a:pPr>
            <a:r>
              <a:rPr lang="en-US" dirty="0">
                <a:solidFill>
                  <a:schemeClr val="tx1"/>
                </a:solidFill>
              </a:rPr>
              <a:t>Section 8</a:t>
            </a:r>
          </a:p>
          <a:p>
            <a:pPr algn="ctr">
              <a:defRPr/>
            </a:pPr>
            <a:r>
              <a:rPr lang="en-US" dirty="0">
                <a:solidFill>
                  <a:schemeClr val="tx1"/>
                </a:solidFill>
              </a:rPr>
              <a:t>HOME</a:t>
            </a:r>
          </a:p>
          <a:p>
            <a:pPr algn="ctr">
              <a:defRPr/>
            </a:pPr>
            <a:r>
              <a:rPr lang="en-US" dirty="0">
                <a:solidFill>
                  <a:schemeClr val="tx1"/>
                </a:solidFill>
              </a:rPr>
              <a:t>CDBG</a:t>
            </a:r>
          </a:p>
          <a:p>
            <a:pPr algn="ctr">
              <a:defRPr/>
            </a:pPr>
            <a:r>
              <a:rPr lang="en-US" dirty="0">
                <a:solidFill>
                  <a:schemeClr val="tx1"/>
                </a:solidFill>
              </a:rPr>
              <a:t>Section 811</a:t>
            </a:r>
            <a:endParaRPr lang="en-US" dirty="0">
              <a:solidFill>
                <a:schemeClr val="tx1"/>
              </a:solidFill>
            </a:endParaRPr>
          </a:p>
        </p:txBody>
      </p:sp>
      <p:sp>
        <p:nvSpPr>
          <p:cNvPr id="17" name="Down Arrow 16"/>
          <p:cNvSpPr/>
          <p:nvPr/>
        </p:nvSpPr>
        <p:spPr>
          <a:xfrm>
            <a:off x="2209800" y="36576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Down Arrow 17"/>
          <p:cNvSpPr/>
          <p:nvPr/>
        </p:nvSpPr>
        <p:spPr>
          <a:xfrm>
            <a:off x="3962400" y="2667000"/>
            <a:ext cx="228600" cy="160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Down Arrow 18"/>
          <p:cNvSpPr/>
          <p:nvPr/>
        </p:nvSpPr>
        <p:spPr>
          <a:xfrm>
            <a:off x="5791200" y="4114800"/>
            <a:ext cx="2286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Down Arrow 19"/>
          <p:cNvSpPr/>
          <p:nvPr/>
        </p:nvSpPr>
        <p:spPr>
          <a:xfrm>
            <a:off x="7772400" y="2667000"/>
            <a:ext cx="228600" cy="1371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ext Placeholder 2"/>
          <p:cNvSpPr>
            <a:spLocks noGrp="1"/>
          </p:cNvSpPr>
          <p:nvPr>
            <p:ph type="body" idx="1"/>
          </p:nvPr>
        </p:nvSpPr>
        <p:spPr/>
        <p:txBody>
          <a:bodyPr/>
          <a:lstStyle/>
          <a:p>
            <a:r>
              <a:rPr lang="en-US" b="1" smtClean="0"/>
              <a:t>“</a:t>
            </a:r>
            <a:r>
              <a:rPr lang="en-US" b="1" i="1" smtClean="0"/>
              <a:t>Who can I serve in my program</a:t>
            </a:r>
            <a:r>
              <a:rPr lang="en-US" b="1" smtClean="0"/>
              <a:t>?”</a:t>
            </a:r>
          </a:p>
        </p:txBody>
      </p:sp>
      <p:sp>
        <p:nvSpPr>
          <p:cNvPr id="103426" name="Rectangle 2"/>
          <p:cNvSpPr>
            <a:spLocks noGrp="1" noChangeArrowheads="1"/>
          </p:cNvSpPr>
          <p:nvPr>
            <p:ph type="title"/>
          </p:nvPr>
        </p:nvSpPr>
        <p:spPr/>
        <p:txBody>
          <a:bodyPr/>
          <a:lstStyle/>
          <a:p>
            <a:pPr eaLnBrk="1" hangingPunct="1"/>
            <a:r>
              <a:rPr lang="en-US" sz="3200" b="1" smtClean="0"/>
              <a:t>ELIGIBLE PARTICIPANTS</a:t>
            </a:r>
          </a:p>
        </p:txBody>
      </p:sp>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pPr eaLnBrk="1" hangingPunct="1"/>
            <a:r>
              <a:rPr lang="en-US" smtClean="0"/>
              <a:t>McKinney-Vento Programs</a:t>
            </a:r>
          </a:p>
        </p:txBody>
      </p:sp>
      <p:graphicFrame>
        <p:nvGraphicFramePr>
          <p:cNvPr id="505942" name="Group 86"/>
          <p:cNvGraphicFramePr>
            <a:graphicFrameLocks noGrp="1"/>
          </p:cNvGraphicFramePr>
          <p:nvPr>
            <p:ph type="tbl" idx="1"/>
          </p:nvPr>
        </p:nvGraphicFramePr>
        <p:xfrm>
          <a:off x="609600" y="1752600"/>
          <a:ext cx="8229600" cy="3886201"/>
        </p:xfrm>
        <a:graphic>
          <a:graphicData uri="http://schemas.openxmlformats.org/drawingml/2006/table">
            <a:tbl>
              <a:tblPr firstRow="1">
                <a:tableStyleId>{284E427A-3D55-4303-BF80-6455036E1DE7}</a:tableStyleId>
              </a:tblPr>
              <a:tblGrid>
                <a:gridCol w="4572000"/>
                <a:gridCol w="1905000"/>
                <a:gridCol w="1752600"/>
              </a:tblGrid>
              <a:tr h="576953">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dirty="0" smtClean="0">
                          <a:ln>
                            <a:noFill/>
                          </a:ln>
                          <a:effectLst/>
                        </a:rPr>
                        <a:t>Program/Component</a:t>
                      </a:r>
                      <a:endParaRPr kumimoji="0" lang="en-US" sz="24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dirty="0" smtClean="0">
                          <a:ln>
                            <a:noFill/>
                          </a:ln>
                          <a:effectLst/>
                        </a:rPr>
                        <a:t>Homeless</a:t>
                      </a:r>
                      <a:endParaRPr kumimoji="0" lang="en-US" sz="24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dirty="0" smtClean="0">
                          <a:ln>
                            <a:noFill/>
                          </a:ln>
                          <a:effectLst/>
                        </a:rPr>
                        <a:t>Disabled</a:t>
                      </a:r>
                      <a:endParaRPr kumimoji="0" lang="en-US" sz="2400" b="0" i="0" u="none" strike="noStrike" cap="none" normalizeH="0" baseline="0" dirty="0" smtClean="0">
                        <a:ln>
                          <a:noFill/>
                        </a:ln>
                        <a:solidFill>
                          <a:srgbClr val="336600"/>
                        </a:solidFill>
                        <a:effectLst/>
                        <a:latin typeface="Helvetica" pitchFamily="34" charset="0"/>
                      </a:endParaRPr>
                    </a:p>
                  </a:txBody>
                  <a:tcPr anchor="ctr" horzOverflow="overflow"/>
                </a:tc>
              </a:tr>
              <a:tr h="563711">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SHP Transitional Housing</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X</a:t>
                      </a:r>
                      <a:endParaRPr kumimoji="0" lang="en-US" sz="2000" b="1" i="0" u="none" strike="noStrike" cap="none" normalizeH="0" baseline="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endParaRPr kumimoji="0" lang="en-US" sz="2000" b="1" i="0" u="none" strike="noStrike" cap="none" normalizeH="0" baseline="0" smtClean="0">
                        <a:ln>
                          <a:noFill/>
                        </a:ln>
                        <a:solidFill>
                          <a:srgbClr val="336600"/>
                        </a:solidFill>
                        <a:effectLst/>
                        <a:latin typeface="Helvetica" pitchFamily="34" charset="0"/>
                      </a:endParaRPr>
                    </a:p>
                  </a:txBody>
                  <a:tcPr anchor="ctr" horzOverflow="overflow"/>
                </a:tc>
              </a:tr>
              <a:tr h="546686">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S+C/SHP Permanent Supportive Housing</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X</a:t>
                      </a:r>
                      <a:endParaRPr kumimoji="0" lang="en-US" sz="2000" b="1" i="0" u="none" strike="noStrike" cap="none" normalizeH="0" baseline="0" smtClean="0">
                        <a:ln>
                          <a:noFill/>
                        </a:ln>
                        <a:solidFill>
                          <a:srgbClr val="336600"/>
                        </a:solidFill>
                        <a:effectLst/>
                        <a:latin typeface="Helvetica" pitchFamily="34" charset="0"/>
                      </a:endParaRPr>
                    </a:p>
                  </a:txBody>
                  <a:tcPr anchor="ctr" horzOverflow="overflow"/>
                </a:tc>
              </a:tr>
              <a:tr h="550470">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SHP Support Services Only</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r>
              <a:tr h="550470">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SHP Innovative Supportive Housing</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r>
              <a:tr h="480478">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SHP Safe Havens</a:t>
                      </a:r>
                      <a:endParaRPr kumimoji="0" lang="en-US" sz="2000" b="0" i="0" u="none" strike="noStrike" cap="none" normalizeH="0" baseline="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r>
              <a:tr h="617433">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endParaRPr kumimoji="0" lang="en-US" sz="2000" b="1"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1400" u="none" strike="noStrike" cap="none" normalizeH="0" baseline="0" dirty="0" smtClean="0">
                          <a:ln>
                            <a:noFill/>
                          </a:ln>
                          <a:effectLst/>
                        </a:rPr>
                        <a:t>* Serious mental illness</a:t>
                      </a:r>
                      <a:endParaRPr kumimoji="0" lang="en-US" sz="1400" b="1" i="0" u="none" strike="noStrike" cap="none" normalizeH="0" baseline="0" dirty="0" smtClean="0">
                        <a:ln>
                          <a:noFill/>
                        </a:ln>
                        <a:solidFill>
                          <a:srgbClr val="336600"/>
                        </a:solidFill>
                        <a:effectLst/>
                        <a:latin typeface="Helvetica" pitchFamily="34" charset="0"/>
                      </a:endParaRPr>
                    </a:p>
                  </a:txBody>
                  <a:tcPr anchor="ctr" horzOverflow="overflow"/>
                </a:tc>
              </a:tr>
            </a:tbl>
          </a:graphicData>
        </a:graphic>
      </p:graphicFrame>
      <p:sp>
        <p:nvSpPr>
          <p:cNvPr id="105475"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A9CD6AF8-A790-48BD-9AE8-CFE05ABAE472}" type="slidenum">
              <a:rPr lang="en-US" smtClean="0"/>
              <a:pPr/>
              <a:t>61</a:t>
            </a:fld>
            <a:endParaRPr lang="en-US" smtClean="0"/>
          </a:p>
        </p:txBody>
      </p:sp>
      <p:sp>
        <p:nvSpPr>
          <p:cNvPr id="105476" name="Slide Number Placeholder 3"/>
          <p:cNvSpPr txBox="1">
            <a:spLocks/>
          </p:cNvSpPr>
          <p:nvPr/>
        </p:nvSpPr>
        <p:spPr bwMode="auto">
          <a:xfrm>
            <a:off x="0" y="1271588"/>
            <a:ext cx="533400" cy="244475"/>
          </a:xfrm>
          <a:prstGeom prst="rect">
            <a:avLst/>
          </a:prstGeom>
          <a:noFill/>
          <a:ln w="9525">
            <a:noFill/>
            <a:miter lim="800000"/>
            <a:headEnd/>
            <a:tailEnd/>
          </a:ln>
        </p:spPr>
        <p:txBody>
          <a:bodyPr/>
          <a:lstStyle/>
          <a:p>
            <a:pPr algn="ctr" eaLnBrk="0" hangingPunct="0"/>
            <a:fld id="{1B03020A-CD5B-4953-920B-B2297886A7FB}" type="slidenum">
              <a:rPr lang="en-US" sz="1000" b="1">
                <a:solidFill>
                  <a:schemeClr val="bg1"/>
                </a:solidFill>
                <a:latin typeface="Verdana" pitchFamily="34" charset="0"/>
              </a:rPr>
              <a:pPr algn="ctr" eaLnBrk="0" hangingPunct="0"/>
              <a:t>61</a:t>
            </a:fld>
            <a:endParaRPr lang="en-US" sz="1000" b="1">
              <a:solidFill>
                <a:schemeClr val="bg1"/>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p:nvPr>
        </p:nvSpPr>
        <p:spPr>
          <a:xfrm>
            <a:off x="612775" y="228600"/>
            <a:ext cx="8153400" cy="990600"/>
          </a:xfrm>
        </p:spPr>
        <p:txBody>
          <a:bodyPr/>
          <a:lstStyle/>
          <a:p>
            <a:r>
              <a:rPr lang="en-US" smtClean="0"/>
              <a:t>Income Eligibility</a:t>
            </a:r>
          </a:p>
        </p:txBody>
      </p:sp>
      <p:sp>
        <p:nvSpPr>
          <p:cNvPr id="107522" name="Content Placeholder 4"/>
          <p:cNvSpPr>
            <a:spLocks noGrp="1"/>
          </p:cNvSpPr>
          <p:nvPr>
            <p:ph sz="quarter" idx="1"/>
          </p:nvPr>
        </p:nvSpPr>
        <p:spPr>
          <a:xfrm>
            <a:off x="612775" y="1600200"/>
            <a:ext cx="8153400" cy="4724400"/>
          </a:xfrm>
        </p:spPr>
        <p:txBody>
          <a:bodyPr/>
          <a:lstStyle/>
          <a:p>
            <a:pPr>
              <a:buFont typeface="Wingdings" pitchFamily="2" charset="2"/>
              <a:buNone/>
            </a:pPr>
            <a:r>
              <a:rPr lang="en-US" b="1" smtClean="0">
                <a:solidFill>
                  <a:schemeClr val="accent2"/>
                </a:solidFill>
              </a:rPr>
              <a:t>SHP</a:t>
            </a:r>
          </a:p>
          <a:p>
            <a:r>
              <a:rPr lang="en-US" smtClean="0"/>
              <a:t>Presume low income</a:t>
            </a:r>
          </a:p>
          <a:p>
            <a:endParaRPr lang="en-US" smtClean="0"/>
          </a:p>
          <a:p>
            <a:pPr>
              <a:buFont typeface="Wingdings" pitchFamily="2" charset="2"/>
              <a:buNone/>
            </a:pPr>
            <a:r>
              <a:rPr lang="en-US" b="1" smtClean="0">
                <a:solidFill>
                  <a:schemeClr val="accent2"/>
                </a:solidFill>
              </a:rPr>
              <a:t>S+C</a:t>
            </a:r>
          </a:p>
          <a:p>
            <a:pPr eaLnBrk="1" hangingPunct="1"/>
            <a:r>
              <a:rPr lang="en-US" smtClean="0"/>
              <a:t>Must be at or below </a:t>
            </a:r>
            <a:r>
              <a:rPr lang="en-US" smtClean="0">
                <a:solidFill>
                  <a:srgbClr val="000000"/>
                </a:solidFill>
              </a:rPr>
              <a:t>50%</a:t>
            </a:r>
            <a:r>
              <a:rPr lang="en-US" smtClean="0"/>
              <a:t> AMI</a:t>
            </a:r>
          </a:p>
          <a:p>
            <a:pPr eaLnBrk="1" hangingPunct="1"/>
            <a:r>
              <a:rPr lang="en-US" smtClean="0"/>
              <a:t>Income limits each year at: </a:t>
            </a:r>
            <a:r>
              <a:rPr lang="en-US" i="1" smtClean="0">
                <a:solidFill>
                  <a:schemeClr val="accent2"/>
                </a:solidFill>
              </a:rPr>
              <a:t>www.huduser.org/datasets/il.html</a:t>
            </a:r>
          </a:p>
          <a:p>
            <a:pPr eaLnBrk="1" hangingPunct="1"/>
            <a:r>
              <a:rPr lang="en-US" smtClean="0"/>
              <a:t>Once determined income eligible for the program, a participant can increase their income and continue to be eligible</a:t>
            </a:r>
          </a:p>
          <a:p>
            <a:endParaRPr lang="en-US" smtClean="0"/>
          </a:p>
        </p:txBody>
      </p:sp>
      <p:sp>
        <p:nvSpPr>
          <p:cNvPr id="107523"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CC51FD8A-DF59-41DD-99F1-D83507FD1242}" type="slidenum">
              <a:rPr lang="en-US" smtClean="0"/>
              <a:pPr/>
              <a:t>62</a:t>
            </a:fld>
            <a:endParaRPr lang="en-US" smtClean="0"/>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idx="4294967295"/>
          </p:nvPr>
        </p:nvSpPr>
        <p:spPr>
          <a:xfrm>
            <a:off x="612775" y="228600"/>
            <a:ext cx="8153400" cy="990600"/>
          </a:xfrm>
        </p:spPr>
        <p:txBody>
          <a:bodyPr/>
          <a:lstStyle/>
          <a:p>
            <a:pPr eaLnBrk="1" hangingPunct="1"/>
            <a:r>
              <a:rPr lang="en-US" smtClean="0"/>
              <a:t>Disability Eligibility</a:t>
            </a:r>
          </a:p>
        </p:txBody>
      </p:sp>
      <p:sp>
        <p:nvSpPr>
          <p:cNvPr id="108546" name="Slide Number Placeholder 5"/>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C5F5FFBB-D304-4748-AAAE-A7B64B74D510}" type="slidenum">
              <a:rPr lang="en-US" sz="1000" b="1">
                <a:solidFill>
                  <a:srgbClr val="FFFFFF"/>
                </a:solidFill>
                <a:latin typeface="Verdana" pitchFamily="34" charset="0"/>
              </a:rPr>
              <a:pPr algn="ctr"/>
              <a:t>63</a:t>
            </a:fld>
            <a:endParaRPr lang="en-US" sz="1000" b="1">
              <a:solidFill>
                <a:srgbClr val="FFFFFF"/>
              </a:solidFill>
              <a:latin typeface="Verdana" pitchFamily="34" charset="0"/>
            </a:endParaRPr>
          </a:p>
        </p:txBody>
      </p:sp>
      <p:sp>
        <p:nvSpPr>
          <p:cNvPr id="108547" name="Rectangle 3"/>
          <p:cNvSpPr>
            <a:spLocks noGrp="1" noChangeArrowheads="1"/>
          </p:cNvSpPr>
          <p:nvPr>
            <p:ph sz="quarter" idx="4294967295"/>
          </p:nvPr>
        </p:nvSpPr>
        <p:spPr>
          <a:xfrm>
            <a:off x="609600" y="1600200"/>
            <a:ext cx="8191500" cy="5029200"/>
          </a:xfrm>
        </p:spPr>
        <p:txBody>
          <a:bodyPr/>
          <a:lstStyle/>
          <a:p>
            <a:pPr eaLnBrk="1" hangingPunct="1"/>
            <a:r>
              <a:rPr lang="en-US" smtClean="0"/>
              <a:t>A physical, mental, or emotional impairment that:</a:t>
            </a:r>
          </a:p>
          <a:p>
            <a:pPr lvl="1" eaLnBrk="1" hangingPunct="1"/>
            <a:r>
              <a:rPr lang="en-US" sz="2400" smtClean="0"/>
              <a:t>is expected to be of long-continued and indefinite duration; </a:t>
            </a:r>
          </a:p>
          <a:p>
            <a:pPr lvl="1" eaLnBrk="1" hangingPunct="1"/>
            <a:r>
              <a:rPr lang="en-US" sz="2400" smtClean="0"/>
              <a:t>substantially impedes his or her ability to live independently; and </a:t>
            </a:r>
          </a:p>
          <a:p>
            <a:pPr lvl="1" eaLnBrk="1" hangingPunct="1"/>
            <a:r>
              <a:rPr lang="en-US" sz="2400" smtClean="0"/>
              <a:t>is of such a nature that the disability could be improved by more suitable housing.</a:t>
            </a:r>
          </a:p>
          <a:p>
            <a:pPr eaLnBrk="1" hangingPunct="1"/>
            <a:r>
              <a:rPr lang="en-US" smtClean="0"/>
              <a:t>A developmental disability</a:t>
            </a:r>
          </a:p>
          <a:p>
            <a:pPr eaLnBrk="1" hangingPunct="1"/>
            <a:r>
              <a:rPr lang="en-US" smtClean="0"/>
              <a:t>HIV/AIDS</a:t>
            </a:r>
          </a:p>
          <a:p>
            <a:pPr eaLnBrk="1" hangingPunct="1"/>
            <a:r>
              <a:rPr lang="en-US" smtClean="0"/>
              <a:t>Could include people whose sole disability is substance abuse</a:t>
            </a:r>
          </a:p>
        </p:txBody>
      </p:sp>
    </p:spTree>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3"/>
          <p:cNvSpPr>
            <a:spLocks noGrp="1" noChangeArrowheads="1"/>
          </p:cNvSpPr>
          <p:nvPr>
            <p:ph type="body" sz="half" idx="4294967295"/>
          </p:nvPr>
        </p:nvSpPr>
        <p:spPr>
          <a:xfrm>
            <a:off x="609600" y="1600200"/>
            <a:ext cx="7162800" cy="4953000"/>
          </a:xfrm>
        </p:spPr>
        <p:txBody>
          <a:bodyPr/>
          <a:lstStyle/>
          <a:p>
            <a:pPr eaLnBrk="1" hangingPunct="1"/>
            <a:r>
              <a:rPr lang="en-US" smtClean="0"/>
              <a:t>Grantees are allowed to target a specific homeless disability subpopulation</a:t>
            </a:r>
          </a:p>
          <a:p>
            <a:pPr eaLnBrk="1" hangingPunct="1"/>
            <a:endParaRPr lang="en-US" smtClean="0"/>
          </a:p>
          <a:p>
            <a:pPr eaLnBrk="1" hangingPunct="1"/>
            <a:r>
              <a:rPr lang="en-US" smtClean="0"/>
              <a:t>Identified in original application</a:t>
            </a:r>
          </a:p>
          <a:p>
            <a:pPr eaLnBrk="1" hangingPunct="1"/>
            <a:endParaRPr lang="en-US" smtClean="0"/>
          </a:p>
          <a:p>
            <a:pPr eaLnBrk="1" hangingPunct="1"/>
            <a:r>
              <a:rPr lang="en-US" smtClean="0"/>
              <a:t>Changes to the target population must be approved by HUD</a:t>
            </a:r>
          </a:p>
        </p:txBody>
      </p:sp>
      <p:sp>
        <p:nvSpPr>
          <p:cNvPr id="110594" name="Slide Number Placeholder 6"/>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F83F3CBA-6D57-43C8-8491-4881C81E108F}" type="slidenum">
              <a:rPr lang="en-US" sz="1000" b="1">
                <a:solidFill>
                  <a:srgbClr val="FFFFFF"/>
                </a:solidFill>
                <a:latin typeface="Verdana" pitchFamily="34" charset="0"/>
              </a:rPr>
              <a:pPr algn="ctr"/>
              <a:t>64</a:t>
            </a:fld>
            <a:endParaRPr lang="en-US" sz="1000" b="1">
              <a:solidFill>
                <a:srgbClr val="FFFFFF"/>
              </a:solidFill>
              <a:latin typeface="Verdana" pitchFamily="34" charset="0"/>
            </a:endParaRPr>
          </a:p>
        </p:txBody>
      </p:sp>
      <p:sp>
        <p:nvSpPr>
          <p:cNvPr id="110595" name="Rectangle 2"/>
          <p:cNvSpPr>
            <a:spLocks noGrp="1" noChangeArrowheads="1"/>
          </p:cNvSpPr>
          <p:nvPr>
            <p:ph type="title" idx="4294967295"/>
          </p:nvPr>
        </p:nvSpPr>
        <p:spPr>
          <a:xfrm>
            <a:off x="609600" y="304800"/>
            <a:ext cx="8915400" cy="838200"/>
          </a:xfrm>
        </p:spPr>
        <p:txBody>
          <a:bodyPr/>
          <a:lstStyle/>
          <a:p>
            <a:pPr eaLnBrk="1" hangingPunct="1"/>
            <a:r>
              <a:rPr lang="en-US" smtClean="0"/>
              <a:t>Population Targeted</a:t>
            </a:r>
          </a:p>
        </p:txBody>
      </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p:nvPr>
        </p:nvSpPr>
        <p:spPr>
          <a:xfrm>
            <a:off x="609600" y="228600"/>
            <a:ext cx="7772400" cy="914400"/>
          </a:xfrm>
        </p:spPr>
        <p:txBody>
          <a:bodyPr/>
          <a:lstStyle/>
          <a:p>
            <a:pPr eaLnBrk="1" hangingPunct="1"/>
            <a:r>
              <a:rPr lang="en-US" smtClean="0"/>
              <a:t>Homeless Eligibility</a:t>
            </a:r>
          </a:p>
        </p:txBody>
      </p:sp>
      <p:sp>
        <p:nvSpPr>
          <p:cNvPr id="112642"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A679052D-2475-4629-8251-580152458D15}" type="slidenum">
              <a:rPr lang="en-US" smtClean="0"/>
              <a:pPr/>
              <a:t>65</a:t>
            </a:fld>
            <a:endParaRPr lang="en-US" smtClean="0"/>
          </a:p>
        </p:txBody>
      </p:sp>
      <p:sp>
        <p:nvSpPr>
          <p:cNvPr id="96260" name="Rectangle 3"/>
          <p:cNvSpPr>
            <a:spLocks noGrp="1" noChangeArrowheads="1"/>
          </p:cNvSpPr>
          <p:nvPr>
            <p:ph sz="quarter" idx="1"/>
          </p:nvPr>
        </p:nvSpPr>
        <p:spPr>
          <a:xfrm>
            <a:off x="609600" y="1600200"/>
            <a:ext cx="7772400" cy="4114800"/>
          </a:xfrm>
        </p:spPr>
        <p:txBody>
          <a:bodyPr/>
          <a:lstStyle/>
          <a:p>
            <a:pPr eaLnBrk="1" hangingPunct="1">
              <a:buFont typeface="Wingdings" pitchFamily="2" charset="2"/>
              <a:buNone/>
              <a:defRPr/>
            </a:pPr>
            <a:endParaRPr lang="en-US" sz="3200" b="1" dirty="0" smtClean="0">
              <a:solidFill>
                <a:schemeClr val="accent2"/>
              </a:solidFill>
            </a:endParaRPr>
          </a:p>
          <a:p>
            <a:pPr marL="593725" indent="-450850" eaLnBrk="1" hangingPunct="1">
              <a:buFont typeface="Wingdings" pitchFamily="2" charset="2"/>
              <a:buNone/>
              <a:defRPr/>
            </a:pPr>
            <a:r>
              <a:rPr lang="en-US" sz="3100" dirty="0" smtClean="0"/>
              <a:t>“…a person would meet the homeless eligibility requirements if they were living on the street or in an emergency shelter, or would be living on the street or an emergency shelter without the [SHP/S+C] assistance”</a:t>
            </a:r>
          </a:p>
        </p:txBody>
      </p:sp>
    </p:spTree>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ChangeArrowheads="1"/>
          </p:cNvSpPr>
          <p:nvPr>
            <p:ph type="title"/>
          </p:nvPr>
        </p:nvSpPr>
        <p:spPr>
          <a:xfrm>
            <a:off x="609600" y="304800"/>
            <a:ext cx="7769225" cy="838200"/>
          </a:xfrm>
        </p:spPr>
        <p:txBody>
          <a:bodyPr/>
          <a:lstStyle/>
          <a:p>
            <a:pPr eaLnBrk="1" hangingPunct="1"/>
            <a:r>
              <a:rPr lang="en-US" sz="4000" smtClean="0"/>
              <a:t>Core Homeless – </a:t>
            </a:r>
            <a:br>
              <a:rPr lang="en-US" sz="4000" smtClean="0"/>
            </a:br>
            <a:r>
              <a:rPr lang="en-US" sz="4000" smtClean="0"/>
              <a:t>eligible for </a:t>
            </a:r>
            <a:r>
              <a:rPr lang="en-US" sz="4000" u="sng" smtClean="0"/>
              <a:t>all</a:t>
            </a:r>
            <a:r>
              <a:rPr lang="en-US" sz="4000" smtClean="0"/>
              <a:t> programs</a:t>
            </a:r>
          </a:p>
        </p:txBody>
      </p:sp>
      <p:sp>
        <p:nvSpPr>
          <p:cNvPr id="114690"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6FEE130A-8A32-4891-804D-B074B1F543D3}" type="slidenum">
              <a:rPr lang="en-US" smtClean="0"/>
              <a:pPr/>
              <a:t>66</a:t>
            </a:fld>
            <a:endParaRPr lang="en-US" smtClean="0"/>
          </a:p>
        </p:txBody>
      </p:sp>
      <p:sp>
        <p:nvSpPr>
          <p:cNvPr id="114691" name="Rectangle 3"/>
          <p:cNvSpPr>
            <a:spLocks noGrp="1" noChangeArrowheads="1"/>
          </p:cNvSpPr>
          <p:nvPr>
            <p:ph sz="quarter" idx="1"/>
          </p:nvPr>
        </p:nvSpPr>
        <p:spPr>
          <a:xfrm>
            <a:off x="609600" y="1600200"/>
            <a:ext cx="7924800" cy="4267200"/>
          </a:xfrm>
        </p:spPr>
        <p:txBody>
          <a:bodyPr/>
          <a:lstStyle/>
          <a:p>
            <a:pPr eaLnBrk="1" hangingPunct="1">
              <a:lnSpc>
                <a:spcPct val="90000"/>
              </a:lnSpc>
              <a:buFont typeface="Wingdings" pitchFamily="2" charset="2"/>
              <a:buNone/>
            </a:pPr>
            <a:r>
              <a:rPr lang="en-US" sz="3200" b="1" smtClean="0">
                <a:solidFill>
                  <a:schemeClr val="accent2"/>
                </a:solidFill>
              </a:rPr>
              <a:t>A homeless person is someone who is living:</a:t>
            </a:r>
          </a:p>
          <a:p>
            <a:pPr eaLnBrk="1" hangingPunct="1">
              <a:lnSpc>
                <a:spcPct val="90000"/>
              </a:lnSpc>
            </a:pPr>
            <a:r>
              <a:rPr lang="en-US" smtClean="0"/>
              <a:t>In places not meant for human habitation </a:t>
            </a:r>
          </a:p>
          <a:p>
            <a:pPr eaLnBrk="1" hangingPunct="1">
              <a:lnSpc>
                <a:spcPct val="90000"/>
              </a:lnSpc>
              <a:buFont typeface="Wingdings" pitchFamily="2" charset="2"/>
              <a:buNone/>
            </a:pPr>
            <a:r>
              <a:rPr lang="en-US" smtClean="0"/>
              <a:t>	(i.e., streets, cars, parks)</a:t>
            </a:r>
          </a:p>
          <a:p>
            <a:pPr eaLnBrk="1" hangingPunct="1">
              <a:lnSpc>
                <a:spcPct val="90000"/>
              </a:lnSpc>
            </a:pPr>
            <a:r>
              <a:rPr lang="en-US" smtClean="0"/>
              <a:t>In emergency shelter</a:t>
            </a:r>
          </a:p>
          <a:p>
            <a:pPr eaLnBrk="1" hangingPunct="1">
              <a:lnSpc>
                <a:spcPct val="90000"/>
              </a:lnSpc>
            </a:pPr>
            <a:r>
              <a:rPr lang="en-US" smtClean="0"/>
              <a:t>In transitional or supportive housing who originally came from the streets or shelter</a:t>
            </a:r>
          </a:p>
          <a:p>
            <a:pPr eaLnBrk="1" hangingPunct="1">
              <a:lnSpc>
                <a:spcPct val="90000"/>
              </a:lnSpc>
            </a:pPr>
            <a:r>
              <a:rPr lang="en-US" smtClean="0"/>
              <a:t>In any of the above but spending up to 30 days in an institution</a:t>
            </a:r>
          </a:p>
        </p:txBody>
      </p:sp>
    </p:spTree>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Grp="1" noChangeArrowheads="1"/>
          </p:cNvSpPr>
          <p:nvPr>
            <p:ph type="title"/>
          </p:nvPr>
        </p:nvSpPr>
        <p:spPr>
          <a:xfrm>
            <a:off x="609600" y="228600"/>
            <a:ext cx="7769225" cy="914400"/>
          </a:xfrm>
        </p:spPr>
        <p:txBody>
          <a:bodyPr/>
          <a:lstStyle/>
          <a:p>
            <a:pPr eaLnBrk="1" hangingPunct="1"/>
            <a:r>
              <a:rPr lang="en-US" sz="4000" smtClean="0"/>
              <a:t>Other Homeless – </a:t>
            </a:r>
            <a:br>
              <a:rPr lang="en-US" sz="4000" smtClean="0"/>
            </a:br>
            <a:r>
              <a:rPr lang="en-US" sz="4000" smtClean="0"/>
              <a:t>eligible for </a:t>
            </a:r>
            <a:r>
              <a:rPr lang="en-US" sz="4000" u="sng" smtClean="0"/>
              <a:t>some</a:t>
            </a:r>
            <a:r>
              <a:rPr lang="en-US" sz="4000" smtClean="0"/>
              <a:t> programs</a:t>
            </a:r>
          </a:p>
        </p:txBody>
      </p:sp>
      <p:sp>
        <p:nvSpPr>
          <p:cNvPr id="116738"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BBAA251C-BD15-4F17-8B48-BEC25F5F4BDE}" type="slidenum">
              <a:rPr lang="en-US" smtClean="0"/>
              <a:pPr/>
              <a:t>67</a:t>
            </a:fld>
            <a:endParaRPr lang="en-US" smtClean="0"/>
          </a:p>
        </p:txBody>
      </p:sp>
      <p:sp>
        <p:nvSpPr>
          <p:cNvPr id="116739" name="Rectangle 3"/>
          <p:cNvSpPr>
            <a:spLocks noGrp="1" noChangeArrowheads="1"/>
          </p:cNvSpPr>
          <p:nvPr>
            <p:ph sz="quarter" idx="1"/>
          </p:nvPr>
        </p:nvSpPr>
        <p:spPr>
          <a:xfrm>
            <a:off x="609600" y="1600200"/>
            <a:ext cx="8153400" cy="4876800"/>
          </a:xfrm>
        </p:spPr>
        <p:txBody>
          <a:bodyPr/>
          <a:lstStyle/>
          <a:p>
            <a:pPr eaLnBrk="1" hangingPunct="1"/>
            <a:r>
              <a:rPr lang="en-US" smtClean="0"/>
              <a:t>Evicted within a week with no resources, no support, and no subsequent residence </a:t>
            </a:r>
          </a:p>
          <a:p>
            <a:pPr eaLnBrk="1" hangingPunct="1"/>
            <a:r>
              <a:rPr lang="en-US" smtClean="0"/>
              <a:t>Discharged within a week from an institution having lived there for more than 30 days and no resources, no support, and no subsequent residence*</a:t>
            </a:r>
          </a:p>
          <a:p>
            <a:pPr eaLnBrk="1" hangingPunct="1"/>
            <a:r>
              <a:rPr lang="en-US" smtClean="0"/>
              <a:t>Victims of domestic violence with no resources, no support, and no subsequent residence</a:t>
            </a:r>
          </a:p>
          <a:p>
            <a:pPr eaLnBrk="1" hangingPunct="1"/>
            <a:r>
              <a:rPr lang="en-US" smtClean="0"/>
              <a:t>Youth, if other criteria are met, and are not wards of the state </a:t>
            </a:r>
          </a:p>
        </p:txBody>
      </p:sp>
    </p:spTree>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2"/>
          <p:cNvSpPr>
            <a:spLocks noGrp="1" noChangeArrowheads="1"/>
          </p:cNvSpPr>
          <p:nvPr>
            <p:ph type="title"/>
          </p:nvPr>
        </p:nvSpPr>
        <p:spPr>
          <a:xfrm>
            <a:off x="612775" y="228600"/>
            <a:ext cx="8759825" cy="914400"/>
          </a:xfrm>
        </p:spPr>
        <p:txBody>
          <a:bodyPr/>
          <a:lstStyle/>
          <a:p>
            <a:pPr eaLnBrk="1" hangingPunct="1"/>
            <a:r>
              <a:rPr lang="en-US" sz="4000" smtClean="0"/>
              <a:t>Not Considered Homeless</a:t>
            </a:r>
          </a:p>
        </p:txBody>
      </p:sp>
      <p:sp>
        <p:nvSpPr>
          <p:cNvPr id="118786"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3B3B25F6-AA87-4A8E-BFB8-46249C4D83BF}" type="slidenum">
              <a:rPr lang="en-US" smtClean="0"/>
              <a:pPr/>
              <a:t>68</a:t>
            </a:fld>
            <a:endParaRPr lang="en-US" smtClean="0"/>
          </a:p>
        </p:txBody>
      </p:sp>
      <p:sp>
        <p:nvSpPr>
          <p:cNvPr id="118787" name="Rectangle 3"/>
          <p:cNvSpPr>
            <a:spLocks noGrp="1" noChangeArrowheads="1"/>
          </p:cNvSpPr>
          <p:nvPr>
            <p:ph sz="quarter" idx="1"/>
          </p:nvPr>
        </p:nvSpPr>
        <p:spPr>
          <a:xfrm>
            <a:off x="612775" y="1600200"/>
            <a:ext cx="8153400" cy="4495800"/>
          </a:xfrm>
        </p:spPr>
        <p:txBody>
          <a:bodyPr/>
          <a:lstStyle/>
          <a:p>
            <a:pPr eaLnBrk="1" hangingPunct="1">
              <a:lnSpc>
                <a:spcPct val="90000"/>
              </a:lnSpc>
            </a:pPr>
            <a:r>
              <a:rPr lang="en-US" smtClean="0"/>
              <a:t>Housed but paying excessive $ for rent</a:t>
            </a:r>
          </a:p>
          <a:p>
            <a:pPr eaLnBrk="1" hangingPunct="1">
              <a:lnSpc>
                <a:spcPct val="90000"/>
              </a:lnSpc>
            </a:pPr>
            <a:r>
              <a:rPr lang="en-US" smtClean="0"/>
              <a:t>Incarcerated</a:t>
            </a:r>
          </a:p>
          <a:p>
            <a:pPr eaLnBrk="1" hangingPunct="1">
              <a:lnSpc>
                <a:spcPct val="90000"/>
              </a:lnSpc>
            </a:pPr>
            <a:r>
              <a:rPr lang="en-US" smtClean="0"/>
              <a:t>Living with relatives or friends</a:t>
            </a:r>
          </a:p>
          <a:p>
            <a:pPr eaLnBrk="1" hangingPunct="1">
              <a:lnSpc>
                <a:spcPct val="90000"/>
              </a:lnSpc>
            </a:pPr>
            <a:r>
              <a:rPr lang="en-US" smtClean="0"/>
              <a:t>Living in Board and Care, Adult Congregate Living Facility</a:t>
            </a:r>
          </a:p>
          <a:p>
            <a:pPr eaLnBrk="1" hangingPunct="1">
              <a:lnSpc>
                <a:spcPct val="90000"/>
              </a:lnSpc>
            </a:pPr>
            <a:r>
              <a:rPr lang="en-US" smtClean="0"/>
              <a:t>Being discharged from institution required to provide or arrange housing</a:t>
            </a:r>
          </a:p>
          <a:p>
            <a:pPr eaLnBrk="1" hangingPunct="1">
              <a:lnSpc>
                <a:spcPct val="90000"/>
              </a:lnSpc>
            </a:pPr>
            <a:r>
              <a:rPr lang="en-US" smtClean="0"/>
              <a:t>Utilizing Section 8 HCV (except Katrina)</a:t>
            </a:r>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ChangeArrowheads="1"/>
          </p:cNvSpPr>
          <p:nvPr>
            <p:ph type="title"/>
          </p:nvPr>
        </p:nvSpPr>
        <p:spPr/>
        <p:txBody>
          <a:bodyPr/>
          <a:lstStyle/>
          <a:p>
            <a:pPr eaLnBrk="1" hangingPunct="1"/>
            <a:r>
              <a:rPr lang="en-US" smtClean="0"/>
              <a:t>Homeless Eligibility Summary</a:t>
            </a:r>
          </a:p>
        </p:txBody>
      </p:sp>
      <p:graphicFrame>
        <p:nvGraphicFramePr>
          <p:cNvPr id="546851" name="Group 35"/>
          <p:cNvGraphicFramePr>
            <a:graphicFrameLocks noGrp="1"/>
          </p:cNvGraphicFramePr>
          <p:nvPr>
            <p:ph type="tbl" idx="1"/>
          </p:nvPr>
        </p:nvGraphicFramePr>
        <p:xfrm>
          <a:off x="609600" y="1752600"/>
          <a:ext cx="8229600" cy="3886201"/>
        </p:xfrm>
        <a:graphic>
          <a:graphicData uri="http://schemas.openxmlformats.org/drawingml/2006/table">
            <a:tbl>
              <a:tblPr firstRow="1" bandRow="1">
                <a:tableStyleId>{284E427A-3D55-4303-BF80-6455036E1DE7}</a:tableStyleId>
              </a:tblPr>
              <a:tblGrid>
                <a:gridCol w="4572000"/>
                <a:gridCol w="1905000"/>
                <a:gridCol w="1752600"/>
              </a:tblGrid>
              <a:tr h="1012060">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dirty="0" smtClean="0">
                          <a:ln>
                            <a:noFill/>
                          </a:ln>
                          <a:effectLst/>
                        </a:rPr>
                        <a:t>Program/Component</a:t>
                      </a:r>
                      <a:endParaRPr kumimoji="0" lang="en-US" sz="24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smtClean="0">
                          <a:ln>
                            <a:noFill/>
                          </a:ln>
                          <a:effectLst/>
                        </a:rPr>
                        <a:t>Core Homeless</a:t>
                      </a:r>
                      <a:endParaRPr kumimoji="0" lang="en-US" sz="2400" b="0" i="0" u="none" strike="noStrike" cap="none" normalizeH="0" baseline="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400" u="none" strike="noStrike" cap="none" normalizeH="0" baseline="0" smtClean="0">
                          <a:ln>
                            <a:noFill/>
                          </a:ln>
                          <a:effectLst/>
                        </a:rPr>
                        <a:t>Other Homeless</a:t>
                      </a:r>
                      <a:endParaRPr kumimoji="0" lang="en-US" sz="2400" b="0" i="0" u="none" strike="noStrike" cap="none" normalizeH="0" baseline="0" smtClean="0">
                        <a:ln>
                          <a:noFill/>
                        </a:ln>
                        <a:solidFill>
                          <a:srgbClr val="336600"/>
                        </a:solidFill>
                        <a:effectLst/>
                        <a:latin typeface="Helvetica" pitchFamily="34" charset="0"/>
                      </a:endParaRPr>
                    </a:p>
                  </a:txBody>
                  <a:tcPr anchor="ctr" horzOverflow="overflow"/>
                </a:tc>
              </a:tr>
              <a:tr h="581778">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SHP Transitional Housing</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X</a:t>
                      </a:r>
                      <a:endParaRPr kumimoji="0" lang="en-US" sz="2000" b="1" i="0" u="none" strike="noStrike" cap="none" normalizeH="0" baseline="0" smtClean="0">
                        <a:ln>
                          <a:noFill/>
                        </a:ln>
                        <a:solidFill>
                          <a:srgbClr val="336600"/>
                        </a:solidFill>
                        <a:effectLst/>
                        <a:latin typeface="Helvetica" pitchFamily="34" charset="0"/>
                      </a:endParaRPr>
                    </a:p>
                  </a:txBody>
                  <a:tcPr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X</a:t>
                      </a:r>
                      <a:endParaRPr kumimoji="0" lang="en-US" sz="2000" b="1" i="0" u="none" strike="noStrike" cap="none" normalizeH="0" baseline="0" smtClean="0">
                        <a:ln>
                          <a:noFill/>
                        </a:ln>
                        <a:solidFill>
                          <a:srgbClr val="336600"/>
                        </a:solidFill>
                        <a:effectLst/>
                        <a:latin typeface="Helvetica" pitchFamily="34" charset="0"/>
                      </a:endParaRPr>
                    </a:p>
                  </a:txBody>
                  <a:tcPr anchor="ctr" anchorCtr="1" horzOverflow="overflow"/>
                </a:tc>
              </a:tr>
              <a:tr h="862125">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S+C/SHP Permanent Supportive Housing 2004 or earlier</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anchorCtr="1" horzOverflow="overflow"/>
                </a:tc>
              </a:tr>
              <a:tr h="862125">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S+C/SHP Permanent Supportive Housing 2005 or later</a:t>
                      </a:r>
                      <a:endParaRPr kumimoji="0" lang="en-US" sz="2000" b="0" i="0" u="none" strike="noStrike" cap="none" normalizeH="0" baseline="0" dirty="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Not Eligible</a:t>
                      </a:r>
                      <a:endParaRPr kumimoji="0" lang="en-US" sz="2000" b="1" i="0" u="none" strike="noStrike" cap="none" normalizeH="0" baseline="0" dirty="0" smtClean="0">
                        <a:ln>
                          <a:noFill/>
                        </a:ln>
                        <a:solidFill>
                          <a:srgbClr val="336600"/>
                        </a:solidFill>
                        <a:effectLst/>
                        <a:latin typeface="Helvetica" pitchFamily="34" charset="0"/>
                      </a:endParaRPr>
                    </a:p>
                  </a:txBody>
                  <a:tcPr anchor="ctr" anchorCtr="1" horzOverflow="overflow"/>
                </a:tc>
              </a:tr>
              <a:tr h="568113">
                <a:tc>
                  <a:txBody>
                    <a:bodyPr/>
                    <a:lstStyle/>
                    <a:p>
                      <a:pPr marL="0" marR="0" lvl="0" indent="0" algn="l"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SHP Support Services Only</a:t>
                      </a:r>
                      <a:endParaRPr kumimoji="0" lang="en-US" sz="2000" b="0" i="0" u="none" strike="noStrike" cap="none" normalizeH="0" baseline="0" smtClean="0">
                        <a:ln>
                          <a:noFill/>
                        </a:ln>
                        <a:solidFill>
                          <a:srgbClr val="336600"/>
                        </a:solidFill>
                        <a:effectLst/>
                        <a:latin typeface="Helvetica" pitchFamily="34" charset="0"/>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smtClean="0">
                          <a:ln>
                            <a:noFill/>
                          </a:ln>
                          <a:effectLst/>
                        </a:rPr>
                        <a:t>X</a:t>
                      </a:r>
                      <a:endParaRPr kumimoji="0" lang="en-US" sz="2000" b="1" i="0" u="none" strike="noStrike" cap="none" normalizeH="0" baseline="0" smtClean="0">
                        <a:ln>
                          <a:noFill/>
                        </a:ln>
                        <a:solidFill>
                          <a:srgbClr val="336600"/>
                        </a:solidFill>
                        <a:effectLst/>
                        <a:latin typeface="Helvetica" pitchFamily="34" charset="0"/>
                      </a:endParaRPr>
                    </a:p>
                  </a:txBody>
                  <a:tcPr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rgbClr val="6E822E"/>
                        </a:buClr>
                        <a:buSzTx/>
                        <a:buFont typeface="Wingdings" pitchFamily="2" charset="2"/>
                        <a:buNone/>
                        <a:tabLst/>
                      </a:pPr>
                      <a:r>
                        <a:rPr kumimoji="0" lang="en-US" sz="2000" u="none" strike="noStrike" cap="none" normalizeH="0" baseline="0" dirty="0" smtClean="0">
                          <a:ln>
                            <a:noFill/>
                          </a:ln>
                          <a:effectLst/>
                        </a:rPr>
                        <a:t>X</a:t>
                      </a:r>
                      <a:endParaRPr kumimoji="0" lang="en-US" sz="2000" b="1" i="0" u="none" strike="noStrike" cap="none" normalizeH="0" baseline="0" dirty="0" smtClean="0">
                        <a:ln>
                          <a:noFill/>
                        </a:ln>
                        <a:solidFill>
                          <a:srgbClr val="336600"/>
                        </a:solidFill>
                        <a:effectLst/>
                        <a:latin typeface="Helvetica" pitchFamily="34" charset="0"/>
                      </a:endParaRPr>
                    </a:p>
                  </a:txBody>
                  <a:tcPr anchor="ctr" anchorCtr="1" horzOverflow="overflow"/>
                </a:tc>
              </a:tr>
            </a:tbl>
          </a:graphicData>
        </a:graphic>
      </p:graphicFrame>
      <p:sp>
        <p:nvSpPr>
          <p:cNvPr id="119811"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F976C749-9F47-46BD-A11E-65AFB639883E}" type="slidenum">
              <a:rPr lang="en-US" smtClean="0"/>
              <a:pPr/>
              <a:t>69</a:t>
            </a:fld>
            <a:endParaRPr lang="en-US" smtClean="0"/>
          </a:p>
        </p:txBody>
      </p:sp>
      <p:sp>
        <p:nvSpPr>
          <p:cNvPr id="119812" name="Slide Number Placeholder 3"/>
          <p:cNvSpPr txBox="1">
            <a:spLocks/>
          </p:cNvSpPr>
          <p:nvPr/>
        </p:nvSpPr>
        <p:spPr bwMode="auto">
          <a:xfrm>
            <a:off x="0" y="1271588"/>
            <a:ext cx="533400" cy="244475"/>
          </a:xfrm>
          <a:prstGeom prst="rect">
            <a:avLst/>
          </a:prstGeom>
          <a:noFill/>
          <a:ln w="9525">
            <a:noFill/>
            <a:miter lim="800000"/>
            <a:headEnd/>
            <a:tailEnd/>
          </a:ln>
        </p:spPr>
        <p:txBody>
          <a:bodyPr/>
          <a:lstStyle/>
          <a:p>
            <a:pPr algn="ctr" eaLnBrk="0" hangingPunct="0"/>
            <a:fld id="{CF693E5D-B41B-4D28-8AFB-B55D5107B500}" type="slidenum">
              <a:rPr lang="en-US" sz="1000" b="1">
                <a:solidFill>
                  <a:schemeClr val="bg1"/>
                </a:solidFill>
                <a:latin typeface="Verdana" pitchFamily="34" charset="0"/>
              </a:rPr>
              <a:pPr algn="ctr" eaLnBrk="0" hangingPunct="0"/>
              <a:t>69</a:t>
            </a:fld>
            <a:endParaRPr lang="en-US" sz="1000" b="1">
              <a:solidFill>
                <a:schemeClr val="bg1"/>
              </a:solidFill>
              <a:latin typeface="Verdana" pitchFamily="34" charset="0"/>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Counties in NC Balance of State CoC</a:t>
            </a:r>
          </a:p>
        </p:txBody>
      </p:sp>
      <p:sp>
        <p:nvSpPr>
          <p:cNvPr id="25602" name="Content Placeholder 4"/>
          <p:cNvSpPr>
            <a:spLocks noGrp="1"/>
          </p:cNvSpPr>
          <p:nvPr>
            <p:ph sz="quarter" idx="1"/>
          </p:nvPr>
        </p:nvSpPr>
        <p:spPr>
          <a:xfrm>
            <a:off x="609600" y="1589088"/>
            <a:ext cx="3886200" cy="5040312"/>
          </a:xfrm>
        </p:spPr>
        <p:txBody>
          <a:bodyPr/>
          <a:lstStyle/>
          <a:p>
            <a:r>
              <a:rPr lang="en-US" sz="2000" smtClean="0"/>
              <a:t>Alamance, Alexander, Anson, Beaufort, Bertie, Bladen, Burke, Cabarrus, Caldwell, Camden, Carteret, Caswell, Catawba, Chatham, Cherokee, Chowan, Clay, Columbus, Craven, Currituck, Dare, Davidson, Davie, Duplin, Edgecombe, Franklin, Gates, Graham, Granville, Greene, Halifax, Harnett, Haywood, Henderson, Hertford, Hoke, Hyde, Iredell, Jackson, Johnston, Jones, Lee, Lenoir, Macon, Madison, Martin, McDowell, Montgomery, </a:t>
            </a:r>
          </a:p>
        </p:txBody>
      </p:sp>
      <p:sp>
        <p:nvSpPr>
          <p:cNvPr id="25603" name="Content Placeholder 5"/>
          <p:cNvSpPr>
            <a:spLocks noGrp="1"/>
          </p:cNvSpPr>
          <p:nvPr>
            <p:ph sz="quarter" idx="2"/>
          </p:nvPr>
        </p:nvSpPr>
        <p:spPr>
          <a:xfrm>
            <a:off x="4845050" y="1589088"/>
            <a:ext cx="3886200" cy="5116512"/>
          </a:xfrm>
        </p:spPr>
        <p:txBody>
          <a:bodyPr/>
          <a:lstStyle/>
          <a:p>
            <a:r>
              <a:rPr lang="en-US" sz="2000" smtClean="0"/>
              <a:t>Moore, Nash, Northampton, Onslow, Pamlico, Pasquotank, Perquimans, Person, Pitt, Polk, Randolph, Richmond, Robeson, Rockingham, Rowan, Rutherford, Sampson, Scotland, Stanly, Stokes, Surry, Swain, Transylvania, Tyrell, Union, Vance, Warren, Washington, Wayne, Wilson, Yadkin</a:t>
            </a:r>
            <a:endParaRPr lang="en-US" sz="2000" u="sng" smtClean="0"/>
          </a:p>
        </p:txBody>
      </p:sp>
      <p:sp>
        <p:nvSpPr>
          <p:cNvPr id="25604" name="Slide Number Placeholder 3"/>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fld id="{2374C4BB-5D85-409B-AFC8-CEF5224575A2}" type="slidenum">
              <a:rPr lang="en-US" smtClean="0"/>
              <a:pPr/>
              <a:t>7</a:t>
            </a:fld>
            <a:endParaRPr lang="en-US" smtClean="0"/>
          </a:p>
        </p:txBody>
      </p:sp>
    </p:spTree>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noChangeArrowheads="1"/>
          </p:cNvSpPr>
          <p:nvPr>
            <p:ph type="title"/>
          </p:nvPr>
        </p:nvSpPr>
        <p:spPr>
          <a:xfrm>
            <a:off x="612775" y="152400"/>
            <a:ext cx="8531225" cy="990600"/>
          </a:xfrm>
        </p:spPr>
        <p:txBody>
          <a:bodyPr/>
          <a:lstStyle/>
          <a:p>
            <a:pPr eaLnBrk="1" hangingPunct="1"/>
            <a:r>
              <a:rPr lang="en-US" smtClean="0"/>
              <a:t/>
            </a:r>
            <a:br>
              <a:rPr lang="en-US" smtClean="0"/>
            </a:br>
            <a:r>
              <a:rPr lang="en-US" smtClean="0"/>
              <a:t>Chronically Homeless</a:t>
            </a:r>
            <a:br>
              <a:rPr lang="en-US" smtClean="0"/>
            </a:br>
            <a:endParaRPr lang="en-US" smtClean="0"/>
          </a:p>
        </p:txBody>
      </p:sp>
      <p:sp>
        <p:nvSpPr>
          <p:cNvPr id="121858" name="Slide Number Placeholder 3"/>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8760A259-3225-4017-8FAD-6C8B537511C9}" type="slidenum">
              <a:rPr lang="en-US" smtClean="0"/>
              <a:pPr/>
              <a:t>70</a:t>
            </a:fld>
            <a:endParaRPr lang="en-US" smtClean="0"/>
          </a:p>
        </p:txBody>
      </p:sp>
      <p:sp>
        <p:nvSpPr>
          <p:cNvPr id="121859" name="Rectangle 3"/>
          <p:cNvSpPr>
            <a:spLocks noGrp="1" noChangeArrowheads="1"/>
          </p:cNvSpPr>
          <p:nvPr>
            <p:ph sz="quarter" idx="1"/>
          </p:nvPr>
        </p:nvSpPr>
        <p:spPr>
          <a:xfrm>
            <a:off x="612775" y="1600200"/>
            <a:ext cx="8153400" cy="4495800"/>
          </a:xfrm>
        </p:spPr>
        <p:txBody>
          <a:bodyPr/>
          <a:lstStyle/>
          <a:p>
            <a:pPr eaLnBrk="1" hangingPunct="1"/>
            <a:r>
              <a:rPr lang="en-US" sz="2800" smtClean="0"/>
              <a:t>Unaccompanied individual with a disabling condition who has been continuously homeless for a year or more </a:t>
            </a:r>
            <a:r>
              <a:rPr lang="en-US" sz="2800" b="1" smtClean="0"/>
              <a:t>OR</a:t>
            </a:r>
            <a:r>
              <a:rPr lang="en-US" sz="2800" smtClean="0"/>
              <a:t> who has had at least four (4) episodes of homelessness in the past three (3) years</a:t>
            </a:r>
          </a:p>
          <a:p>
            <a:pPr eaLnBrk="1" hangingPunct="1"/>
            <a:r>
              <a:rPr lang="en-US" sz="2800" smtClean="0"/>
              <a:t>Disabling condition is a diagnosable substance abuse disorder, serious mental illness, developmental disability, or chronic physical illness or disability</a:t>
            </a:r>
          </a:p>
          <a:p>
            <a:pPr eaLnBrk="1" hangingPunct="1"/>
            <a:r>
              <a:rPr lang="en-US" sz="2800" smtClean="0"/>
              <a:t>Episode of homelessness is a separate, distinct and sustained stay on the streets and/or shelter</a:t>
            </a:r>
          </a:p>
          <a:p>
            <a:pPr eaLnBrk="1" hangingPunct="1"/>
            <a:r>
              <a:rPr lang="en-US" sz="2800" smtClean="0"/>
              <a:t>Does not include those currently in transitional housing</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a:xfrm>
            <a:off x="612775" y="228600"/>
            <a:ext cx="8153400" cy="990600"/>
          </a:xfrm>
        </p:spPr>
        <p:txBody>
          <a:bodyPr/>
          <a:lstStyle/>
          <a:p>
            <a:pPr eaLnBrk="1" hangingPunct="1"/>
            <a:r>
              <a:rPr lang="en-US" sz="4000" smtClean="0"/>
              <a:t>McKinney-Vento Homeless Assistance Programs</a:t>
            </a:r>
          </a:p>
        </p:txBody>
      </p:sp>
      <p:sp>
        <p:nvSpPr>
          <p:cNvPr id="26626" name="Slide Number Placeholder 3"/>
          <p:cNvSpPr txBox="1">
            <a:spLocks noGrp="1"/>
          </p:cNvSpPr>
          <p:nvPr/>
        </p:nvSpPr>
        <p:spPr bwMode="auto">
          <a:xfrm>
            <a:off x="0" y="1271588"/>
            <a:ext cx="533400" cy="244475"/>
          </a:xfrm>
          <a:prstGeom prst="rect">
            <a:avLst/>
          </a:prstGeom>
          <a:noFill/>
          <a:ln w="9525">
            <a:noFill/>
            <a:miter lim="800000"/>
            <a:headEnd/>
            <a:tailEnd/>
          </a:ln>
        </p:spPr>
        <p:txBody>
          <a:bodyPr anchor="ctr"/>
          <a:lstStyle/>
          <a:p>
            <a:pPr algn="ctr"/>
            <a:fld id="{33299697-A2E0-4899-BADE-DCAE63476006}" type="slidenum">
              <a:rPr lang="en-US" sz="1000" b="1">
                <a:solidFill>
                  <a:srgbClr val="FFFFFF"/>
                </a:solidFill>
                <a:latin typeface="Verdana" pitchFamily="34" charset="0"/>
              </a:rPr>
              <a:pPr algn="ctr"/>
              <a:t>8</a:t>
            </a:fld>
            <a:endParaRPr lang="en-US" sz="1000" b="1">
              <a:solidFill>
                <a:srgbClr val="FFFFFF"/>
              </a:solidFill>
              <a:latin typeface="Verdana" pitchFamily="34" charset="0"/>
            </a:endParaRPr>
          </a:p>
        </p:txBody>
      </p:sp>
      <p:sp>
        <p:nvSpPr>
          <p:cNvPr id="26627" name="Rectangle 3"/>
          <p:cNvSpPr>
            <a:spLocks noGrp="1" noChangeArrowheads="1"/>
          </p:cNvSpPr>
          <p:nvPr>
            <p:ph sz="quarter" idx="4294967295"/>
          </p:nvPr>
        </p:nvSpPr>
        <p:spPr>
          <a:xfrm>
            <a:off x="612775" y="1600200"/>
            <a:ext cx="8153400" cy="4495800"/>
          </a:xfrm>
        </p:spPr>
        <p:txBody>
          <a:bodyPr/>
          <a:lstStyle/>
          <a:p>
            <a:r>
              <a:rPr lang="en-US" smtClean="0"/>
              <a:t>Continuum of Care Resources/Programs</a:t>
            </a:r>
            <a:endParaRPr lang="en-US" sz="3200" smtClean="0"/>
          </a:p>
          <a:p>
            <a:pPr lvl="1" eaLnBrk="1" hangingPunct="1"/>
            <a:r>
              <a:rPr lang="en-US" smtClean="0"/>
              <a:t>Supportive Housing Program (SHP)</a:t>
            </a:r>
          </a:p>
          <a:p>
            <a:pPr lvl="1" eaLnBrk="1" hangingPunct="1"/>
            <a:r>
              <a:rPr lang="en-US" smtClean="0"/>
              <a:t>Shelter Plus Care (S+C)</a:t>
            </a:r>
          </a:p>
          <a:p>
            <a:pPr lvl="1" eaLnBrk="1" hangingPunct="1"/>
            <a:r>
              <a:rPr lang="en-US" smtClean="0"/>
              <a:t>Section 8 Mod (S8Mod)</a:t>
            </a:r>
          </a:p>
          <a:p>
            <a:pPr lvl="1" eaLnBrk="1" hangingPunct="1">
              <a:buFont typeface="Wingdings 2" pitchFamily="18" charset="2"/>
              <a:buNone/>
            </a:pPr>
            <a:endParaRPr lang="en-US" smtClean="0"/>
          </a:p>
          <a:p>
            <a:r>
              <a:rPr lang="en-US" smtClean="0"/>
              <a:t>Block Grant Homeless Resources </a:t>
            </a:r>
          </a:p>
          <a:p>
            <a:pPr lvl="1" eaLnBrk="1" hangingPunct="1"/>
            <a:r>
              <a:rPr lang="en-US" smtClean="0"/>
              <a:t>Emergency Shelter Grant (ESG)</a:t>
            </a:r>
          </a:p>
          <a:p>
            <a:pPr eaLnBrk="1" hangingPunct="1"/>
            <a:endParaRPr lang="en-US" smtClean="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p:txBody>
          <a:bodyPr/>
          <a:lstStyle/>
          <a:p>
            <a:r>
              <a:rPr lang="en-US" smtClean="0"/>
              <a:t>Application Cycle</a:t>
            </a:r>
          </a:p>
        </p:txBody>
      </p:sp>
      <p:sp>
        <p:nvSpPr>
          <p:cNvPr id="27650" name="Rectangle 3"/>
          <p:cNvSpPr>
            <a:spLocks noGrp="1"/>
          </p:cNvSpPr>
          <p:nvPr>
            <p:ph type="body" idx="4294967295"/>
          </p:nvPr>
        </p:nvSpPr>
        <p:spPr/>
        <p:txBody>
          <a:bodyPr/>
          <a:lstStyle/>
          <a:p>
            <a:pPr marL="552450" indent="-552450"/>
            <a:r>
              <a:rPr lang="en-US" smtClean="0"/>
              <a:t>Release of SUPERNOFA</a:t>
            </a:r>
          </a:p>
          <a:p>
            <a:pPr marL="552450" indent="-552450"/>
            <a:r>
              <a:rPr lang="en-US" smtClean="0"/>
              <a:t>Deadline for applications </a:t>
            </a:r>
          </a:p>
          <a:p>
            <a:pPr marL="552450" indent="-552450"/>
            <a:r>
              <a:rPr lang="en-US" smtClean="0"/>
              <a:t>Applications submitted to HUD via esnaps</a:t>
            </a:r>
          </a:p>
          <a:p>
            <a:pPr marL="552450" indent="-552450"/>
            <a:r>
              <a:rPr lang="en-US" smtClean="0"/>
              <a:t>HUD conducts review of Exhibit 1 and individual project applications (reviews for threshold)</a:t>
            </a:r>
          </a:p>
          <a:p>
            <a:pPr marL="552450" indent="-552450"/>
            <a:r>
              <a:rPr lang="en-US" smtClean="0"/>
              <a:t>HUD conditionally awards CoCs and their projects</a:t>
            </a:r>
          </a:p>
          <a:p>
            <a:pPr marL="552450" indent="-552450"/>
            <a:r>
              <a:rPr lang="en-US" smtClean="0"/>
              <a:t>Projects submit required documents to meet HUD conditional requirements</a:t>
            </a:r>
          </a:p>
        </p:txBody>
      </p:sp>
      <p:sp>
        <p:nvSpPr>
          <p:cNvPr id="27651" name="Slide Number Placeholder 4"/>
          <p:cNvSpPr>
            <a:spLocks noGrp="1"/>
          </p:cNvSpPr>
          <p:nvPr>
            <p:ph type="sldNum" sz="quarter" idx="10"/>
          </p:nvPr>
        </p:nvSpPr>
        <p:spPr bwMode="auto">
          <a:noFill/>
          <a:ln>
            <a:miter lim="800000"/>
            <a:headEnd/>
            <a:tailEnd/>
          </a:ln>
        </p:spPr>
        <p:txBody>
          <a:bodyPr wrap="square" lIns="91440" tIns="45720" rIns="91440" bIns="45720" numCol="1" compatLnSpc="1">
            <a:prstTxWarp prst="textNoShape">
              <a:avLst/>
            </a:prstTxWarp>
          </a:bodyPr>
          <a:lstStyle/>
          <a:p>
            <a:fld id="{41879DC2-EABE-45E0-9522-190988803B08}" type="slidenum">
              <a:rPr lang="en-US" smtClean="0">
                <a:solidFill>
                  <a:schemeClr val="bg1"/>
                </a:solidFill>
              </a:rPr>
              <a:pPr/>
              <a:t>9</a:t>
            </a:fld>
            <a:endParaRPr lang="en-US" smtClean="0">
              <a:solidFill>
                <a:schemeClr val="bg1"/>
              </a:solidFill>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5960</TotalTime>
  <Words>2967</Words>
  <Application>Microsoft Office PowerPoint</Application>
  <PresentationFormat>On-screen Show (4:3)</PresentationFormat>
  <Paragraphs>613</Paragraphs>
  <Slides>70</Slides>
  <Notes>33</Notes>
  <HiddenSlides>0</HiddenSlides>
  <MMClips>0</MMClips>
  <ScaleCrop>false</ScaleCrop>
  <HeadingPairs>
    <vt:vector size="6" baseType="variant">
      <vt:variant>
        <vt:lpstr>Fonts Used</vt:lpstr>
      </vt:variant>
      <vt:variant>
        <vt:i4>12</vt:i4>
      </vt:variant>
      <vt:variant>
        <vt:lpstr>Design Template</vt:lpstr>
      </vt:variant>
      <vt:variant>
        <vt:i4>14</vt:i4>
      </vt:variant>
      <vt:variant>
        <vt:lpstr>Slide Titles</vt:lpstr>
      </vt:variant>
      <vt:variant>
        <vt:i4>70</vt:i4>
      </vt:variant>
    </vt:vector>
  </HeadingPairs>
  <TitlesOfParts>
    <vt:vector size="96" baseType="lpstr">
      <vt:lpstr>Times New Roman</vt:lpstr>
      <vt:lpstr>Arial</vt:lpstr>
      <vt:lpstr>Tw Cen MT</vt:lpstr>
      <vt:lpstr>Wingdings</vt:lpstr>
      <vt:lpstr>Wingdings 2</vt:lpstr>
      <vt:lpstr>Verdana</vt:lpstr>
      <vt:lpstr>Tahoma</vt:lpstr>
      <vt:lpstr>ITC Officina Sans Book</vt:lpstr>
      <vt:lpstr>Gill Sans MT</vt:lpstr>
      <vt:lpstr>Helvetica</vt:lpstr>
      <vt:lpstr>Arial Unicode MS</vt:lpstr>
      <vt:lpstr>Times</vt:lpstr>
      <vt:lpstr>Median</vt:lpstr>
      <vt:lpstr>Median</vt:lpstr>
      <vt:lpstr>Median</vt:lpstr>
      <vt:lpstr>Median</vt:lpstr>
      <vt:lpstr>Median</vt:lpstr>
      <vt:lpstr>Median</vt:lpstr>
      <vt:lpstr>Median</vt:lpstr>
      <vt:lpstr>Median</vt:lpstr>
      <vt:lpstr>Median</vt:lpstr>
      <vt:lpstr>Median</vt:lpstr>
      <vt:lpstr>Median</vt:lpstr>
      <vt:lpstr>Median</vt:lpstr>
      <vt:lpstr>Median</vt:lpstr>
      <vt:lpstr>Median</vt:lpstr>
      <vt:lpstr>Slide 1</vt:lpstr>
      <vt:lpstr>Continuum of Care</vt:lpstr>
      <vt:lpstr>Strategic Process</vt:lpstr>
      <vt:lpstr>Strategic Plan</vt:lpstr>
      <vt:lpstr>Application for HUD programs</vt:lpstr>
      <vt:lpstr>Chart of CoC programs</vt:lpstr>
      <vt:lpstr>Counties in NC Balance of State CoC</vt:lpstr>
      <vt:lpstr>McKinney-Vento Homeless Assistance Programs</vt:lpstr>
      <vt:lpstr>Application Cycle</vt:lpstr>
      <vt:lpstr>NC BoS application timeline </vt:lpstr>
      <vt:lpstr>BoS timeline continued</vt:lpstr>
      <vt:lpstr>HUD Program Objectives</vt:lpstr>
      <vt:lpstr>HUD Scoring</vt:lpstr>
      <vt:lpstr>New CoC Initiatives</vt:lpstr>
      <vt:lpstr>Other New Federal Initiatives</vt:lpstr>
      <vt:lpstr>Overview of SHP Programs</vt:lpstr>
      <vt:lpstr>Overview of SHP Program</vt:lpstr>
      <vt:lpstr>SHP</vt:lpstr>
      <vt:lpstr>SHP Funding Cycle</vt:lpstr>
      <vt:lpstr>SHP Program Components</vt:lpstr>
      <vt:lpstr>Component 1: Transitional Housing</vt:lpstr>
      <vt:lpstr>Component 2: Permanent Supportive Housing for Persons with Disabilities</vt:lpstr>
      <vt:lpstr>Component 3: Supportive Services Only (SSO)</vt:lpstr>
      <vt:lpstr>Component 4:  Innovative Supportive Housing</vt:lpstr>
      <vt:lpstr>Project Type 1:  Safe Havens</vt:lpstr>
      <vt:lpstr>Project Type 2:  HMIS</vt:lpstr>
      <vt:lpstr>SHP Eligible Activities and Costs</vt:lpstr>
      <vt:lpstr>SHP Eligible vs. Approved Activities</vt:lpstr>
      <vt:lpstr>Eligible Activities</vt:lpstr>
      <vt:lpstr>Acquisition &amp; Rehabilitation</vt:lpstr>
      <vt:lpstr>Overview Eligible Activities</vt:lpstr>
      <vt:lpstr>Acquisition &amp; Rehabilitation Restrictions</vt:lpstr>
      <vt:lpstr>New Construction</vt:lpstr>
      <vt:lpstr>New Construction Restrictions</vt:lpstr>
      <vt:lpstr>Leasing </vt:lpstr>
      <vt:lpstr>Leasing Restrictions</vt:lpstr>
      <vt:lpstr>Eligible Leasing Activities</vt:lpstr>
      <vt:lpstr>Operations</vt:lpstr>
      <vt:lpstr>Eligible Operating Expenses</vt:lpstr>
      <vt:lpstr>Supportive Services</vt:lpstr>
      <vt:lpstr>Examples of Supportive Services</vt:lpstr>
      <vt:lpstr>Eligible Supportive Services Costs</vt:lpstr>
      <vt:lpstr>Eligible Administrative Expenses</vt:lpstr>
      <vt:lpstr>Administrative Cost Restrictions</vt:lpstr>
      <vt:lpstr>Overview of S+C Program</vt:lpstr>
      <vt:lpstr>Overview of S+C Program</vt:lpstr>
      <vt:lpstr>Shelter Plus Care</vt:lpstr>
      <vt:lpstr>S+C vs. SHP-PH</vt:lpstr>
      <vt:lpstr>S+C Components</vt:lpstr>
      <vt:lpstr>Tenant-Based Rental Assistance </vt:lpstr>
      <vt:lpstr>Sponsor-Based Rental Assistance (SRA)</vt:lpstr>
      <vt:lpstr>SRA Housing</vt:lpstr>
      <vt:lpstr>Project-Based Rental Assistance (PRA)</vt:lpstr>
      <vt:lpstr>PRA Contract Terms</vt:lpstr>
      <vt:lpstr>SRO Component</vt:lpstr>
      <vt:lpstr>SRO Unit Requirements</vt:lpstr>
      <vt:lpstr>TRA and Movement</vt:lpstr>
      <vt:lpstr>S+C Funding Cycle</vt:lpstr>
      <vt:lpstr>S+C Eligibility Activities and Cost</vt:lpstr>
      <vt:lpstr>ELIGIBLE PARTICIPANTS</vt:lpstr>
      <vt:lpstr>McKinney-Vento Programs</vt:lpstr>
      <vt:lpstr>Income Eligibility</vt:lpstr>
      <vt:lpstr>Disability Eligibility</vt:lpstr>
      <vt:lpstr>Population Targeted</vt:lpstr>
      <vt:lpstr>Homeless Eligibility</vt:lpstr>
      <vt:lpstr>Core Homeless –  eligible for all programs</vt:lpstr>
      <vt:lpstr>Other Homeless –  eligible for some programs</vt:lpstr>
      <vt:lpstr>Not Considered Homeless</vt:lpstr>
      <vt:lpstr>Homeless Eligibility Summary</vt:lpstr>
      <vt:lpstr> Chronically Homeless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Sharpening Our Skills </dc:title>
  <dc:creator>mh</dc:creator>
  <cp:lastModifiedBy>temmert</cp:lastModifiedBy>
  <cp:revision>256</cp:revision>
  <cp:lastPrinted>1601-01-01T00:00:00Z</cp:lastPrinted>
  <dcterms:created xsi:type="dcterms:W3CDTF">2001-01-25T20:27:17Z</dcterms:created>
  <dcterms:modified xsi:type="dcterms:W3CDTF">2010-03-19T17:24:39Z</dcterms:modified>
</cp:coreProperties>
</file>