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media/image24.jpg" ContentType="image/png"/>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65"/>
  </p:notesMasterIdLst>
  <p:handoutMasterIdLst>
    <p:handoutMasterId r:id="rId66"/>
  </p:handoutMasterIdLst>
  <p:sldIdLst>
    <p:sldId id="256" r:id="rId2"/>
    <p:sldId id="1602" r:id="rId3"/>
    <p:sldId id="278" r:id="rId4"/>
    <p:sldId id="1396" r:id="rId5"/>
    <p:sldId id="1569" r:id="rId6"/>
    <p:sldId id="1400" r:id="rId7"/>
    <p:sldId id="1398" r:id="rId8"/>
    <p:sldId id="1003" r:id="rId9"/>
    <p:sldId id="1004" r:id="rId10"/>
    <p:sldId id="1010" r:id="rId11"/>
    <p:sldId id="1519" r:id="rId12"/>
    <p:sldId id="1520" r:id="rId13"/>
    <p:sldId id="1521" r:id="rId14"/>
    <p:sldId id="1522" r:id="rId15"/>
    <p:sldId id="1523" r:id="rId16"/>
    <p:sldId id="1441" r:id="rId17"/>
    <p:sldId id="1500" r:id="rId18"/>
    <p:sldId id="1446" r:id="rId19"/>
    <p:sldId id="1507" r:id="rId20"/>
    <p:sldId id="1525" r:id="rId21"/>
    <p:sldId id="1526" r:id="rId22"/>
    <p:sldId id="1527" r:id="rId23"/>
    <p:sldId id="1528" r:id="rId24"/>
    <p:sldId id="1529" r:id="rId25"/>
    <p:sldId id="1530" r:id="rId26"/>
    <p:sldId id="1531" r:id="rId27"/>
    <p:sldId id="1532" r:id="rId28"/>
    <p:sldId id="1533" r:id="rId29"/>
    <p:sldId id="1534" r:id="rId30"/>
    <p:sldId id="1535" r:id="rId31"/>
    <p:sldId id="1541" r:id="rId32"/>
    <p:sldId id="1540" r:id="rId33"/>
    <p:sldId id="1542" r:id="rId34"/>
    <p:sldId id="1543" r:id="rId35"/>
    <p:sldId id="1544" r:id="rId36"/>
    <p:sldId id="1546" r:id="rId37"/>
    <p:sldId id="1547" r:id="rId38"/>
    <p:sldId id="1551" r:id="rId39"/>
    <p:sldId id="1552" r:id="rId40"/>
    <p:sldId id="1553" r:id="rId41"/>
    <p:sldId id="1554" r:id="rId42"/>
    <p:sldId id="1555" r:id="rId43"/>
    <p:sldId id="1556" r:id="rId44"/>
    <p:sldId id="1557" r:id="rId45"/>
    <p:sldId id="1558" r:id="rId46"/>
    <p:sldId id="1559" r:id="rId47"/>
    <p:sldId id="1560" r:id="rId48"/>
    <p:sldId id="1561" r:id="rId49"/>
    <p:sldId id="1562" r:id="rId50"/>
    <p:sldId id="1563" r:id="rId51"/>
    <p:sldId id="1564" r:id="rId52"/>
    <p:sldId id="1565" r:id="rId53"/>
    <p:sldId id="1568" r:id="rId54"/>
    <p:sldId id="1516" r:id="rId55"/>
    <p:sldId id="1571" r:id="rId56"/>
    <p:sldId id="1517" r:id="rId57"/>
    <p:sldId id="1536" r:id="rId58"/>
    <p:sldId id="1537" r:id="rId59"/>
    <p:sldId id="1570" r:id="rId60"/>
    <p:sldId id="1538" r:id="rId61"/>
    <p:sldId id="1572" r:id="rId62"/>
    <p:sldId id="1414" r:id="rId63"/>
    <p:sldId id="1603"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AF6E53-8C41-4BA2-A4D5-B90BA172ED73}">
          <p14:sldIdLst>
            <p14:sldId id="256"/>
            <p14:sldId id="1602"/>
            <p14:sldId id="278"/>
            <p14:sldId id="1396"/>
            <p14:sldId id="1569"/>
            <p14:sldId id="1400"/>
            <p14:sldId id="1398"/>
            <p14:sldId id="1003"/>
            <p14:sldId id="1004"/>
            <p14:sldId id="1010"/>
            <p14:sldId id="1519"/>
            <p14:sldId id="1520"/>
            <p14:sldId id="1521"/>
            <p14:sldId id="1522"/>
            <p14:sldId id="1523"/>
            <p14:sldId id="1441"/>
            <p14:sldId id="1500"/>
            <p14:sldId id="1446"/>
            <p14:sldId id="1507"/>
            <p14:sldId id="1525"/>
            <p14:sldId id="1526"/>
            <p14:sldId id="1527"/>
            <p14:sldId id="1528"/>
            <p14:sldId id="1529"/>
            <p14:sldId id="1530"/>
            <p14:sldId id="1531"/>
            <p14:sldId id="1532"/>
            <p14:sldId id="1533"/>
            <p14:sldId id="1534"/>
            <p14:sldId id="1535"/>
            <p14:sldId id="1541"/>
            <p14:sldId id="1540"/>
            <p14:sldId id="1542"/>
            <p14:sldId id="1543"/>
            <p14:sldId id="1544"/>
            <p14:sldId id="1546"/>
            <p14:sldId id="1547"/>
            <p14:sldId id="1551"/>
            <p14:sldId id="1552"/>
            <p14:sldId id="1553"/>
            <p14:sldId id="1554"/>
            <p14:sldId id="1555"/>
            <p14:sldId id="1556"/>
            <p14:sldId id="1557"/>
            <p14:sldId id="1558"/>
            <p14:sldId id="1559"/>
            <p14:sldId id="1560"/>
            <p14:sldId id="1561"/>
            <p14:sldId id="1562"/>
            <p14:sldId id="1563"/>
            <p14:sldId id="1564"/>
            <p14:sldId id="1565"/>
            <p14:sldId id="1568"/>
            <p14:sldId id="1516"/>
            <p14:sldId id="1571"/>
            <p14:sldId id="1517"/>
            <p14:sldId id="1536"/>
            <p14:sldId id="1537"/>
            <p14:sldId id="1570"/>
            <p14:sldId id="1538"/>
            <p14:sldId id="1572"/>
            <p14:sldId id="1414"/>
            <p14:sldId id="16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Neunaber" initials="DN" lastIdx="42" clrIdx="0"/>
  <p:cmAuthor id="1" name="Emila" initials="ES" lastIdx="4" clrIdx="1"/>
  <p:cmAuthor id="2" name="Corey" initials="cer" lastIdx="49" clrIdx="2"/>
  <p:cmAuthor id="3" name="Denise Neunaber" initials="" lastIdx="6" clrIdx="3"/>
  <p:cmAuthor id="4" name="Emily Carmody" initials="EC" lastIdx="80" clrIdx="4"/>
  <p:cmAuthor id="5" name="Emily Kahn" initials="" lastIdx="6" clrIdx="5"/>
  <p:cmAuthor id="6" name="Nancy" initials="N" lastIdx="39" clrIdx="6">
    <p:extLst/>
  </p:cmAuthor>
  <p:cmAuthor id="7" name="Brian" initials="B" lastIdx="54" clrIdx="7">
    <p:extLst/>
  </p:cmAuthor>
  <p:cmAuthor id="8" name="Tia Sanders-Rice" initials="TS" lastIdx="1" clrIdx="8"/>
  <p:cmAuthor id="9" name="Ehren Dohler" initials="ED" lastIdx="18" clrIdx="9">
    <p:extLst>
      <p:ext uri="{19B8F6BF-5375-455C-9EA6-DF929625EA0E}">
        <p15:presenceInfo xmlns:p15="http://schemas.microsoft.com/office/powerpoint/2012/main" userId="Ehren Dohler" providerId="None"/>
      </p:ext>
    </p:extLst>
  </p:cmAuthor>
  <p:cmAuthor id="10" name="Nancy Holochwost" initials="NH" lastIdx="1" clrIdx="10">
    <p:extLst>
      <p:ext uri="{19B8F6BF-5375-455C-9EA6-DF929625EA0E}">
        <p15:presenceInfo xmlns:p15="http://schemas.microsoft.com/office/powerpoint/2012/main" userId="41682be8fdb0cc08" providerId="Windows Live"/>
      </p:ext>
    </p:extLst>
  </p:cmAuthor>
  <p:cmAuthor id="11" name="Jenn Von Egidy" initials="JVE" lastIdx="10" clrIdx="11">
    <p:extLst>
      <p:ext uri="{19B8F6BF-5375-455C-9EA6-DF929625EA0E}">
        <p15:presenceInfo xmlns:p15="http://schemas.microsoft.com/office/powerpoint/2012/main" userId="S::jenn@ncceh.onmicrosoft.com::d538103f-0463-4843-9712-2877af44de71" providerId="AD"/>
      </p:ext>
    </p:extLst>
  </p:cmAuthor>
  <p:cmAuthor id="12" name="Bage Shade" initials="BS" lastIdx="6" clrIdx="12">
    <p:extLst>
      <p:ext uri="{19B8F6BF-5375-455C-9EA6-DF929625EA0E}">
        <p15:presenceInfo xmlns:p15="http://schemas.microsoft.com/office/powerpoint/2012/main" userId="Bage Sha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9933"/>
    <a:srgbClr val="000000"/>
    <a:srgbClr val="DEEBFA"/>
    <a:srgbClr val="FFFF99"/>
    <a:srgbClr val="FF99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3" autoAdjust="0"/>
    <p:restoredTop sz="61529" autoAdjust="0"/>
  </p:normalViewPr>
  <p:slideViewPr>
    <p:cSldViewPr>
      <p:cViewPr varScale="1">
        <p:scale>
          <a:sx n="53" d="100"/>
          <a:sy n="53" d="100"/>
        </p:scale>
        <p:origin x="2208" y="43"/>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C2A688-A88B-495C-AD0E-8E37C1DC6E08}" type="datetimeFigureOut">
              <a:rPr lang="en-US" smtClean="0"/>
              <a:t>11/27/2018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0A3859-9F5A-4956-88E5-D62D50051176}" type="slidenum">
              <a:rPr lang="en-US" smtClean="0"/>
              <a:t>‹#›</a:t>
            </a:fld>
            <a:endParaRPr lang="en-US" dirty="0"/>
          </a:p>
        </p:txBody>
      </p:sp>
    </p:spTree>
    <p:extLst>
      <p:ext uri="{BB962C8B-B14F-4D97-AF65-F5344CB8AC3E}">
        <p14:creationId xmlns:p14="http://schemas.microsoft.com/office/powerpoint/2010/main" val="252720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4E7651-164D-415D-847F-5690AE6978EB}" type="datetimeFigureOut">
              <a:rPr lang="en-US" smtClean="0"/>
              <a:pPr/>
              <a:t>11/27/2018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3E0ED6-3EAF-430E-9620-8A5333A56CF1}" type="slidenum">
              <a:rPr lang="en-US" smtClean="0"/>
              <a:pPr/>
              <a:t>‹#›</a:t>
            </a:fld>
            <a:endParaRPr lang="en-US" dirty="0"/>
          </a:p>
        </p:txBody>
      </p:sp>
    </p:spTree>
    <p:extLst>
      <p:ext uri="{BB962C8B-B14F-4D97-AF65-F5344CB8AC3E}">
        <p14:creationId xmlns:p14="http://schemas.microsoft.com/office/powerpoint/2010/main" val="144354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Good morning!</a:t>
            </a:r>
          </a:p>
          <a:p>
            <a:endParaRPr lang="en-US" dirty="0"/>
          </a:p>
          <a:p>
            <a:r>
              <a:rPr lang="en-US" dirty="0"/>
              <a:t>Make introductions of </a:t>
            </a:r>
            <a:r>
              <a:rPr lang="en-US" dirty="0" err="1"/>
              <a:t>BoS</a:t>
            </a:r>
            <a:r>
              <a:rPr lang="en-US" dirty="0"/>
              <a:t> staff!</a:t>
            </a:r>
          </a:p>
        </p:txBody>
      </p:sp>
      <p:sp>
        <p:nvSpPr>
          <p:cNvPr id="4" name="Slide Number Placeholder 3"/>
          <p:cNvSpPr>
            <a:spLocks noGrp="1"/>
          </p:cNvSpPr>
          <p:nvPr>
            <p:ph type="sldNum" sz="quarter" idx="5"/>
          </p:nvPr>
        </p:nvSpPr>
        <p:spPr/>
        <p:txBody>
          <a:bodyPr/>
          <a:lstStyle/>
          <a:p>
            <a:fld id="{AE3E0ED6-3EAF-430E-9620-8A5333A56CF1}" type="slidenum">
              <a:rPr lang="en-US" smtClean="0"/>
              <a:pPr/>
              <a:t>1</a:t>
            </a:fld>
            <a:endParaRPr lang="en-US" dirty="0"/>
          </a:p>
        </p:txBody>
      </p:sp>
    </p:spTree>
    <p:extLst>
      <p:ext uri="{BB962C8B-B14F-4D97-AF65-F5344CB8AC3E}">
        <p14:creationId xmlns:p14="http://schemas.microsoft.com/office/powerpoint/2010/main" val="426024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a:p>
            <a:endParaRPr lang="en-US" dirty="0"/>
          </a:p>
        </p:txBody>
      </p:sp>
      <p:sp>
        <p:nvSpPr>
          <p:cNvPr id="4" name="Slide Number Placeholder 3"/>
          <p:cNvSpPr>
            <a:spLocks noGrp="1"/>
          </p:cNvSpPr>
          <p:nvPr>
            <p:ph type="sldNum" sz="quarter" idx="10"/>
          </p:nvPr>
        </p:nvSpPr>
        <p:spPr/>
        <p:txBody>
          <a:bodyPr/>
          <a:lstStyle/>
          <a:p>
            <a:fld id="{AE3E0ED6-3EAF-430E-9620-8A5333A56CF1}" type="slidenum">
              <a:rPr lang="en-US" smtClean="0"/>
              <a:pPr/>
              <a:t>10</a:t>
            </a:fld>
            <a:endParaRPr lang="en-US" dirty="0"/>
          </a:p>
        </p:txBody>
      </p:sp>
    </p:spTree>
    <p:extLst>
      <p:ext uri="{BB962C8B-B14F-4D97-AF65-F5344CB8AC3E}">
        <p14:creationId xmlns:p14="http://schemas.microsoft.com/office/powerpoint/2010/main" val="379681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Assertive outreach is outreach to unsheltered individuals on the streets, in campsites, libraries, malls, or places not meant for human habitation (abandoned buildings, bus or train stations).  This could also include outreach and engagement where someone is flying a sign on the side of the road or near exit ramps.  Basically, your program would be seeking unsheltered people where they are in the community, on their turf.  Often this type of outreach is done at odd hours, potentially on the weekends and requires programs to have strong, detailed procedures to ensure safety of staff and clients.</a:t>
            </a:r>
          </a:p>
          <a:p>
            <a:endParaRPr lang="en-US" dirty="0"/>
          </a:p>
          <a:p>
            <a:r>
              <a:rPr lang="en-US" dirty="0"/>
              <a:t>Passive outreach is outreach and engagement of unsheltered people at service centers.  This could be soup kitchens, feeding centers, local DSS’s, or at agencies in your community that offer basic needs where unsheltered individuals may present themselves on a regular or semi-regular basis to meet their needs.  Your program could have an agreement with these agencies or programs to show up at a specified time during the week to interact and engage people that need access to emergency and/or permanent housing.</a:t>
            </a:r>
          </a:p>
          <a:p>
            <a:endParaRPr lang="en-US" dirty="0"/>
          </a:p>
          <a:p>
            <a:r>
              <a:rPr lang="en-US" dirty="0"/>
              <a:t>Effective street outreach programs should use a mixture of both of these types of outreach to engage as many unsheltered individuals in your community as possible.  </a:t>
            </a:r>
          </a:p>
        </p:txBody>
      </p:sp>
      <p:sp>
        <p:nvSpPr>
          <p:cNvPr id="4" name="Slide Number Placeholder 3"/>
          <p:cNvSpPr>
            <a:spLocks noGrp="1"/>
          </p:cNvSpPr>
          <p:nvPr>
            <p:ph type="sldNum" sz="quarter" idx="10"/>
          </p:nvPr>
        </p:nvSpPr>
        <p:spPr/>
        <p:txBody>
          <a:bodyPr/>
          <a:lstStyle/>
          <a:p>
            <a:fld id="{AE3E0ED6-3EAF-430E-9620-8A5333A56CF1}" type="slidenum">
              <a:rPr lang="en-US" smtClean="0"/>
              <a:pPr/>
              <a:t>11</a:t>
            </a:fld>
            <a:endParaRPr lang="en-US" dirty="0"/>
          </a:p>
        </p:txBody>
      </p:sp>
    </p:spTree>
    <p:extLst>
      <p:ext uri="{BB962C8B-B14F-4D97-AF65-F5344CB8AC3E}">
        <p14:creationId xmlns:p14="http://schemas.microsoft.com/office/powerpoint/2010/main" val="190929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People served in shelter with ESG funding should have been literally homeless prior to entry into the program or facing imminent homelessness from a housing situation.  They should have no other options for a permanent housing situation, reserving spaces for people that cannot find other supports to keep them out of shelter.  Emergency shelter programs should operate with low barriers to entry:  not require sobriety, income, proof of identification, or put in other barriers to entry; not conduct criminal background checks or prevent people with histories of incarceration or arrest in the shelter; not prevent people from re-entering shelter after leaving – no time limit; not ban people for reasons other than threats to safety of other shelter residents or shelter staff; program rules and expectations should focus only on health and safety.  </a:t>
            </a:r>
          </a:p>
          <a:p>
            <a:endParaRPr lang="en-US" dirty="0"/>
          </a:p>
          <a:p>
            <a:r>
              <a:rPr lang="en-US" dirty="0"/>
              <a:t>Services should be housing-focused, centered on helping people identified safe, accessible, permanent housing solutions from their first day in shelter.  Every case management conversation should relate to PH.  Services should not require residents to participate in certain services or meet prerequisites prior to moving into PH.</a:t>
            </a:r>
          </a:p>
          <a:p>
            <a:endParaRPr lang="en-US" dirty="0"/>
          </a:p>
          <a:p>
            <a:r>
              <a:rPr lang="en-US" dirty="0"/>
              <a:t>Operations:  Maintenance, utility payments, furniture, food – things that help the emergency shelter operate on a daily basis</a:t>
            </a:r>
          </a:p>
        </p:txBody>
      </p:sp>
      <p:sp>
        <p:nvSpPr>
          <p:cNvPr id="4" name="Slide Number Placeholder 3"/>
          <p:cNvSpPr>
            <a:spLocks noGrp="1"/>
          </p:cNvSpPr>
          <p:nvPr>
            <p:ph type="sldNum" sz="quarter" idx="10"/>
          </p:nvPr>
        </p:nvSpPr>
        <p:spPr/>
        <p:txBody>
          <a:bodyPr/>
          <a:lstStyle/>
          <a:p>
            <a:fld id="{AE3E0ED6-3EAF-430E-9620-8A5333A56CF1}" type="slidenum">
              <a:rPr lang="en-US" smtClean="0"/>
              <a:pPr/>
              <a:t>12</a:t>
            </a:fld>
            <a:endParaRPr lang="en-US" dirty="0"/>
          </a:p>
        </p:txBody>
      </p:sp>
    </p:spTree>
    <p:extLst>
      <p:ext uri="{BB962C8B-B14F-4D97-AF65-F5344CB8AC3E}">
        <p14:creationId xmlns:p14="http://schemas.microsoft.com/office/powerpoint/2010/main" val="3500791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Slide Number Placeholder 3"/>
          <p:cNvSpPr>
            <a:spLocks noGrp="1"/>
          </p:cNvSpPr>
          <p:nvPr>
            <p:ph type="sldNum" sz="quarter" idx="5"/>
          </p:nvPr>
        </p:nvSpPr>
        <p:spPr/>
        <p:txBody>
          <a:bodyPr/>
          <a:lstStyle/>
          <a:p>
            <a:fld id="{AE3E0ED6-3EAF-430E-9620-8A5333A56CF1}" type="slidenum">
              <a:rPr lang="en-US" smtClean="0"/>
              <a:pPr/>
              <a:t>13</a:t>
            </a:fld>
            <a:endParaRPr lang="en-US" dirty="0"/>
          </a:p>
        </p:txBody>
      </p:sp>
    </p:spTree>
    <p:extLst>
      <p:ext uri="{BB962C8B-B14F-4D97-AF65-F5344CB8AC3E}">
        <p14:creationId xmlns:p14="http://schemas.microsoft.com/office/powerpoint/2010/main" val="52254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For all NC </a:t>
            </a:r>
            <a:r>
              <a:rPr lang="en-US" dirty="0" err="1"/>
              <a:t>BoS</a:t>
            </a:r>
            <a:r>
              <a:rPr lang="en-US" dirty="0"/>
              <a:t> </a:t>
            </a:r>
            <a:r>
              <a:rPr lang="en-US" dirty="0" err="1"/>
              <a:t>CoC</a:t>
            </a:r>
            <a:r>
              <a:rPr lang="en-US" dirty="0"/>
              <a:t> homelessness prevention programs, only households that have been in a supportive housing program – PSH or RRH – previously is eligible for funds this year.</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14</a:t>
            </a:fld>
            <a:endParaRPr lang="en-US" dirty="0"/>
          </a:p>
        </p:txBody>
      </p:sp>
    </p:spTree>
    <p:extLst>
      <p:ext uri="{BB962C8B-B14F-4D97-AF65-F5344CB8AC3E}">
        <p14:creationId xmlns:p14="http://schemas.microsoft.com/office/powerpoint/2010/main" val="209388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Slide Number Placeholder 3"/>
          <p:cNvSpPr>
            <a:spLocks noGrp="1"/>
          </p:cNvSpPr>
          <p:nvPr>
            <p:ph type="sldNum" sz="quarter" idx="5"/>
          </p:nvPr>
        </p:nvSpPr>
        <p:spPr/>
        <p:txBody>
          <a:bodyPr/>
          <a:lstStyle/>
          <a:p>
            <a:fld id="{AE3E0ED6-3EAF-430E-9620-8A5333A56CF1}" type="slidenum">
              <a:rPr lang="en-US" smtClean="0"/>
              <a:pPr/>
              <a:t>15</a:t>
            </a:fld>
            <a:endParaRPr lang="en-US" dirty="0"/>
          </a:p>
        </p:txBody>
      </p:sp>
    </p:spTree>
    <p:extLst>
      <p:ext uri="{BB962C8B-B14F-4D97-AF65-F5344CB8AC3E}">
        <p14:creationId xmlns:p14="http://schemas.microsoft.com/office/powerpoint/2010/main" val="873903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Slide Number Placeholder 3"/>
          <p:cNvSpPr>
            <a:spLocks noGrp="1"/>
          </p:cNvSpPr>
          <p:nvPr>
            <p:ph type="sldNum" sz="quarter" idx="10"/>
          </p:nvPr>
        </p:nvSpPr>
        <p:spPr/>
        <p:txBody>
          <a:bodyPr/>
          <a:lstStyle/>
          <a:p>
            <a:fld id="{AE3E0ED6-3EAF-430E-9620-8A5333A56CF1}" type="slidenum">
              <a:rPr lang="en-US" smtClean="0"/>
              <a:pPr/>
              <a:t>16</a:t>
            </a:fld>
            <a:endParaRPr lang="en-US" dirty="0"/>
          </a:p>
        </p:txBody>
      </p:sp>
    </p:spTree>
    <p:extLst>
      <p:ext uri="{BB962C8B-B14F-4D97-AF65-F5344CB8AC3E}">
        <p14:creationId xmlns:p14="http://schemas.microsoft.com/office/powerpoint/2010/main" val="2116189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ESG grantees must operate their programs within three levels of compliance. </a:t>
            </a:r>
          </a:p>
        </p:txBody>
      </p:sp>
      <p:sp>
        <p:nvSpPr>
          <p:cNvPr id="4" name="Slide Number Placeholder 3"/>
          <p:cNvSpPr>
            <a:spLocks noGrp="1"/>
          </p:cNvSpPr>
          <p:nvPr>
            <p:ph type="sldNum" sz="quarter" idx="10"/>
          </p:nvPr>
        </p:nvSpPr>
        <p:spPr/>
        <p:txBody>
          <a:bodyPr/>
          <a:lstStyle/>
          <a:p>
            <a:fld id="{AE3E0ED6-3EAF-430E-9620-8A5333A56CF1}" type="slidenum">
              <a:rPr lang="en-US" smtClean="0"/>
              <a:pPr/>
              <a:t>17</a:t>
            </a:fld>
            <a:endParaRPr lang="en-US" dirty="0"/>
          </a:p>
        </p:txBody>
      </p:sp>
    </p:spTree>
    <p:extLst>
      <p:ext uri="{BB962C8B-B14F-4D97-AF65-F5344CB8AC3E}">
        <p14:creationId xmlns:p14="http://schemas.microsoft.com/office/powerpoint/2010/main" val="2826977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Bagé</a:t>
            </a:r>
            <a:endParaRPr lang="en-US" dirty="0"/>
          </a:p>
          <a:p>
            <a:endParaRPr lang="en-US" dirty="0"/>
          </a:p>
          <a:p>
            <a:r>
              <a:rPr lang="en-US" dirty="0"/>
              <a:t>Coordinated Entry / Coordinated Access / Coordinated Assessment – all interchangeable – the NC </a:t>
            </a:r>
            <a:r>
              <a:rPr lang="en-US" dirty="0" err="1"/>
              <a:t>BoS</a:t>
            </a:r>
            <a:r>
              <a:rPr lang="en-US" dirty="0"/>
              <a:t> </a:t>
            </a:r>
            <a:r>
              <a:rPr lang="en-US" dirty="0" err="1"/>
              <a:t>CoC</a:t>
            </a:r>
            <a:r>
              <a:rPr lang="en-US" dirty="0"/>
              <a:t> has begun using the term coordinated entry to match HUD’s use of the term</a:t>
            </a:r>
          </a:p>
          <a:p>
            <a:endParaRPr lang="en-US" dirty="0"/>
          </a:p>
          <a:p>
            <a:r>
              <a:rPr lang="en-US" dirty="0"/>
              <a:t>All ESG grantees must actively participate in the </a:t>
            </a:r>
            <a:r>
              <a:rPr lang="en-US" dirty="0" err="1"/>
              <a:t>CoC’s</a:t>
            </a:r>
            <a:r>
              <a:rPr lang="en-US" dirty="0"/>
              <a:t> coordinated entry process, meaning that they must conduct assessments where applicable, enter collected data into HMIS and/or provide information to the regional CE Lead, attend local case conferencing meetings, for RRH and homelessness prevention programs only accept referrals from the community’s prioritization waiting list, and assist the region to evaluate and improve the CE system.</a:t>
            </a:r>
          </a:p>
        </p:txBody>
      </p:sp>
      <p:sp>
        <p:nvSpPr>
          <p:cNvPr id="4" name="Slide Number Placeholder 3"/>
          <p:cNvSpPr>
            <a:spLocks noGrp="1"/>
          </p:cNvSpPr>
          <p:nvPr>
            <p:ph type="sldNum" sz="quarter" idx="5"/>
          </p:nvPr>
        </p:nvSpPr>
        <p:spPr/>
        <p:txBody>
          <a:bodyPr/>
          <a:lstStyle/>
          <a:p>
            <a:fld id="{AE3E0ED6-3EAF-430E-9620-8A5333A56CF1}" type="slidenum">
              <a:rPr lang="en-US" smtClean="0"/>
              <a:pPr/>
              <a:t>18</a:t>
            </a:fld>
            <a:endParaRPr lang="en-US" dirty="0"/>
          </a:p>
        </p:txBody>
      </p:sp>
    </p:spTree>
    <p:extLst>
      <p:ext uri="{BB962C8B-B14F-4D97-AF65-F5344CB8AC3E}">
        <p14:creationId xmlns:p14="http://schemas.microsoft.com/office/powerpoint/2010/main" val="689172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Bagé</a:t>
            </a:r>
            <a:endParaRPr lang="en-US" dirty="0"/>
          </a:p>
          <a:p>
            <a:endParaRPr lang="en-US" dirty="0"/>
          </a:p>
          <a:p>
            <a:r>
              <a:rPr lang="en-US" dirty="0"/>
              <a:t>Provide emergency room analogy</a:t>
            </a:r>
          </a:p>
        </p:txBody>
      </p:sp>
      <p:sp>
        <p:nvSpPr>
          <p:cNvPr id="4" name="Slide Number Placeholder 3"/>
          <p:cNvSpPr>
            <a:spLocks noGrp="1"/>
          </p:cNvSpPr>
          <p:nvPr>
            <p:ph type="sldNum" sz="quarter" idx="5"/>
          </p:nvPr>
        </p:nvSpPr>
        <p:spPr/>
        <p:txBody>
          <a:bodyPr/>
          <a:lstStyle/>
          <a:p>
            <a:fld id="{AE3E0ED6-3EAF-430E-9620-8A5333A56CF1}" type="slidenum">
              <a:rPr lang="en-US" smtClean="0"/>
              <a:pPr/>
              <a:t>19</a:t>
            </a:fld>
            <a:endParaRPr lang="en-US" dirty="0"/>
          </a:p>
        </p:txBody>
      </p:sp>
    </p:spTree>
    <p:extLst>
      <p:ext uri="{BB962C8B-B14F-4D97-AF65-F5344CB8AC3E}">
        <p14:creationId xmlns:p14="http://schemas.microsoft.com/office/powerpoint/2010/main" val="332180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Slide Number Placeholder 3"/>
          <p:cNvSpPr>
            <a:spLocks noGrp="1"/>
          </p:cNvSpPr>
          <p:nvPr>
            <p:ph type="sldNum" sz="quarter" idx="10"/>
          </p:nvPr>
        </p:nvSpPr>
        <p:spPr/>
        <p:txBody>
          <a:bodyPr/>
          <a:lstStyle/>
          <a:p>
            <a:fld id="{AE3E0ED6-3EAF-430E-9620-8A5333A56CF1}" type="slidenum">
              <a:rPr lang="en-US" smtClean="0"/>
              <a:pPr/>
              <a:t>2</a:t>
            </a:fld>
            <a:endParaRPr lang="en-US" dirty="0"/>
          </a:p>
        </p:txBody>
      </p:sp>
    </p:spTree>
    <p:extLst>
      <p:ext uri="{BB962C8B-B14F-4D97-AF65-F5344CB8AC3E}">
        <p14:creationId xmlns:p14="http://schemas.microsoft.com/office/powerpoint/2010/main" val="358936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Bagé</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NC </a:t>
            </a:r>
            <a:r>
              <a:rPr lang="en-US" dirty="0" err="1"/>
              <a:t>BoS</a:t>
            </a:r>
            <a:r>
              <a:rPr lang="en-US" dirty="0"/>
              <a:t> </a:t>
            </a:r>
            <a:r>
              <a:rPr lang="en-US" dirty="0" err="1"/>
              <a:t>CoC</a:t>
            </a:r>
            <a:r>
              <a:rPr lang="en-US" dirty="0"/>
              <a:t> has a general framework for its coordinated entry system defined by our coordinated entry written standards.  These written standards follow HUD rules and guidelines for how coordinated entry systems should operate within the </a:t>
            </a:r>
            <a:r>
              <a:rPr lang="en-US" dirty="0" err="1"/>
              <a:t>CoC</a:t>
            </a:r>
            <a:r>
              <a:rPr lang="en-US" dirty="0"/>
              <a:t>.  Because the NC </a:t>
            </a:r>
            <a:r>
              <a:rPr lang="en-US" dirty="0" err="1"/>
              <a:t>BoS</a:t>
            </a:r>
            <a:r>
              <a:rPr lang="en-US" dirty="0"/>
              <a:t> </a:t>
            </a:r>
            <a:r>
              <a:rPr lang="en-US" dirty="0" err="1"/>
              <a:t>CoC</a:t>
            </a:r>
            <a:r>
              <a:rPr lang="en-US" dirty="0"/>
              <a:t> covers 79 counties, we understand that to implement the exact same process in some very diverse and unique communities would be extremely difficult.  So to allow local communities flexibility to implement the framework established under the CE written standards, each Regional Committee has developed its own regional CE plan.  Your agency and program staff should become familiar with your local plan.  These plans are posted under the Regional Committee page on the NCCEH website.  If you are not already an active participant in your region’s CE system, you should contact your local Regional Committee CE Lead to determine how to get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roughly how the CE system in all regions looks. Someone shows up at an access point, they always receive the prevention and diversion screen. This screen isn’t about prioritization, it’s about assessing someone’s need for emergency services and possibility to divert them from the homeless system. They get referred to emergency shelter, domestic violence shelter, or diverted. They may also be engaged by street outreach, which is somewhat different. If they go to shelter, regions usually wait 12-15 days to do a VI-SPDAT – that’s to see if we can help more people self-resolve. If they’re still in the shelter after that time, or if they’re working with street outreach and clearly chronically homeless, we fill out the VI-SPDAT. That’s the shared prioritization. They usually then go on a community-wide prioritization list. There’s a meeting to discuss each case, then they get referred, based on their score and other factors.</a:t>
            </a:r>
          </a:p>
          <a:p>
            <a:endParaRPr lang="en-US" dirty="0"/>
          </a:p>
        </p:txBody>
      </p:sp>
      <p:sp>
        <p:nvSpPr>
          <p:cNvPr id="4" name="Slide Number Placeholder 3"/>
          <p:cNvSpPr>
            <a:spLocks noGrp="1"/>
          </p:cNvSpPr>
          <p:nvPr>
            <p:ph type="sldNum" sz="quarter" idx="10"/>
          </p:nvPr>
        </p:nvSpPr>
        <p:spPr/>
        <p:txBody>
          <a:bodyPr/>
          <a:lstStyle/>
          <a:p>
            <a:fld id="{AE3E0ED6-3EAF-430E-9620-8A5333A56CF1}" type="slidenum">
              <a:rPr lang="en-US" smtClean="0"/>
              <a:pPr/>
              <a:t>20</a:t>
            </a:fld>
            <a:endParaRPr lang="en-US" dirty="0"/>
          </a:p>
        </p:txBody>
      </p:sp>
    </p:spTree>
    <p:extLst>
      <p:ext uri="{BB962C8B-B14F-4D97-AF65-F5344CB8AC3E}">
        <p14:creationId xmlns:p14="http://schemas.microsoft.com/office/powerpoint/2010/main" val="2854808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Bagé</a:t>
            </a:r>
            <a:endParaRPr lang="en-US" dirty="0"/>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21</a:t>
            </a:fld>
            <a:endParaRPr lang="en-US" dirty="0"/>
          </a:p>
        </p:txBody>
      </p:sp>
    </p:spTree>
    <p:extLst>
      <p:ext uri="{BB962C8B-B14F-4D97-AF65-F5344CB8AC3E}">
        <p14:creationId xmlns:p14="http://schemas.microsoft.com/office/powerpoint/2010/main" val="2686019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Bagé</a:t>
            </a:r>
            <a:endParaRPr lang="en-US" dirty="0"/>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22</a:t>
            </a:fld>
            <a:endParaRPr lang="en-US" dirty="0"/>
          </a:p>
        </p:txBody>
      </p:sp>
    </p:spTree>
    <p:extLst>
      <p:ext uri="{BB962C8B-B14F-4D97-AF65-F5344CB8AC3E}">
        <p14:creationId xmlns:p14="http://schemas.microsoft.com/office/powerpoint/2010/main" val="3575472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Bagé</a:t>
            </a:r>
            <a:endParaRPr lang="en-US" dirty="0"/>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23</a:t>
            </a:fld>
            <a:endParaRPr lang="en-US" dirty="0"/>
          </a:p>
        </p:txBody>
      </p:sp>
    </p:spTree>
    <p:extLst>
      <p:ext uri="{BB962C8B-B14F-4D97-AF65-F5344CB8AC3E}">
        <p14:creationId xmlns:p14="http://schemas.microsoft.com/office/powerpoint/2010/main" val="2156675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Bagé</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Vulnerability Index Service Prioritization Decision Assistance Pre-Screen Tool</a:t>
            </a:r>
          </a:p>
          <a:p>
            <a:endParaRPr lang="en-US" dirty="0"/>
          </a:p>
        </p:txBody>
      </p:sp>
      <p:sp>
        <p:nvSpPr>
          <p:cNvPr id="4" name="Slide Number Placeholder 3"/>
          <p:cNvSpPr>
            <a:spLocks noGrp="1"/>
          </p:cNvSpPr>
          <p:nvPr>
            <p:ph type="sldNum" sz="quarter" idx="10"/>
          </p:nvPr>
        </p:nvSpPr>
        <p:spPr/>
        <p:txBody>
          <a:bodyPr/>
          <a:lstStyle/>
          <a:p>
            <a:fld id="{AE3E0ED6-3EAF-430E-9620-8A5333A56CF1}" type="slidenum">
              <a:rPr lang="en-US" smtClean="0"/>
              <a:pPr/>
              <a:t>24</a:t>
            </a:fld>
            <a:endParaRPr lang="en-US" dirty="0"/>
          </a:p>
        </p:txBody>
      </p:sp>
    </p:spTree>
    <p:extLst>
      <p:ext uri="{BB962C8B-B14F-4D97-AF65-F5344CB8AC3E}">
        <p14:creationId xmlns:p14="http://schemas.microsoft.com/office/powerpoint/2010/main" val="1261202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Bagé</a:t>
            </a:r>
            <a:endParaRPr lang="en-US" dirty="0"/>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25</a:t>
            </a:fld>
            <a:endParaRPr lang="en-US" dirty="0"/>
          </a:p>
        </p:txBody>
      </p:sp>
    </p:spTree>
    <p:extLst>
      <p:ext uri="{BB962C8B-B14F-4D97-AF65-F5344CB8AC3E}">
        <p14:creationId xmlns:p14="http://schemas.microsoft.com/office/powerpoint/2010/main" val="508133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Bagé</a:t>
            </a:r>
            <a:endParaRPr lang="en-US" dirty="0"/>
          </a:p>
          <a:p>
            <a:endParaRPr lang="en-US" dirty="0"/>
          </a:p>
          <a:p>
            <a:r>
              <a:rPr lang="en-US" dirty="0"/>
              <a:t>The idea is to screen-in people who need housing the most not screen out people who already have barriers to housing!</a:t>
            </a:r>
          </a:p>
          <a:p>
            <a:endParaRPr lang="en-US" dirty="0"/>
          </a:p>
          <a:p>
            <a:r>
              <a:rPr lang="en-US" dirty="0"/>
              <a:t>For ES or SO programs that are also operating RRH programs through ESG, remember that these programs operate separately within the CE system.  When your ES or SO program assesses participants with the VI-SPDAT, all information should be sent to the regional CE Lead for inclusion on the community’s prioritization waiting list.  Direct referrals from an agency’s SO or ES program should not be made to the same agency’s RRH program.  RRH programs should only be taking referrals from the prioritization waiting list at the region’s case conferencing meeting or from the CE Lead who maintains the list.  The reason the VI-SPDAT scores are sent to the CE Lead is so households can be placed on the waiting list to determine which household has the highest priority for permanent housing.  </a:t>
            </a:r>
          </a:p>
          <a:p>
            <a:endParaRPr lang="en-US" dirty="0"/>
          </a:p>
          <a:p>
            <a:endParaRPr lang="en-US" dirty="0"/>
          </a:p>
        </p:txBody>
      </p:sp>
      <p:sp>
        <p:nvSpPr>
          <p:cNvPr id="4" name="Slide Number Placeholder 3"/>
          <p:cNvSpPr>
            <a:spLocks noGrp="1"/>
          </p:cNvSpPr>
          <p:nvPr>
            <p:ph type="sldNum" sz="quarter" idx="10"/>
          </p:nvPr>
        </p:nvSpPr>
        <p:spPr/>
        <p:txBody>
          <a:bodyPr/>
          <a:lstStyle/>
          <a:p>
            <a:fld id="{AE3E0ED6-3EAF-430E-9620-8A5333A56CF1}" type="slidenum">
              <a:rPr lang="en-US" smtClean="0"/>
              <a:pPr/>
              <a:t>26</a:t>
            </a:fld>
            <a:endParaRPr lang="en-US" dirty="0"/>
          </a:p>
        </p:txBody>
      </p:sp>
    </p:spTree>
    <p:extLst>
      <p:ext uri="{BB962C8B-B14F-4D97-AF65-F5344CB8AC3E}">
        <p14:creationId xmlns:p14="http://schemas.microsoft.com/office/powerpoint/2010/main" val="1538475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Bagé</a:t>
            </a:r>
            <a:endParaRPr lang="en-US" dirty="0"/>
          </a:p>
          <a:p>
            <a:endParaRPr lang="en-US" dirty="0"/>
          </a:p>
          <a:p>
            <a:r>
              <a:rPr lang="en-US" dirty="0"/>
              <a:t>Generally one key manager from each program should participate in case conferencing – someone who has high level knowledge of all the clients and their program’s capacity. Shelters/outreach programs need to be there to help refer their clients, PSH, RRH programs need to be there to take clients. Everyone needs to be there to help troubleshoot, etc.</a:t>
            </a:r>
          </a:p>
          <a:p>
            <a:endParaRPr lang="en-US" dirty="0"/>
          </a:p>
          <a:p>
            <a:r>
              <a:rPr lang="en-US" dirty="0"/>
              <a:t>The hard ones – those who only get case management, or fall at the bottom of RRH, are good topics. </a:t>
            </a:r>
          </a:p>
          <a:p>
            <a:r>
              <a:rPr lang="en-US" dirty="0"/>
              <a:t>Don’t have to talk about everyone, but it’s good to just check – if it’s quick – that’s fine. </a:t>
            </a:r>
          </a:p>
          <a:p>
            <a:endParaRPr lang="en-US" dirty="0"/>
          </a:p>
          <a:p>
            <a:endParaRPr lang="en-US" dirty="0"/>
          </a:p>
          <a:p>
            <a:r>
              <a:rPr lang="en-US" dirty="0"/>
              <a:t>Exceptions:  What is they’re from a different county?  What if they are not eligible for the </a:t>
            </a:r>
            <a:r>
              <a:rPr lang="en-US" dirty="0" err="1"/>
              <a:t>CoC</a:t>
            </a:r>
            <a:r>
              <a:rPr lang="en-US" dirty="0"/>
              <a:t> and ESG programs available?</a:t>
            </a:r>
          </a:p>
          <a:p>
            <a:endParaRPr lang="en-US" dirty="0"/>
          </a:p>
        </p:txBody>
      </p:sp>
      <p:sp>
        <p:nvSpPr>
          <p:cNvPr id="4" name="Slide Number Placeholder 3"/>
          <p:cNvSpPr>
            <a:spLocks noGrp="1"/>
          </p:cNvSpPr>
          <p:nvPr>
            <p:ph type="sldNum" sz="quarter" idx="10"/>
          </p:nvPr>
        </p:nvSpPr>
        <p:spPr/>
        <p:txBody>
          <a:bodyPr/>
          <a:lstStyle/>
          <a:p>
            <a:fld id="{AE3E0ED6-3EAF-430E-9620-8A5333A56CF1}" type="slidenum">
              <a:rPr lang="en-US" smtClean="0"/>
              <a:pPr/>
              <a:t>27</a:t>
            </a:fld>
            <a:endParaRPr lang="en-US" dirty="0"/>
          </a:p>
        </p:txBody>
      </p:sp>
    </p:spTree>
    <p:extLst>
      <p:ext uri="{BB962C8B-B14F-4D97-AF65-F5344CB8AC3E}">
        <p14:creationId xmlns:p14="http://schemas.microsoft.com/office/powerpoint/2010/main" val="2813281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Bagé</a:t>
            </a:r>
            <a:endParaRPr lang="en-US" dirty="0"/>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28</a:t>
            </a:fld>
            <a:endParaRPr lang="en-US" dirty="0"/>
          </a:p>
        </p:txBody>
      </p:sp>
    </p:spTree>
    <p:extLst>
      <p:ext uri="{BB962C8B-B14F-4D97-AF65-F5344CB8AC3E}">
        <p14:creationId xmlns:p14="http://schemas.microsoft.com/office/powerpoint/2010/main" val="358602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Bagé</a:t>
            </a:r>
            <a:endParaRPr lang="en-US" dirty="0"/>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29</a:t>
            </a:fld>
            <a:endParaRPr lang="en-US" dirty="0"/>
          </a:p>
        </p:txBody>
      </p:sp>
    </p:spTree>
    <p:extLst>
      <p:ext uri="{BB962C8B-B14F-4D97-AF65-F5344CB8AC3E}">
        <p14:creationId xmlns:p14="http://schemas.microsoft.com/office/powerpoint/2010/main" val="132002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0" indent="0" eaLnBrk="1" hangingPunct="1">
              <a:buFont typeface="Arial" panose="020B0604020202020204" pitchFamily="34" charset="0"/>
              <a:buNone/>
            </a:pPr>
            <a:r>
              <a:rPr lang="en-US" dirty="0"/>
              <a:t>BRIAN</a:t>
            </a:r>
          </a:p>
          <a:p>
            <a:pPr marL="0" indent="0" eaLnBrk="1" hangingPunct="1">
              <a:buFont typeface="Arial" panose="020B0604020202020204" pitchFamily="34" charset="0"/>
              <a:buNone/>
            </a:pPr>
            <a:endParaRPr lang="en-US" dirty="0"/>
          </a:p>
          <a:p>
            <a:pPr marL="171450" indent="-171450" eaLnBrk="1" hangingPunct="1">
              <a:buFont typeface="Arial" panose="020B0604020202020204" pitchFamily="34" charset="0"/>
              <a:buChar char="•"/>
            </a:pPr>
            <a:r>
              <a:rPr lang="en-US" dirty="0"/>
              <a:t>Everyone is currently on mute. We encourage your questions though. To unmute your line, please press *6 to speak and then again press *6 to mute your line again</a:t>
            </a:r>
          </a:p>
          <a:p>
            <a:pPr marL="171450" indent="-171450" eaLnBrk="1" hangingPunct="1">
              <a:buFont typeface="Arial" panose="020B0604020202020204" pitchFamily="34" charset="0"/>
              <a:buChar char="•"/>
            </a:pPr>
            <a:r>
              <a:rPr lang="en-US" dirty="0"/>
              <a:t>Please do not put us on hold, as we will all be subjected to your hold music. </a:t>
            </a:r>
          </a:p>
          <a:p>
            <a:pPr marL="171450" indent="-171450" eaLnBrk="1" hangingPunct="1">
              <a:buFont typeface="Arial" panose="020B0604020202020204" pitchFamily="34" charset="0"/>
              <a:buChar char="•"/>
            </a:pPr>
            <a:r>
              <a:rPr lang="en-US" dirty="0"/>
              <a:t>We want to encourage the use of the chat box. I will monitor the chat box for activity and make sure we respond to your questions. The top menu bar on your screen has a green chat bubble icon you can click if you prefer to ask questions or make comments there. </a:t>
            </a:r>
          </a:p>
          <a:p>
            <a:pPr marL="171450" indent="-171450" eaLnBrk="1" hangingPunct="1">
              <a:buFont typeface="Arial" panose="020B0604020202020204" pitchFamily="34" charset="0"/>
              <a:buChar char="•"/>
            </a:pPr>
            <a:endParaRPr lang="en-US" dirty="0"/>
          </a:p>
          <a:p>
            <a:pPr marL="171450" indent="-171450" eaLnBrk="1" hangingPunct="1">
              <a:buFont typeface="Arial" panose="020B0604020202020204" pitchFamily="34" charset="0"/>
              <a:buChar char="•"/>
            </a:pPr>
            <a:r>
              <a:rPr lang="en-US" dirty="0"/>
              <a:t>HIT the RECORD button!</a:t>
            </a:r>
          </a:p>
          <a:p>
            <a:pPr marL="171450" indent="-171450" eaLnBrk="1" hangingPunct="1">
              <a:buFont typeface="Arial" panose="020B0604020202020204" pitchFamily="34" charset="0"/>
              <a:buChar char="•"/>
            </a:pPr>
            <a:endParaRPr lang="en-US" dirty="0"/>
          </a:p>
        </p:txBody>
      </p:sp>
      <p:sp>
        <p:nvSpPr>
          <p:cNvPr id="20484" name="Slide Number Placeholder 3"/>
          <p:cNvSpPr>
            <a:spLocks noGrp="1"/>
          </p:cNvSpPr>
          <p:nvPr>
            <p:ph type="sldNum" sz="quarter" idx="5"/>
          </p:nvPr>
        </p:nvSpPr>
        <p:spPr>
          <a:noFill/>
        </p:spPr>
        <p:txBody>
          <a:bodyPr/>
          <a:lstStyle/>
          <a:p>
            <a:fld id="{1144CABE-B826-4D1A-A7C1-D441C1E273F2}" type="slidenum">
              <a:rPr lang="en-US" smtClean="0"/>
              <a:pPr/>
              <a:t>3</a:t>
            </a:fld>
            <a:endParaRPr lang="en-US" dirty="0"/>
          </a:p>
        </p:txBody>
      </p:sp>
    </p:spTree>
    <p:extLst>
      <p:ext uri="{BB962C8B-B14F-4D97-AF65-F5344CB8AC3E}">
        <p14:creationId xmlns:p14="http://schemas.microsoft.com/office/powerpoint/2010/main" val="1993326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Bagé</a:t>
            </a:r>
            <a:endParaRPr lang="en-US" dirty="0"/>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30</a:t>
            </a:fld>
            <a:endParaRPr lang="en-US" dirty="0"/>
          </a:p>
        </p:txBody>
      </p:sp>
    </p:spTree>
    <p:extLst>
      <p:ext uri="{BB962C8B-B14F-4D97-AF65-F5344CB8AC3E}">
        <p14:creationId xmlns:p14="http://schemas.microsoft.com/office/powerpoint/2010/main" val="3185852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Mention comparable database for DV service providers</a:t>
            </a:r>
          </a:p>
          <a:p>
            <a:endParaRPr lang="en-US" dirty="0"/>
          </a:p>
          <a:p>
            <a:r>
              <a:rPr lang="en-US" dirty="0"/>
              <a:t>Request license by December 7</a:t>
            </a:r>
            <a:r>
              <a:rPr lang="en-US" baseline="30000" dirty="0"/>
              <a:t>th</a:t>
            </a:r>
            <a:r>
              <a:rPr lang="en-US" dirty="0"/>
              <a:t>.</a:t>
            </a:r>
          </a:p>
        </p:txBody>
      </p:sp>
      <p:sp>
        <p:nvSpPr>
          <p:cNvPr id="4" name="Slide Number Placeholder 3"/>
          <p:cNvSpPr>
            <a:spLocks noGrp="1"/>
          </p:cNvSpPr>
          <p:nvPr>
            <p:ph type="sldNum" sz="quarter" idx="5"/>
          </p:nvPr>
        </p:nvSpPr>
        <p:spPr/>
        <p:txBody>
          <a:bodyPr/>
          <a:lstStyle/>
          <a:p>
            <a:fld id="{AE3E0ED6-3EAF-430E-9620-8A5333A56CF1}" type="slidenum">
              <a:rPr lang="en-US" smtClean="0"/>
              <a:pPr/>
              <a:t>31</a:t>
            </a:fld>
            <a:endParaRPr lang="en-US" dirty="0"/>
          </a:p>
        </p:txBody>
      </p:sp>
    </p:spTree>
    <p:extLst>
      <p:ext uri="{BB962C8B-B14F-4D97-AF65-F5344CB8AC3E}">
        <p14:creationId xmlns:p14="http://schemas.microsoft.com/office/powerpoint/2010/main" val="2464008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10"/>
          </p:nvPr>
        </p:nvSpPr>
        <p:spPr/>
        <p:txBody>
          <a:bodyPr/>
          <a:lstStyle/>
          <a:p>
            <a:fld id="{BDAD75D0-BB92-4B50-AD1E-69287E9AA407}" type="slidenum">
              <a:rPr lang="en-US" smtClean="0"/>
              <a:t>32</a:t>
            </a:fld>
            <a:endParaRPr lang="en-US"/>
          </a:p>
        </p:txBody>
      </p:sp>
    </p:spTree>
    <p:extLst>
      <p:ext uri="{BB962C8B-B14F-4D97-AF65-F5344CB8AC3E}">
        <p14:creationId xmlns:p14="http://schemas.microsoft.com/office/powerpoint/2010/main" val="2971727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33</a:t>
            </a:fld>
            <a:endParaRPr lang="en-US" dirty="0"/>
          </a:p>
        </p:txBody>
      </p:sp>
    </p:spTree>
    <p:extLst>
      <p:ext uri="{BB962C8B-B14F-4D97-AF65-F5344CB8AC3E}">
        <p14:creationId xmlns:p14="http://schemas.microsoft.com/office/powerpoint/2010/main" val="1329393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HMIS is so much more than a requirement!</a:t>
            </a:r>
          </a:p>
        </p:txBody>
      </p:sp>
      <p:sp>
        <p:nvSpPr>
          <p:cNvPr id="4" name="Slide Number Placeholder 3"/>
          <p:cNvSpPr>
            <a:spLocks noGrp="1"/>
          </p:cNvSpPr>
          <p:nvPr>
            <p:ph type="sldNum" sz="quarter" idx="10"/>
          </p:nvPr>
        </p:nvSpPr>
        <p:spPr/>
        <p:txBody>
          <a:bodyPr/>
          <a:lstStyle/>
          <a:p>
            <a:fld id="{215B373A-6800-46F5-83F2-17940BEED367}" type="slidenum">
              <a:rPr lang="en-US" smtClean="0"/>
              <a:t>34</a:t>
            </a:fld>
            <a:endParaRPr lang="en-US"/>
          </a:p>
        </p:txBody>
      </p:sp>
    </p:spTree>
    <p:extLst>
      <p:ext uri="{BB962C8B-B14F-4D97-AF65-F5344CB8AC3E}">
        <p14:creationId xmlns:p14="http://schemas.microsoft.com/office/powerpoint/2010/main" val="543658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Took this data to capitol hill to advocate for more funding for vet homelessness</a:t>
            </a:r>
            <a:r>
              <a:rPr lang="en-US" baseline="0" dirty="0"/>
              <a:t> in NC.</a:t>
            </a:r>
            <a:endParaRPr lang="en-US" dirty="0"/>
          </a:p>
        </p:txBody>
      </p:sp>
      <p:sp>
        <p:nvSpPr>
          <p:cNvPr id="4" name="Slide Number Placeholder 3"/>
          <p:cNvSpPr>
            <a:spLocks noGrp="1"/>
          </p:cNvSpPr>
          <p:nvPr>
            <p:ph type="sldNum" sz="quarter" idx="10"/>
          </p:nvPr>
        </p:nvSpPr>
        <p:spPr/>
        <p:txBody>
          <a:bodyPr/>
          <a:lstStyle/>
          <a:p>
            <a:fld id="{BDAD75D0-BB92-4B50-AD1E-69287E9AA407}" type="slidenum">
              <a:rPr lang="en-US" smtClean="0"/>
              <a:t>35</a:t>
            </a:fld>
            <a:endParaRPr lang="en-US"/>
          </a:p>
        </p:txBody>
      </p:sp>
    </p:spTree>
    <p:extLst>
      <p:ext uri="{BB962C8B-B14F-4D97-AF65-F5344CB8AC3E}">
        <p14:creationId xmlns:p14="http://schemas.microsoft.com/office/powerpoint/2010/main" val="820576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10"/>
          </p:nvPr>
        </p:nvSpPr>
        <p:spPr/>
        <p:txBody>
          <a:bodyPr/>
          <a:lstStyle/>
          <a:p>
            <a:fld id="{F4811D31-2B72-4DCD-B596-811FD48B70B4}" type="slidenum">
              <a:rPr lang="en-US" smtClean="0"/>
              <a:t>36</a:t>
            </a:fld>
            <a:endParaRPr lang="en-US"/>
          </a:p>
        </p:txBody>
      </p:sp>
    </p:spTree>
    <p:extLst>
      <p:ext uri="{BB962C8B-B14F-4D97-AF65-F5344CB8AC3E}">
        <p14:creationId xmlns:p14="http://schemas.microsoft.com/office/powerpoint/2010/main" val="1679804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We call them </a:t>
            </a:r>
            <a:r>
              <a:rPr lang="en-US" dirty="0" err="1"/>
              <a:t>Aas</a:t>
            </a:r>
            <a:r>
              <a:rPr lang="en-US" dirty="0"/>
              <a:t>; consider who should be your AA carefully. </a:t>
            </a:r>
          </a:p>
        </p:txBody>
      </p:sp>
      <p:sp>
        <p:nvSpPr>
          <p:cNvPr id="4" name="Slide Number Placeholder 3"/>
          <p:cNvSpPr>
            <a:spLocks noGrp="1"/>
          </p:cNvSpPr>
          <p:nvPr>
            <p:ph type="sldNum" sz="quarter" idx="10"/>
          </p:nvPr>
        </p:nvSpPr>
        <p:spPr/>
        <p:txBody>
          <a:bodyPr/>
          <a:lstStyle/>
          <a:p>
            <a:fld id="{F4811D31-2B72-4DCD-B596-811FD48B70B4}" type="slidenum">
              <a:rPr lang="en-US" smtClean="0"/>
              <a:t>37</a:t>
            </a:fld>
            <a:endParaRPr lang="en-US"/>
          </a:p>
        </p:txBody>
      </p:sp>
    </p:spTree>
    <p:extLst>
      <p:ext uri="{BB962C8B-B14F-4D97-AF65-F5344CB8AC3E}">
        <p14:creationId xmlns:p14="http://schemas.microsoft.com/office/powerpoint/2010/main" val="35967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10"/>
          </p:nvPr>
        </p:nvSpPr>
        <p:spPr/>
        <p:txBody>
          <a:bodyPr/>
          <a:lstStyle/>
          <a:p>
            <a:fld id="{F4811D31-2B72-4DCD-B596-811FD48B70B4}" type="slidenum">
              <a:rPr lang="en-US" smtClean="0"/>
              <a:t>38</a:t>
            </a:fld>
            <a:endParaRPr lang="en-US"/>
          </a:p>
        </p:txBody>
      </p:sp>
    </p:spTree>
    <p:extLst>
      <p:ext uri="{BB962C8B-B14F-4D97-AF65-F5344CB8AC3E}">
        <p14:creationId xmlns:p14="http://schemas.microsoft.com/office/powerpoint/2010/main" val="2100223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10"/>
          </p:nvPr>
        </p:nvSpPr>
        <p:spPr/>
        <p:txBody>
          <a:bodyPr/>
          <a:lstStyle/>
          <a:p>
            <a:fld id="{BDAD75D0-BB92-4B50-AD1E-69287E9AA407}" type="slidenum">
              <a:rPr lang="en-US" smtClean="0"/>
              <a:t>39</a:t>
            </a:fld>
            <a:endParaRPr lang="en-US"/>
          </a:p>
        </p:txBody>
      </p:sp>
    </p:spTree>
    <p:extLst>
      <p:ext uri="{BB962C8B-B14F-4D97-AF65-F5344CB8AC3E}">
        <p14:creationId xmlns:p14="http://schemas.microsoft.com/office/powerpoint/2010/main" val="139943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Slide Number Placeholder 3"/>
          <p:cNvSpPr>
            <a:spLocks noGrp="1"/>
          </p:cNvSpPr>
          <p:nvPr>
            <p:ph type="sldNum" sz="quarter" idx="5"/>
          </p:nvPr>
        </p:nvSpPr>
        <p:spPr/>
        <p:txBody>
          <a:bodyPr/>
          <a:lstStyle/>
          <a:p>
            <a:fld id="{AE3E0ED6-3EAF-430E-9620-8A5333A56CF1}" type="slidenum">
              <a:rPr lang="en-US" smtClean="0"/>
              <a:pPr/>
              <a:t>4</a:t>
            </a:fld>
            <a:endParaRPr lang="en-US" dirty="0"/>
          </a:p>
        </p:txBody>
      </p:sp>
    </p:spTree>
    <p:extLst>
      <p:ext uri="{BB962C8B-B14F-4D97-AF65-F5344CB8AC3E}">
        <p14:creationId xmlns:p14="http://schemas.microsoft.com/office/powerpoint/2010/main" val="4259081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10"/>
          </p:nvPr>
        </p:nvSpPr>
        <p:spPr/>
        <p:txBody>
          <a:bodyPr/>
          <a:lstStyle/>
          <a:p>
            <a:fld id="{BDAD75D0-BB92-4B50-AD1E-69287E9AA407}" type="slidenum">
              <a:rPr lang="en-US" smtClean="0"/>
              <a:t>40</a:t>
            </a:fld>
            <a:endParaRPr lang="en-US"/>
          </a:p>
        </p:txBody>
      </p:sp>
    </p:spTree>
    <p:extLst>
      <p:ext uri="{BB962C8B-B14F-4D97-AF65-F5344CB8AC3E}">
        <p14:creationId xmlns:p14="http://schemas.microsoft.com/office/powerpoint/2010/main" val="2915741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The Data Center sends a guide specifying the training certificates that are needed. Please follow that guide so you take the minimum required trainings.</a:t>
            </a:r>
          </a:p>
        </p:txBody>
      </p:sp>
      <p:sp>
        <p:nvSpPr>
          <p:cNvPr id="4" name="Slide Number Placeholder 3"/>
          <p:cNvSpPr>
            <a:spLocks noGrp="1"/>
          </p:cNvSpPr>
          <p:nvPr>
            <p:ph type="sldNum" sz="quarter" idx="10"/>
          </p:nvPr>
        </p:nvSpPr>
        <p:spPr/>
        <p:txBody>
          <a:bodyPr/>
          <a:lstStyle/>
          <a:p>
            <a:fld id="{BDAD75D0-BB92-4B50-AD1E-69287E9AA407}" type="slidenum">
              <a:rPr lang="en-US" smtClean="0"/>
              <a:t>41</a:t>
            </a:fld>
            <a:endParaRPr lang="en-US"/>
          </a:p>
        </p:txBody>
      </p:sp>
    </p:spTree>
    <p:extLst>
      <p:ext uri="{BB962C8B-B14F-4D97-AF65-F5344CB8AC3E}">
        <p14:creationId xmlns:p14="http://schemas.microsoft.com/office/powerpoint/2010/main" val="1110866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Test site – you can create or modify fake clients</a:t>
            </a:r>
          </a:p>
        </p:txBody>
      </p:sp>
      <p:sp>
        <p:nvSpPr>
          <p:cNvPr id="4" name="Slide Number Placeholder 3"/>
          <p:cNvSpPr>
            <a:spLocks noGrp="1"/>
          </p:cNvSpPr>
          <p:nvPr>
            <p:ph type="sldNum" sz="quarter" idx="10"/>
          </p:nvPr>
        </p:nvSpPr>
        <p:spPr/>
        <p:txBody>
          <a:bodyPr/>
          <a:lstStyle/>
          <a:p>
            <a:fld id="{BDAD75D0-BB92-4B50-AD1E-69287E9AA407}" type="slidenum">
              <a:rPr lang="en-US" smtClean="0"/>
              <a:t>42</a:t>
            </a:fld>
            <a:endParaRPr lang="en-US"/>
          </a:p>
        </p:txBody>
      </p:sp>
    </p:spTree>
    <p:extLst>
      <p:ext uri="{BB962C8B-B14F-4D97-AF65-F5344CB8AC3E}">
        <p14:creationId xmlns:p14="http://schemas.microsoft.com/office/powerpoint/2010/main" val="1546296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At the section title, remind attendees that we’ll review the framework and the ins and outs of the topic, and then we’ll have an example to practice at the end of this section.</a:t>
            </a:r>
          </a:p>
        </p:txBody>
      </p:sp>
      <p:sp>
        <p:nvSpPr>
          <p:cNvPr id="4" name="Slide Number Placeholder 3"/>
          <p:cNvSpPr>
            <a:spLocks noGrp="1"/>
          </p:cNvSpPr>
          <p:nvPr>
            <p:ph type="sldNum" sz="quarter" idx="10"/>
          </p:nvPr>
        </p:nvSpPr>
        <p:spPr/>
        <p:txBody>
          <a:bodyPr/>
          <a:lstStyle/>
          <a:p>
            <a:fld id="{BDAD75D0-BB92-4B50-AD1E-69287E9AA407}" type="slidenum">
              <a:rPr lang="en-US" smtClean="0"/>
              <a:t>43</a:t>
            </a:fld>
            <a:endParaRPr lang="en-US"/>
          </a:p>
        </p:txBody>
      </p:sp>
    </p:spTree>
    <p:extLst>
      <p:ext uri="{BB962C8B-B14F-4D97-AF65-F5344CB8AC3E}">
        <p14:creationId xmlns:p14="http://schemas.microsoft.com/office/powerpoint/2010/main" val="5047606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Explain client record first. In HMIS a client should only have 1 file.</a:t>
            </a:r>
          </a:p>
          <a:p>
            <a:r>
              <a:rPr lang="en-US" dirty="0"/>
              <a:t>1 client=1 file.</a:t>
            </a:r>
          </a:p>
        </p:txBody>
      </p:sp>
      <p:sp>
        <p:nvSpPr>
          <p:cNvPr id="4" name="Slide Number Placeholder 3"/>
          <p:cNvSpPr>
            <a:spLocks noGrp="1"/>
          </p:cNvSpPr>
          <p:nvPr>
            <p:ph type="sldNum" sz="quarter" idx="10"/>
          </p:nvPr>
        </p:nvSpPr>
        <p:spPr/>
        <p:txBody>
          <a:bodyPr/>
          <a:lstStyle/>
          <a:p>
            <a:fld id="{BDAD75D0-BB92-4B50-AD1E-69287E9AA407}" type="slidenum">
              <a:rPr lang="en-US" smtClean="0"/>
              <a:t>44</a:t>
            </a:fld>
            <a:endParaRPr lang="en-US"/>
          </a:p>
        </p:txBody>
      </p:sp>
    </p:spTree>
    <p:extLst>
      <p:ext uri="{BB962C8B-B14F-4D97-AF65-F5344CB8AC3E}">
        <p14:creationId xmlns:p14="http://schemas.microsoft.com/office/powerpoint/2010/main" val="373904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We can’t stress enough how</a:t>
            </a:r>
            <a:r>
              <a:rPr lang="en-US" baseline="0" dirty="0"/>
              <a:t> much your HMIS data matters</a:t>
            </a:r>
          </a:p>
          <a:p>
            <a:r>
              <a:rPr lang="en-US" baseline="0" dirty="0"/>
              <a:t>The AHAR report is built on the UDEs you enter for clients such as gender, entry date, etc.</a:t>
            </a:r>
          </a:p>
          <a:p>
            <a:r>
              <a:rPr lang="en-US" baseline="0" dirty="0"/>
              <a:t>It’s also dependent upon the project descriptor elements you entered at migration such as project type and bed and unit inventories</a:t>
            </a:r>
            <a:endParaRPr lang="en-US" dirty="0"/>
          </a:p>
        </p:txBody>
      </p:sp>
      <p:sp>
        <p:nvSpPr>
          <p:cNvPr id="4" name="Slide Number Placeholder 3"/>
          <p:cNvSpPr>
            <a:spLocks noGrp="1"/>
          </p:cNvSpPr>
          <p:nvPr>
            <p:ph type="sldNum" sz="quarter" idx="10"/>
          </p:nvPr>
        </p:nvSpPr>
        <p:spPr/>
        <p:txBody>
          <a:bodyPr/>
          <a:lstStyle/>
          <a:p>
            <a:fld id="{0DBE9088-1E5C-4765-9E6D-04C32FEF7CF6}" type="slidenum">
              <a:rPr lang="en-US" smtClean="0"/>
              <a:t>45</a:t>
            </a:fld>
            <a:endParaRPr lang="en-US"/>
          </a:p>
        </p:txBody>
      </p:sp>
    </p:spTree>
    <p:extLst>
      <p:ext uri="{BB962C8B-B14F-4D97-AF65-F5344CB8AC3E}">
        <p14:creationId xmlns:p14="http://schemas.microsoft.com/office/powerpoint/2010/main" val="3960544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46</a:t>
            </a:fld>
            <a:endParaRPr lang="en-US" dirty="0"/>
          </a:p>
        </p:txBody>
      </p:sp>
    </p:spTree>
    <p:extLst>
      <p:ext uri="{BB962C8B-B14F-4D97-AF65-F5344CB8AC3E}">
        <p14:creationId xmlns:p14="http://schemas.microsoft.com/office/powerpoint/2010/main" val="2116986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10"/>
          </p:nvPr>
        </p:nvSpPr>
        <p:spPr/>
        <p:txBody>
          <a:bodyPr/>
          <a:lstStyle/>
          <a:p>
            <a:fld id="{AF72C246-55F2-4D3F-90E4-7496F66BA299}" type="slidenum">
              <a:rPr lang="en-US" smtClean="0"/>
              <a:t>47</a:t>
            </a:fld>
            <a:endParaRPr lang="en-US"/>
          </a:p>
        </p:txBody>
      </p:sp>
    </p:spTree>
    <p:extLst>
      <p:ext uri="{BB962C8B-B14F-4D97-AF65-F5344CB8AC3E}">
        <p14:creationId xmlns:p14="http://schemas.microsoft.com/office/powerpoint/2010/main" val="3041829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Snapshot moment for the client as they are enrolled in your project. Move in dates recorded as updates for permanent housing projects. Post-Exit is “follow-up” in HMIS, and should be used for up to six months after exit.</a:t>
            </a:r>
          </a:p>
        </p:txBody>
      </p:sp>
      <p:sp>
        <p:nvSpPr>
          <p:cNvPr id="4" name="Slide Number Placeholder 3"/>
          <p:cNvSpPr>
            <a:spLocks noGrp="1"/>
          </p:cNvSpPr>
          <p:nvPr>
            <p:ph type="sldNum" sz="quarter" idx="10"/>
          </p:nvPr>
        </p:nvSpPr>
        <p:spPr/>
        <p:txBody>
          <a:bodyPr/>
          <a:lstStyle/>
          <a:p>
            <a:fld id="{BDAD75D0-BB92-4B50-AD1E-69287E9AA407}" type="slidenum">
              <a:rPr lang="en-US" smtClean="0"/>
              <a:t>48</a:t>
            </a:fld>
            <a:endParaRPr lang="en-US"/>
          </a:p>
        </p:txBody>
      </p:sp>
    </p:spTree>
    <p:extLst>
      <p:ext uri="{BB962C8B-B14F-4D97-AF65-F5344CB8AC3E}">
        <p14:creationId xmlns:p14="http://schemas.microsoft.com/office/powerpoint/2010/main" val="9255185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Missing and Null responses will always be flagged. ESG Standards are under 10% for any given data element</a:t>
            </a:r>
          </a:p>
        </p:txBody>
      </p:sp>
      <p:sp>
        <p:nvSpPr>
          <p:cNvPr id="4" name="Slide Number Placeholder 3"/>
          <p:cNvSpPr>
            <a:spLocks noGrp="1"/>
          </p:cNvSpPr>
          <p:nvPr>
            <p:ph type="sldNum" sz="quarter" idx="10"/>
          </p:nvPr>
        </p:nvSpPr>
        <p:spPr/>
        <p:txBody>
          <a:bodyPr/>
          <a:lstStyle/>
          <a:p>
            <a:fld id="{215B373A-6800-46F5-83F2-17940BEED367}" type="slidenum">
              <a:rPr lang="en-US" smtClean="0"/>
              <a:t>49</a:t>
            </a:fld>
            <a:endParaRPr lang="en-US"/>
          </a:p>
        </p:txBody>
      </p:sp>
    </p:spTree>
    <p:extLst>
      <p:ext uri="{BB962C8B-B14F-4D97-AF65-F5344CB8AC3E}">
        <p14:creationId xmlns:p14="http://schemas.microsoft.com/office/powerpoint/2010/main" val="24687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Slide Number Placeholder 3"/>
          <p:cNvSpPr>
            <a:spLocks noGrp="1"/>
          </p:cNvSpPr>
          <p:nvPr>
            <p:ph type="sldNum" sz="quarter" idx="5"/>
          </p:nvPr>
        </p:nvSpPr>
        <p:spPr/>
        <p:txBody>
          <a:bodyPr/>
          <a:lstStyle/>
          <a:p>
            <a:fld id="{AE3E0ED6-3EAF-430E-9620-8A5333A56CF1}" type="slidenum">
              <a:rPr lang="en-US" smtClean="0"/>
              <a:pPr/>
              <a:t>5</a:t>
            </a:fld>
            <a:endParaRPr lang="en-US" dirty="0"/>
          </a:p>
        </p:txBody>
      </p:sp>
    </p:spTree>
    <p:extLst>
      <p:ext uri="{BB962C8B-B14F-4D97-AF65-F5344CB8AC3E}">
        <p14:creationId xmlns:p14="http://schemas.microsoft.com/office/powerpoint/2010/main" val="2641366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State ESG office will collect ESG CAPER and other reports as needed for ongoing tracking. </a:t>
            </a:r>
          </a:p>
        </p:txBody>
      </p:sp>
      <p:sp>
        <p:nvSpPr>
          <p:cNvPr id="4" name="Slide Number Placeholder 3"/>
          <p:cNvSpPr>
            <a:spLocks noGrp="1"/>
          </p:cNvSpPr>
          <p:nvPr>
            <p:ph type="sldNum" sz="quarter" idx="10"/>
          </p:nvPr>
        </p:nvSpPr>
        <p:spPr/>
        <p:txBody>
          <a:bodyPr/>
          <a:lstStyle/>
          <a:p>
            <a:fld id="{BDAD75D0-BB92-4B50-AD1E-69287E9AA407}" type="slidenum">
              <a:rPr lang="en-US" smtClean="0"/>
              <a:t>50</a:t>
            </a:fld>
            <a:endParaRPr lang="en-US"/>
          </a:p>
        </p:txBody>
      </p:sp>
    </p:spTree>
    <p:extLst>
      <p:ext uri="{BB962C8B-B14F-4D97-AF65-F5344CB8AC3E}">
        <p14:creationId xmlns:p14="http://schemas.microsoft.com/office/powerpoint/2010/main" val="3837783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51</a:t>
            </a:fld>
            <a:endParaRPr lang="en-US" dirty="0"/>
          </a:p>
        </p:txBody>
      </p:sp>
    </p:spTree>
    <p:extLst>
      <p:ext uri="{BB962C8B-B14F-4D97-AF65-F5344CB8AC3E}">
        <p14:creationId xmlns:p14="http://schemas.microsoft.com/office/powerpoint/2010/main" val="1087150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52</a:t>
            </a:fld>
            <a:endParaRPr lang="en-US" dirty="0"/>
          </a:p>
        </p:txBody>
      </p:sp>
    </p:spTree>
    <p:extLst>
      <p:ext uri="{BB962C8B-B14F-4D97-AF65-F5344CB8AC3E}">
        <p14:creationId xmlns:p14="http://schemas.microsoft.com/office/powerpoint/2010/main" val="24570436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53</a:t>
            </a:fld>
            <a:endParaRPr lang="en-US" dirty="0"/>
          </a:p>
        </p:txBody>
      </p:sp>
    </p:spTree>
    <p:extLst>
      <p:ext uri="{BB962C8B-B14F-4D97-AF65-F5344CB8AC3E}">
        <p14:creationId xmlns:p14="http://schemas.microsoft.com/office/powerpoint/2010/main" val="1951446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54</a:t>
            </a:fld>
            <a:endParaRPr lang="en-US" dirty="0"/>
          </a:p>
        </p:txBody>
      </p:sp>
    </p:spTree>
    <p:extLst>
      <p:ext uri="{BB962C8B-B14F-4D97-AF65-F5344CB8AC3E}">
        <p14:creationId xmlns:p14="http://schemas.microsoft.com/office/powerpoint/2010/main" val="3149058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a:p>
            <a:endParaRPr lang="en-US" dirty="0"/>
          </a:p>
          <a:p>
            <a:r>
              <a:rPr lang="en-US" dirty="0"/>
              <a:t>Make sure all agency staff that will be handling ESG-related activities know what is required under the ESG program contract:  Executive Director, finance staff, program directors, program staff providing services directly to participants.  </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55</a:t>
            </a:fld>
            <a:endParaRPr lang="en-US" dirty="0"/>
          </a:p>
        </p:txBody>
      </p:sp>
    </p:spTree>
    <p:extLst>
      <p:ext uri="{BB962C8B-B14F-4D97-AF65-F5344CB8AC3E}">
        <p14:creationId xmlns:p14="http://schemas.microsoft.com/office/powerpoint/2010/main" val="23304714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a:p>
            <a:endParaRPr lang="en-US" dirty="0"/>
          </a:p>
          <a:p>
            <a:r>
              <a:rPr lang="en-US" dirty="0"/>
              <a:t>Must submit a $0 requisition, if there are no expenses in the month.</a:t>
            </a:r>
          </a:p>
          <a:p>
            <a:r>
              <a:rPr lang="en-US" dirty="0"/>
              <a:t>Must have expenses at least once a quarter.</a:t>
            </a:r>
          </a:p>
          <a:p>
            <a:endParaRPr lang="en-US" dirty="0"/>
          </a:p>
          <a:p>
            <a:r>
              <a:rPr lang="en-US" dirty="0"/>
              <a:t>The ESG desk guide will have specific information about when reimbursements must be submitted each month.</a:t>
            </a:r>
          </a:p>
        </p:txBody>
      </p:sp>
      <p:sp>
        <p:nvSpPr>
          <p:cNvPr id="4" name="Slide Number Placeholder 3"/>
          <p:cNvSpPr>
            <a:spLocks noGrp="1"/>
          </p:cNvSpPr>
          <p:nvPr>
            <p:ph type="sldNum" sz="quarter" idx="10"/>
          </p:nvPr>
        </p:nvSpPr>
        <p:spPr/>
        <p:txBody>
          <a:bodyPr/>
          <a:lstStyle/>
          <a:p>
            <a:fld id="{AE3E0ED6-3EAF-430E-9620-8A5333A56CF1}" type="slidenum">
              <a:rPr lang="en-US" smtClean="0"/>
              <a:pPr/>
              <a:t>56</a:t>
            </a:fld>
            <a:endParaRPr lang="en-US" dirty="0"/>
          </a:p>
        </p:txBody>
      </p:sp>
    </p:spTree>
    <p:extLst>
      <p:ext uri="{BB962C8B-B14F-4D97-AF65-F5344CB8AC3E}">
        <p14:creationId xmlns:p14="http://schemas.microsoft.com/office/powerpoint/2010/main" val="1212980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a:p>
            <a:endParaRPr lang="en-US" dirty="0"/>
          </a:p>
          <a:p>
            <a:r>
              <a:rPr lang="en-US" dirty="0"/>
              <a:t>Required forms periodically change – the ESG office normally sends an email announcement to the designated ESG representative identified on the original application.  However, it is good practice to look at the ESG office website each month to ensure that programs are using the correct and most up-to-date forms.</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57</a:t>
            </a:fld>
            <a:endParaRPr lang="en-US" dirty="0"/>
          </a:p>
        </p:txBody>
      </p:sp>
    </p:spTree>
    <p:extLst>
      <p:ext uri="{BB962C8B-B14F-4D97-AF65-F5344CB8AC3E}">
        <p14:creationId xmlns:p14="http://schemas.microsoft.com/office/powerpoint/2010/main" val="9950287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a:p>
            <a:endParaRPr lang="en-US" dirty="0"/>
          </a:p>
          <a:p>
            <a:r>
              <a:rPr lang="en-US" dirty="0"/>
              <a:t>GET STARTED EARLY!  The ESG office will not give new grantees start up time.  They will expect new grantees to meet these spending thresholds.  If program’s need to hire staff, train personnel, get policies and procedures in order, put together administrative practices, get HMIS licensure, </a:t>
            </a:r>
            <a:r>
              <a:rPr lang="en-US" dirty="0" err="1"/>
              <a:t>etc</a:t>
            </a:r>
            <a:r>
              <a:rPr lang="en-US" dirty="0"/>
              <a:t>, this needs to be done prior to the operating start year so that program can begin their programs on January 1, 2019. </a:t>
            </a:r>
          </a:p>
          <a:p>
            <a:endParaRPr lang="en-US" dirty="0"/>
          </a:p>
          <a:p>
            <a:r>
              <a:rPr lang="en-US" dirty="0"/>
              <a:t>If you need a budget revision, contact the ESG office!</a:t>
            </a:r>
          </a:p>
          <a:p>
            <a:endParaRPr lang="en-US" dirty="0"/>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58</a:t>
            </a:fld>
            <a:endParaRPr lang="en-US" dirty="0"/>
          </a:p>
        </p:txBody>
      </p:sp>
    </p:spTree>
    <p:extLst>
      <p:ext uri="{BB962C8B-B14F-4D97-AF65-F5344CB8AC3E}">
        <p14:creationId xmlns:p14="http://schemas.microsoft.com/office/powerpoint/2010/main" val="2025453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59</a:t>
            </a:fld>
            <a:endParaRPr lang="en-US" dirty="0"/>
          </a:p>
        </p:txBody>
      </p:sp>
    </p:spTree>
    <p:extLst>
      <p:ext uri="{BB962C8B-B14F-4D97-AF65-F5344CB8AC3E}">
        <p14:creationId xmlns:p14="http://schemas.microsoft.com/office/powerpoint/2010/main" val="225928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4" name="Slide Number Placeholder 3"/>
          <p:cNvSpPr>
            <a:spLocks noGrp="1"/>
          </p:cNvSpPr>
          <p:nvPr>
            <p:ph type="sldNum" sz="quarter" idx="5"/>
          </p:nvPr>
        </p:nvSpPr>
        <p:spPr/>
        <p:txBody>
          <a:bodyPr/>
          <a:lstStyle/>
          <a:p>
            <a:fld id="{AE3E0ED6-3EAF-430E-9620-8A5333A56CF1}" type="slidenum">
              <a:rPr lang="en-US" smtClean="0"/>
              <a:pPr/>
              <a:t>6</a:t>
            </a:fld>
            <a:endParaRPr lang="en-US" dirty="0"/>
          </a:p>
        </p:txBody>
      </p:sp>
    </p:spTree>
    <p:extLst>
      <p:ext uri="{BB962C8B-B14F-4D97-AF65-F5344CB8AC3E}">
        <p14:creationId xmlns:p14="http://schemas.microsoft.com/office/powerpoint/2010/main" val="18509724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Slide Number Placeholder 3"/>
          <p:cNvSpPr>
            <a:spLocks noGrp="1"/>
          </p:cNvSpPr>
          <p:nvPr>
            <p:ph type="sldNum" sz="quarter" idx="5"/>
          </p:nvPr>
        </p:nvSpPr>
        <p:spPr/>
        <p:txBody>
          <a:bodyPr/>
          <a:lstStyle/>
          <a:p>
            <a:fld id="{AE3E0ED6-3EAF-430E-9620-8A5333A56CF1}" type="slidenum">
              <a:rPr lang="en-US" smtClean="0"/>
              <a:pPr/>
              <a:t>60</a:t>
            </a:fld>
            <a:endParaRPr lang="en-US" dirty="0"/>
          </a:p>
        </p:txBody>
      </p:sp>
    </p:spTree>
    <p:extLst>
      <p:ext uri="{BB962C8B-B14F-4D97-AF65-F5344CB8AC3E}">
        <p14:creationId xmlns:p14="http://schemas.microsoft.com/office/powerpoint/2010/main" val="25579288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61</a:t>
            </a:fld>
            <a:endParaRPr lang="en-US" dirty="0"/>
          </a:p>
        </p:txBody>
      </p:sp>
    </p:spTree>
    <p:extLst>
      <p:ext uri="{BB962C8B-B14F-4D97-AF65-F5344CB8AC3E}">
        <p14:creationId xmlns:p14="http://schemas.microsoft.com/office/powerpoint/2010/main" val="30735811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p:txBody>
      </p:sp>
      <p:sp>
        <p:nvSpPr>
          <p:cNvPr id="4" name="Slide Number Placeholder 3"/>
          <p:cNvSpPr>
            <a:spLocks noGrp="1"/>
          </p:cNvSpPr>
          <p:nvPr>
            <p:ph type="sldNum" sz="quarter" idx="10"/>
          </p:nvPr>
        </p:nvSpPr>
        <p:spPr/>
        <p:txBody>
          <a:bodyPr/>
          <a:lstStyle/>
          <a:p>
            <a:fld id="{AE3E0ED6-3EAF-430E-9620-8A5333A56CF1}" type="slidenum">
              <a:rPr lang="en-US" smtClean="0"/>
              <a:pPr/>
              <a:t>62</a:t>
            </a:fld>
            <a:endParaRPr lang="en-US" dirty="0"/>
          </a:p>
        </p:txBody>
      </p:sp>
    </p:spTree>
    <p:extLst>
      <p:ext uri="{BB962C8B-B14F-4D97-AF65-F5344CB8AC3E}">
        <p14:creationId xmlns:p14="http://schemas.microsoft.com/office/powerpoint/2010/main" val="27240412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endParaRPr lang="en-US" dirty="0"/>
          </a:p>
          <a:p>
            <a:r>
              <a:rPr lang="en-US" dirty="0"/>
              <a:t>Don’t forget to close your browser after the webinar.  We have recorded today’s webinar and cannot download the recording to post and email out until everyone has closed join.me.</a:t>
            </a:r>
          </a:p>
          <a:p>
            <a:endParaRPr lang="en-US" dirty="0"/>
          </a:p>
        </p:txBody>
      </p:sp>
      <p:sp>
        <p:nvSpPr>
          <p:cNvPr id="4" name="Slide Number Placeholder 3"/>
          <p:cNvSpPr>
            <a:spLocks noGrp="1"/>
          </p:cNvSpPr>
          <p:nvPr>
            <p:ph type="sldNum" sz="quarter" idx="10"/>
          </p:nvPr>
        </p:nvSpPr>
        <p:spPr/>
        <p:txBody>
          <a:bodyPr/>
          <a:lstStyle/>
          <a:p>
            <a:fld id="{AE3E0ED6-3EAF-430E-9620-8A5333A56CF1}" type="slidenum">
              <a:rPr lang="en-US" smtClean="0"/>
              <a:pPr/>
              <a:t>63</a:t>
            </a:fld>
            <a:endParaRPr lang="en-US" dirty="0"/>
          </a:p>
        </p:txBody>
      </p:sp>
    </p:spTree>
    <p:extLst>
      <p:ext uri="{BB962C8B-B14F-4D97-AF65-F5344CB8AC3E}">
        <p14:creationId xmlns:p14="http://schemas.microsoft.com/office/powerpoint/2010/main" val="342374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4" name="Slide Number Placeholder 3"/>
          <p:cNvSpPr>
            <a:spLocks noGrp="1"/>
          </p:cNvSpPr>
          <p:nvPr>
            <p:ph type="sldNum" sz="quarter" idx="5"/>
          </p:nvPr>
        </p:nvSpPr>
        <p:spPr/>
        <p:txBody>
          <a:bodyPr/>
          <a:lstStyle/>
          <a:p>
            <a:fld id="{AE3E0ED6-3EAF-430E-9620-8A5333A56CF1}" type="slidenum">
              <a:rPr lang="en-US" smtClean="0"/>
              <a:pPr/>
              <a:t>7</a:t>
            </a:fld>
            <a:endParaRPr lang="en-US" dirty="0"/>
          </a:p>
        </p:txBody>
      </p:sp>
    </p:spTree>
    <p:extLst>
      <p:ext uri="{BB962C8B-B14F-4D97-AF65-F5344CB8AC3E}">
        <p14:creationId xmlns:p14="http://schemas.microsoft.com/office/powerpoint/2010/main" val="350235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a:p>
            <a:endParaRPr lang="en-US" dirty="0"/>
          </a:p>
        </p:txBody>
      </p:sp>
      <p:sp>
        <p:nvSpPr>
          <p:cNvPr id="4" name="Slide Number Placeholder 3"/>
          <p:cNvSpPr>
            <a:spLocks noGrp="1"/>
          </p:cNvSpPr>
          <p:nvPr>
            <p:ph type="sldNum" sz="quarter" idx="10"/>
          </p:nvPr>
        </p:nvSpPr>
        <p:spPr/>
        <p:txBody>
          <a:bodyPr/>
          <a:lstStyle/>
          <a:p>
            <a:fld id="{AE3E0ED6-3EAF-430E-9620-8A5333A56CF1}" type="slidenum">
              <a:rPr lang="en-US" smtClean="0"/>
              <a:pPr/>
              <a:t>8</a:t>
            </a:fld>
            <a:endParaRPr lang="en-US" dirty="0"/>
          </a:p>
        </p:txBody>
      </p:sp>
    </p:spTree>
    <p:extLst>
      <p:ext uri="{BB962C8B-B14F-4D97-AF65-F5344CB8AC3E}">
        <p14:creationId xmlns:p14="http://schemas.microsoft.com/office/powerpoint/2010/main" val="241222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a:p>
            <a:endParaRPr lang="en-US" dirty="0"/>
          </a:p>
          <a:p>
            <a:r>
              <a:rPr lang="en-US" dirty="0"/>
              <a:t>The Emergency Solutions Grant program funds five different activities broken into two components: Emergency Response (programs working with people while literally homeless) and Housing Stabilization (programs helping people to access permanent housing).  The Emergency Response activities are Street Outreach and Emergency Shelter.  The Housing Stabilization activities are Rapid Re-Housing and Homelessness Prevention.  The fifth activity is work with the Homeless Management Information System or HMIS which supports the other four activities.  HMIS activities are inclusive of funding for using a comparable database used for victims’ service providers who are prohibited from using a traditional HMIS.</a:t>
            </a:r>
          </a:p>
          <a:p>
            <a:endParaRPr lang="en-US" dirty="0"/>
          </a:p>
          <a:p>
            <a:r>
              <a:rPr lang="en-US" dirty="0"/>
              <a:t>Now, we will briefly go through each of these activities with the target population and eligible services that can be reimbursed with ESG program dollars.  NOTE:  Just because a service is eligible for ESG funding does not mean that your program can spend </a:t>
            </a:r>
            <a:r>
              <a:rPr lang="en-US" u="sng" dirty="0"/>
              <a:t>their</a:t>
            </a:r>
            <a:r>
              <a:rPr lang="en-US" u="none" dirty="0"/>
              <a:t> ESG dollars on the service.  Programs should refer back to their specific program budget to determine if they budgeted ESG dollars for the service.  If it is not in your approved (and contracted) ESG budget, it is not eligible for reimbursement from the ESG office.</a:t>
            </a:r>
            <a:endParaRPr lang="en-US" dirty="0"/>
          </a:p>
          <a:p>
            <a:endParaRPr lang="en-US" dirty="0"/>
          </a:p>
        </p:txBody>
      </p:sp>
      <p:sp>
        <p:nvSpPr>
          <p:cNvPr id="4" name="Slide Number Placeholder 3"/>
          <p:cNvSpPr>
            <a:spLocks noGrp="1"/>
          </p:cNvSpPr>
          <p:nvPr>
            <p:ph type="sldNum" sz="quarter" idx="10"/>
          </p:nvPr>
        </p:nvSpPr>
        <p:spPr/>
        <p:txBody>
          <a:bodyPr/>
          <a:lstStyle/>
          <a:p>
            <a:fld id="{AE3E0ED6-3EAF-430E-9620-8A5333A56CF1}" type="slidenum">
              <a:rPr lang="en-US" smtClean="0"/>
              <a:pPr/>
              <a:t>9</a:t>
            </a:fld>
            <a:endParaRPr lang="en-US" dirty="0"/>
          </a:p>
        </p:txBody>
      </p:sp>
    </p:spTree>
    <p:extLst>
      <p:ext uri="{BB962C8B-B14F-4D97-AF65-F5344CB8AC3E}">
        <p14:creationId xmlns:p14="http://schemas.microsoft.com/office/powerpoint/2010/main" val="445578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A843B74-8E86-45B3-9A0B-15D2D1BD60B2}" type="datetimeFigureOut">
              <a:rPr lang="en-US" smtClean="0"/>
              <a:pPr/>
              <a:t>11/27/2018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036D428-70FE-4142-A3D6-A5111F6D90BE}"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3429000" y="1505930"/>
            <a:ext cx="5257800" cy="1470025"/>
          </a:xfrm>
        </p:spPr>
        <p:txBody>
          <a:bodyPr anchor="ctr"/>
          <a:lstStyle>
            <a:lvl1pPr algn="ctr">
              <a:defRPr lang="en-US" dirty="0">
                <a:solidFill>
                  <a:srgbClr val="FFFFFF"/>
                </a:solidFill>
              </a:defRPr>
            </a:lvl1pPr>
          </a:lstStyle>
          <a:p>
            <a:r>
              <a:rPr kumimoji="0" lang="en-US" dirty="0"/>
              <a:t>Click to edit Master title style</a:t>
            </a:r>
          </a:p>
        </p:txBody>
      </p:sp>
      <p:pic>
        <p:nvPicPr>
          <p:cNvPr id="2" name="Picture 1"/>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457200" y="1132609"/>
            <a:ext cx="2971800" cy="2296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843B74-8E86-45B3-9A0B-15D2D1BD60B2}"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6D428-70FE-4142-A3D6-A5111F6D90B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843B74-8E86-45B3-9A0B-15D2D1BD60B2}"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6D428-70FE-4142-A3D6-A5111F6D90B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6D428-70FE-4142-A3D6-A5111F6D90BE}"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normAutofit/>
          </a:bodyPr>
          <a:lstStyle>
            <a:lvl1pPr>
              <a:defRPr sz="2800"/>
            </a:lvl1pPr>
            <a:lvl2pPr>
              <a:defRPr sz="2800"/>
            </a:lvl2pPr>
            <a:lvl3pPr>
              <a:defRPr sz="2400"/>
            </a:lvl3pPr>
            <a:lvl4pPr>
              <a:defRPr sz="2400"/>
            </a:lvl4pPr>
            <a:lvl5pPr>
              <a:defRPr sz="24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3" name="Picture 2"/>
          <p:cNvPicPr>
            <a:picLocks noChangeAspect="1"/>
          </p:cNvPicPr>
          <p:nvPr userDrawn="1"/>
        </p:nvPicPr>
        <p:blipFill>
          <a:blip r:embed="rId2" cstate="print">
            <a:clrChange>
              <a:clrFrom>
                <a:srgbClr val="FFFFFE"/>
              </a:clrFrom>
              <a:clrTo>
                <a:srgbClr val="FFFFFE">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391400" y="5943600"/>
            <a:ext cx="1389529" cy="10737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A843B74-8E86-45B3-9A0B-15D2D1BD60B2}" type="datetimeFigureOut">
              <a:rPr lang="en-US" smtClean="0"/>
              <a:pPr/>
              <a:t>11/27/2018</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C036D428-70FE-4142-A3D6-A5111F6D90B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A843B74-8E86-45B3-9A0B-15D2D1BD60B2}"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6D428-70FE-4142-A3D6-A5111F6D90BE}"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A843B74-8E86-45B3-9A0B-15D2D1BD60B2}" type="datetimeFigureOut">
              <a:rPr lang="en-US" smtClean="0"/>
              <a:pPr/>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36D428-70FE-4142-A3D6-A5111F6D90BE}"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A843B74-8E86-45B3-9A0B-15D2D1BD60B2}" type="datetimeFigureOut">
              <a:rPr lang="en-US" smtClean="0"/>
              <a:pPr/>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36D428-70FE-4142-A3D6-A5111F6D90B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43B74-8E86-45B3-9A0B-15D2D1BD60B2}" type="datetimeFigureOut">
              <a:rPr lang="en-US" smtClean="0"/>
              <a:pPr/>
              <a:t>11/27/2018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36D428-70FE-4142-A3D6-A5111F6D90B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A843B74-8E86-45B3-9A0B-15D2D1BD60B2}"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6D428-70FE-4142-A3D6-A5111F6D90BE}"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A843B74-8E86-45B3-9A0B-15D2D1BD60B2}" type="datetimeFigureOut">
              <a:rPr lang="en-US" smtClean="0"/>
              <a:pPr/>
              <a:t>11/27/2018</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C036D428-70FE-4142-A3D6-A5111F6D90BE}"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A843B74-8E86-45B3-9A0B-15D2D1BD60B2}" type="datetimeFigureOut">
              <a:rPr lang="en-US" smtClean="0"/>
              <a:pPr/>
              <a:t>11/27/2018</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036D428-70FE-4142-A3D6-A5111F6D90B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hudexchange.info/resources/documents/HEARTH_ESGInterimRule&amp;ConPlanConformingAmendment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ncceh.org/bos/" TargetMode="External"/><Relationship Id="rId4" Type="http://schemas.openxmlformats.org/officeDocument/2006/relationships/hyperlink" Target="https://files.nc.gov/ncdhhs/NCDHHS_Desk%20Guide%202018_FINAL5.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cceh.org/bos/coordinatedassess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cceh.org/bos/coordinatedassessmen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cceh.org/bos/coordinatedassessme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cceh.org/bos/coordinatedassessme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5.svg"/><Relationship Id="rId4" Type="http://schemas.microsoft.com/office/2007/relationships/hdphoto" Target="../media/hdphoto1.wdp"/><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png"/><Relationship Id="rId4" Type="http://schemas.microsoft.com/office/2007/relationships/hdphoto" Target="../media/hdphoto3.wdp"/><Relationship Id="rId9"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ncceh.org/hmis/trainings/"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hmis@ncceh.org?subject=Request%20for%20Training%20Site%20login%20access%20for%20HMIS%20Practice!"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5.xml.rels><?xml version="1.0" encoding="UTF-8" standalone="yes"?>
<Relationships xmlns="http://schemas.openxmlformats.org/package/2006/relationships"><Relationship Id="rId3" Type="http://schemas.openxmlformats.org/officeDocument/2006/relationships/hyperlink" Target="https://www.hudexchange.info/resources/documents/HMIS-Data-Standards-Manual.pdf"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8.gif"/><Relationship Id="rId11" Type="http://schemas.openxmlformats.org/officeDocument/2006/relationships/image" Target="../media/image31.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27.jpeg"/><Relationship Id="rId9"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sagehmis.info/"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ncceh.org/files/9224/"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hyperlink" Target="https://www.ncceh.org/hmis/privacy" TargetMode="External"/><Relationship Id="rId4" Type="http://schemas.openxmlformats.org/officeDocument/2006/relationships/image" Target="../media/image37.sv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hyperlink" Target="mailto:hmis@ncceh.or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ncdhhs.gov/divisions/aging-and-adult-services/nc-emergency-solutions-grant/nc-emergency-solutions-grant-&#8211;-0"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mailto:bos@ncceh.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mailto:kim.Crawford@dhhs.nc.gov"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505200"/>
            <a:ext cx="6400800" cy="3048000"/>
          </a:xfrm>
        </p:spPr>
        <p:txBody>
          <a:bodyPr>
            <a:normAutofit/>
          </a:bodyPr>
          <a:lstStyle/>
          <a:p>
            <a:endParaRPr lang="en-US" dirty="0"/>
          </a:p>
          <a:p>
            <a:r>
              <a:rPr lang="en-US" sz="2800" dirty="0"/>
              <a:t>New ESG Applicant Webinar</a:t>
            </a:r>
          </a:p>
          <a:p>
            <a:r>
              <a:rPr lang="en-US" sz="2800" dirty="0"/>
              <a:t>November 27, 2018</a:t>
            </a:r>
          </a:p>
          <a:p>
            <a:r>
              <a:rPr lang="en-US" sz="2800" dirty="0"/>
              <a:t>9:30 AM</a:t>
            </a:r>
          </a:p>
        </p:txBody>
      </p:sp>
      <p:sp>
        <p:nvSpPr>
          <p:cNvPr id="2" name="Title 1"/>
          <p:cNvSpPr>
            <a:spLocks noGrp="1"/>
          </p:cNvSpPr>
          <p:nvPr>
            <p:ph type="ctrTitle"/>
          </p:nvPr>
        </p:nvSpPr>
        <p:spPr/>
        <p:txBody>
          <a:bodyPr>
            <a:normAutofit/>
          </a:bodyPr>
          <a:lstStyle/>
          <a:p>
            <a:r>
              <a:rPr lang="en-US" dirty="0"/>
              <a:t>NC Balance of State</a:t>
            </a:r>
            <a:br>
              <a:rPr lang="en-US" dirty="0"/>
            </a:br>
            <a:r>
              <a:rPr lang="en-US" dirty="0"/>
              <a:t>Continuum of Care</a:t>
            </a:r>
          </a:p>
        </p:txBody>
      </p:sp>
    </p:spTree>
    <p:extLst>
      <p:ext uri="{BB962C8B-B14F-4D97-AF65-F5344CB8AC3E}">
        <p14:creationId xmlns:p14="http://schemas.microsoft.com/office/powerpoint/2010/main" val="1991552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pPr algn="ctr"/>
            <a:r>
              <a:rPr lang="en-US" sz="4400" dirty="0">
                <a:solidFill>
                  <a:schemeClr val="tx1"/>
                </a:solidFill>
              </a:rPr>
              <a:t>Flow of ESG funds</a:t>
            </a:r>
            <a:endParaRPr lang="en-US" dirty="0">
              <a:solidFill>
                <a:schemeClr val="tx1"/>
              </a:solidFill>
            </a:endParaRPr>
          </a:p>
        </p:txBody>
      </p:sp>
      <p:sp>
        <p:nvSpPr>
          <p:cNvPr id="4" name="Oval 3"/>
          <p:cNvSpPr/>
          <p:nvPr/>
        </p:nvSpPr>
        <p:spPr>
          <a:xfrm>
            <a:off x="547437" y="2514600"/>
            <a:ext cx="14478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00374" y="1560095"/>
            <a:ext cx="381000" cy="381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57600" y="3581400"/>
            <a:ext cx="1447800" cy="14478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00100" y="2941100"/>
            <a:ext cx="1143000" cy="584775"/>
          </a:xfrm>
          <a:prstGeom prst="rect">
            <a:avLst/>
          </a:prstGeom>
          <a:noFill/>
        </p:spPr>
        <p:txBody>
          <a:bodyPr wrap="square" rtlCol="0">
            <a:spAutoFit/>
          </a:bodyPr>
          <a:lstStyle/>
          <a:p>
            <a:r>
              <a:rPr lang="en-US" sz="3200" dirty="0"/>
              <a:t>HUD</a:t>
            </a:r>
          </a:p>
        </p:txBody>
      </p:sp>
      <p:sp>
        <p:nvSpPr>
          <p:cNvPr id="9" name="TextBox 8"/>
          <p:cNvSpPr txBox="1"/>
          <p:nvPr/>
        </p:nvSpPr>
        <p:spPr>
          <a:xfrm>
            <a:off x="3795963" y="4012912"/>
            <a:ext cx="1181100" cy="584775"/>
          </a:xfrm>
          <a:prstGeom prst="rect">
            <a:avLst/>
          </a:prstGeom>
          <a:noFill/>
        </p:spPr>
        <p:txBody>
          <a:bodyPr wrap="square" rtlCol="0">
            <a:spAutoFit/>
          </a:bodyPr>
          <a:lstStyle/>
          <a:p>
            <a:r>
              <a:rPr lang="en-US" sz="3200" dirty="0"/>
              <a:t>DHHS</a:t>
            </a:r>
          </a:p>
        </p:txBody>
      </p:sp>
      <p:sp>
        <p:nvSpPr>
          <p:cNvPr id="10" name="Oval 9"/>
          <p:cNvSpPr/>
          <p:nvPr/>
        </p:nvSpPr>
        <p:spPr>
          <a:xfrm>
            <a:off x="7753350" y="2019300"/>
            <a:ext cx="381000" cy="381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198895" y="2017295"/>
            <a:ext cx="381000" cy="381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08758" y="1561097"/>
            <a:ext cx="381000" cy="381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753350" y="1102895"/>
            <a:ext cx="381000" cy="381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198895" y="1102895"/>
            <a:ext cx="381000" cy="381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17895" y="5279860"/>
            <a:ext cx="381000" cy="381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389395" y="5289887"/>
            <a:ext cx="381000" cy="381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960895" y="5279860"/>
            <a:ext cx="381000" cy="381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2286000" y="2017295"/>
            <a:ext cx="4596063" cy="878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86000" y="3581400"/>
            <a:ext cx="1219200" cy="4932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174582" y="4630152"/>
            <a:ext cx="1454818" cy="6276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06101" y="2534810"/>
            <a:ext cx="1930066" cy="1323439"/>
          </a:xfrm>
          <a:prstGeom prst="rect">
            <a:avLst/>
          </a:prstGeom>
          <a:noFill/>
        </p:spPr>
        <p:txBody>
          <a:bodyPr wrap="square" rtlCol="0">
            <a:spAutoFit/>
          </a:bodyPr>
          <a:lstStyle/>
          <a:p>
            <a:pPr algn="ctr"/>
            <a:r>
              <a:rPr lang="en-US" sz="2800" dirty="0"/>
              <a:t>Entitlement Communities</a:t>
            </a:r>
          </a:p>
          <a:p>
            <a:pPr algn="ctr"/>
            <a:r>
              <a:rPr lang="en-US" sz="2400" dirty="0"/>
              <a:t>(none in </a:t>
            </a:r>
            <a:r>
              <a:rPr lang="en-US" sz="2400" dirty="0" err="1"/>
              <a:t>BoS</a:t>
            </a:r>
            <a:r>
              <a:rPr lang="en-US" sz="2400" dirty="0"/>
              <a:t>)</a:t>
            </a:r>
          </a:p>
        </p:txBody>
      </p:sp>
      <p:sp>
        <p:nvSpPr>
          <p:cNvPr id="29" name="TextBox 28"/>
          <p:cNvSpPr txBox="1"/>
          <p:nvPr/>
        </p:nvSpPr>
        <p:spPr>
          <a:xfrm>
            <a:off x="6935203" y="4630152"/>
            <a:ext cx="1471863" cy="523220"/>
          </a:xfrm>
          <a:prstGeom prst="rect">
            <a:avLst/>
          </a:prstGeom>
          <a:noFill/>
        </p:spPr>
        <p:txBody>
          <a:bodyPr wrap="square" rtlCol="0">
            <a:spAutoFit/>
          </a:bodyPr>
          <a:lstStyle/>
          <a:p>
            <a:r>
              <a:rPr lang="en-US" sz="2800" dirty="0"/>
              <a:t>Agencies</a:t>
            </a:r>
          </a:p>
        </p:txBody>
      </p:sp>
    </p:spTree>
    <p:extLst>
      <p:ext uri="{BB962C8B-B14F-4D97-AF65-F5344CB8AC3E}">
        <p14:creationId xmlns:p14="http://schemas.microsoft.com/office/powerpoint/2010/main" val="184319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B70B-6E56-4E79-BC9C-AD071661F943}"/>
              </a:ext>
            </a:extLst>
          </p:cNvPr>
          <p:cNvSpPr>
            <a:spLocks noGrp="1"/>
          </p:cNvSpPr>
          <p:nvPr>
            <p:ph type="title"/>
          </p:nvPr>
        </p:nvSpPr>
        <p:spPr/>
        <p:txBody>
          <a:bodyPr/>
          <a:lstStyle/>
          <a:p>
            <a:r>
              <a:rPr lang="en-US" dirty="0"/>
              <a:t>Street outreach</a:t>
            </a:r>
          </a:p>
        </p:txBody>
      </p:sp>
      <p:sp>
        <p:nvSpPr>
          <p:cNvPr id="3" name="Content Placeholder 2">
            <a:extLst>
              <a:ext uri="{FF2B5EF4-FFF2-40B4-BE49-F238E27FC236}">
                <a16:creationId xmlns:a16="http://schemas.microsoft.com/office/drawing/2014/main" id="{9BBDC3D3-21B8-479F-9D7D-34330935CF26}"/>
              </a:ext>
            </a:extLst>
          </p:cNvPr>
          <p:cNvSpPr>
            <a:spLocks noGrp="1"/>
          </p:cNvSpPr>
          <p:nvPr>
            <p:ph sz="quarter" idx="1"/>
          </p:nvPr>
        </p:nvSpPr>
        <p:spPr/>
        <p:txBody>
          <a:bodyPr/>
          <a:lstStyle/>
          <a:p>
            <a:r>
              <a:rPr lang="en-US" b="1" dirty="0"/>
              <a:t>Serves unsheltered homeless individuals</a:t>
            </a:r>
          </a:p>
          <a:p>
            <a:pPr lvl="1"/>
            <a:r>
              <a:rPr lang="en-US" dirty="0"/>
              <a:t>Assertive outreach</a:t>
            </a:r>
          </a:p>
          <a:p>
            <a:pPr lvl="1"/>
            <a:r>
              <a:rPr lang="en-US" dirty="0"/>
              <a:t>Passive outreach</a:t>
            </a:r>
          </a:p>
          <a:p>
            <a:pPr lvl="1"/>
            <a:endParaRPr lang="en-US" dirty="0"/>
          </a:p>
          <a:p>
            <a:r>
              <a:rPr lang="en-US" b="1" dirty="0"/>
              <a:t>Essential services:</a:t>
            </a:r>
          </a:p>
          <a:p>
            <a:pPr lvl="1"/>
            <a:r>
              <a:rPr lang="en-US" dirty="0"/>
              <a:t>Engagement</a:t>
            </a:r>
          </a:p>
          <a:p>
            <a:pPr lvl="1"/>
            <a:r>
              <a:rPr lang="en-US" dirty="0"/>
              <a:t>Case management</a:t>
            </a:r>
          </a:p>
          <a:p>
            <a:pPr lvl="1"/>
            <a:r>
              <a:rPr lang="en-US" dirty="0"/>
              <a:t>Emergency physical and mental health services</a:t>
            </a:r>
          </a:p>
          <a:p>
            <a:pPr lvl="1"/>
            <a:r>
              <a:rPr lang="en-US" dirty="0"/>
              <a:t>Transportation</a:t>
            </a:r>
          </a:p>
        </p:txBody>
      </p:sp>
    </p:spTree>
    <p:extLst>
      <p:ext uri="{BB962C8B-B14F-4D97-AF65-F5344CB8AC3E}">
        <p14:creationId xmlns:p14="http://schemas.microsoft.com/office/powerpoint/2010/main" val="365343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DDB1-D251-4C08-A86B-8655A919938B}"/>
              </a:ext>
            </a:extLst>
          </p:cNvPr>
          <p:cNvSpPr>
            <a:spLocks noGrp="1"/>
          </p:cNvSpPr>
          <p:nvPr>
            <p:ph type="title"/>
          </p:nvPr>
        </p:nvSpPr>
        <p:spPr/>
        <p:txBody>
          <a:bodyPr/>
          <a:lstStyle/>
          <a:p>
            <a:r>
              <a:rPr lang="en-US" dirty="0"/>
              <a:t>Emergency shelter</a:t>
            </a:r>
          </a:p>
        </p:txBody>
      </p:sp>
      <p:sp>
        <p:nvSpPr>
          <p:cNvPr id="3" name="Content Placeholder 2">
            <a:extLst>
              <a:ext uri="{FF2B5EF4-FFF2-40B4-BE49-F238E27FC236}">
                <a16:creationId xmlns:a16="http://schemas.microsoft.com/office/drawing/2014/main" id="{68A221C8-895D-43CE-B199-852AA0C8FC7B}"/>
              </a:ext>
            </a:extLst>
          </p:cNvPr>
          <p:cNvSpPr>
            <a:spLocks noGrp="1"/>
          </p:cNvSpPr>
          <p:nvPr>
            <p:ph sz="quarter" idx="1"/>
          </p:nvPr>
        </p:nvSpPr>
        <p:spPr/>
        <p:txBody>
          <a:bodyPr>
            <a:normAutofit fontScale="92500" lnSpcReduction="10000"/>
          </a:bodyPr>
          <a:lstStyle/>
          <a:p>
            <a:r>
              <a:rPr lang="en-US" b="1" dirty="0"/>
              <a:t>Serves people staying in emergency shelters</a:t>
            </a:r>
          </a:p>
          <a:p>
            <a:endParaRPr lang="en-US" dirty="0"/>
          </a:p>
          <a:p>
            <a:r>
              <a:rPr lang="en-US" b="1" dirty="0"/>
              <a:t>Essential services:</a:t>
            </a:r>
          </a:p>
          <a:p>
            <a:pPr lvl="1"/>
            <a:r>
              <a:rPr lang="en-US" dirty="0"/>
              <a:t>Case management</a:t>
            </a:r>
          </a:p>
          <a:p>
            <a:pPr lvl="1"/>
            <a:r>
              <a:rPr lang="en-US" dirty="0"/>
              <a:t>Child care, education, employment, and life skills services</a:t>
            </a:r>
          </a:p>
          <a:p>
            <a:pPr lvl="1"/>
            <a:r>
              <a:rPr lang="en-US" dirty="0"/>
              <a:t>Legal services</a:t>
            </a:r>
          </a:p>
          <a:p>
            <a:pPr lvl="1"/>
            <a:r>
              <a:rPr lang="en-US" dirty="0"/>
              <a:t>Health, mental health, and substance abuse services</a:t>
            </a:r>
          </a:p>
          <a:p>
            <a:pPr lvl="1"/>
            <a:r>
              <a:rPr lang="en-US" dirty="0"/>
              <a:t>Transportation</a:t>
            </a:r>
          </a:p>
          <a:p>
            <a:endParaRPr lang="en-US" dirty="0"/>
          </a:p>
          <a:p>
            <a:r>
              <a:rPr lang="en-US" b="1" dirty="0"/>
              <a:t>Operations</a:t>
            </a:r>
          </a:p>
        </p:txBody>
      </p:sp>
    </p:spTree>
    <p:extLst>
      <p:ext uri="{BB962C8B-B14F-4D97-AF65-F5344CB8AC3E}">
        <p14:creationId xmlns:p14="http://schemas.microsoft.com/office/powerpoint/2010/main" val="212524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38C0-E4FB-413A-B67F-11D68F716174}"/>
              </a:ext>
            </a:extLst>
          </p:cNvPr>
          <p:cNvSpPr>
            <a:spLocks noGrp="1"/>
          </p:cNvSpPr>
          <p:nvPr>
            <p:ph type="title"/>
          </p:nvPr>
        </p:nvSpPr>
        <p:spPr/>
        <p:txBody>
          <a:bodyPr/>
          <a:lstStyle/>
          <a:p>
            <a:r>
              <a:rPr lang="en-US" dirty="0"/>
              <a:t>Rapid Re-Housing	</a:t>
            </a:r>
          </a:p>
        </p:txBody>
      </p:sp>
      <p:sp>
        <p:nvSpPr>
          <p:cNvPr id="3" name="Content Placeholder 2">
            <a:extLst>
              <a:ext uri="{FF2B5EF4-FFF2-40B4-BE49-F238E27FC236}">
                <a16:creationId xmlns:a16="http://schemas.microsoft.com/office/drawing/2014/main" id="{8922C160-8DD0-4350-8306-3718DDA6F80C}"/>
              </a:ext>
            </a:extLst>
          </p:cNvPr>
          <p:cNvSpPr>
            <a:spLocks noGrp="1"/>
          </p:cNvSpPr>
          <p:nvPr>
            <p:ph sz="quarter" idx="1"/>
          </p:nvPr>
        </p:nvSpPr>
        <p:spPr/>
        <p:txBody>
          <a:bodyPr/>
          <a:lstStyle/>
          <a:p>
            <a:r>
              <a:rPr lang="en-US" b="1" dirty="0"/>
              <a:t>Serves literally homeless individuals/families</a:t>
            </a:r>
          </a:p>
          <a:p>
            <a:pPr lvl="1"/>
            <a:r>
              <a:rPr lang="en-US" dirty="0"/>
              <a:t>Emergency shelters</a:t>
            </a:r>
          </a:p>
          <a:p>
            <a:pPr lvl="1"/>
            <a:r>
              <a:rPr lang="en-US" dirty="0"/>
              <a:t>Unsheltered people</a:t>
            </a:r>
          </a:p>
          <a:p>
            <a:pPr lvl="1"/>
            <a:r>
              <a:rPr lang="en-US" dirty="0"/>
              <a:t>People fleeing domestic violence situations</a:t>
            </a:r>
          </a:p>
          <a:p>
            <a:pPr lvl="1"/>
            <a:endParaRPr lang="en-US" dirty="0"/>
          </a:p>
          <a:p>
            <a:r>
              <a:rPr lang="en-US" b="1" dirty="0"/>
              <a:t>Eligible activities:</a:t>
            </a:r>
          </a:p>
          <a:p>
            <a:pPr lvl="1"/>
            <a:r>
              <a:rPr lang="en-US" dirty="0"/>
              <a:t>Housing location services</a:t>
            </a:r>
          </a:p>
          <a:p>
            <a:pPr lvl="1"/>
            <a:r>
              <a:rPr lang="en-US" dirty="0"/>
              <a:t>Financial assistance (up to 24 months)</a:t>
            </a:r>
          </a:p>
          <a:p>
            <a:pPr lvl="1"/>
            <a:r>
              <a:rPr lang="en-US" dirty="0"/>
              <a:t>Stabilization services</a:t>
            </a:r>
          </a:p>
        </p:txBody>
      </p:sp>
    </p:spTree>
    <p:extLst>
      <p:ext uri="{BB962C8B-B14F-4D97-AF65-F5344CB8AC3E}">
        <p14:creationId xmlns:p14="http://schemas.microsoft.com/office/powerpoint/2010/main" val="62862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BBA6-771B-41DD-A413-E52D9D328D00}"/>
              </a:ext>
            </a:extLst>
          </p:cNvPr>
          <p:cNvSpPr>
            <a:spLocks noGrp="1"/>
          </p:cNvSpPr>
          <p:nvPr>
            <p:ph type="title"/>
          </p:nvPr>
        </p:nvSpPr>
        <p:spPr/>
        <p:txBody>
          <a:bodyPr/>
          <a:lstStyle/>
          <a:p>
            <a:r>
              <a:rPr lang="en-US" dirty="0"/>
              <a:t>Homelessness Prevention</a:t>
            </a:r>
          </a:p>
        </p:txBody>
      </p:sp>
      <p:sp>
        <p:nvSpPr>
          <p:cNvPr id="3" name="Content Placeholder 2">
            <a:extLst>
              <a:ext uri="{FF2B5EF4-FFF2-40B4-BE49-F238E27FC236}">
                <a16:creationId xmlns:a16="http://schemas.microsoft.com/office/drawing/2014/main" id="{EBB64041-011E-40A1-AC0A-1102C678CEA2}"/>
              </a:ext>
            </a:extLst>
          </p:cNvPr>
          <p:cNvSpPr>
            <a:spLocks noGrp="1"/>
          </p:cNvSpPr>
          <p:nvPr>
            <p:ph sz="quarter" idx="1"/>
          </p:nvPr>
        </p:nvSpPr>
        <p:spPr/>
        <p:txBody>
          <a:bodyPr>
            <a:normAutofit lnSpcReduction="10000"/>
          </a:bodyPr>
          <a:lstStyle/>
          <a:p>
            <a:r>
              <a:rPr lang="en-US" b="1" dirty="0"/>
              <a:t>Serves people imminently at-risk of homelessness at </a:t>
            </a:r>
            <a:r>
              <a:rPr lang="en-US" b="1" u="sng" dirty="0"/>
              <a:t>and</a:t>
            </a:r>
            <a:r>
              <a:rPr lang="en-US" b="1" dirty="0"/>
              <a:t> below 30% of Area Median Income</a:t>
            </a:r>
          </a:p>
          <a:p>
            <a:pPr lvl="1"/>
            <a:r>
              <a:rPr lang="en-US" dirty="0"/>
              <a:t>Stay in current housing</a:t>
            </a:r>
          </a:p>
          <a:p>
            <a:pPr lvl="1"/>
            <a:r>
              <a:rPr lang="en-US" dirty="0"/>
              <a:t>Move into other sustainable housing</a:t>
            </a:r>
          </a:p>
          <a:p>
            <a:pPr lvl="1"/>
            <a:endParaRPr lang="en-US" dirty="0"/>
          </a:p>
          <a:p>
            <a:r>
              <a:rPr lang="en-US" b="1" dirty="0"/>
              <a:t>Eligible activities:</a:t>
            </a:r>
          </a:p>
          <a:p>
            <a:pPr lvl="1"/>
            <a:r>
              <a:rPr lang="en-US" dirty="0"/>
              <a:t>Housing location services</a:t>
            </a:r>
          </a:p>
          <a:p>
            <a:pPr lvl="1"/>
            <a:r>
              <a:rPr lang="en-US" dirty="0"/>
              <a:t>Financial assistance (limited)</a:t>
            </a:r>
          </a:p>
          <a:p>
            <a:pPr lvl="1"/>
            <a:r>
              <a:rPr lang="en-US" dirty="0"/>
              <a:t>Stabilization services</a:t>
            </a:r>
          </a:p>
        </p:txBody>
      </p:sp>
    </p:spTree>
    <p:extLst>
      <p:ext uri="{BB962C8B-B14F-4D97-AF65-F5344CB8AC3E}">
        <p14:creationId xmlns:p14="http://schemas.microsoft.com/office/powerpoint/2010/main" val="369420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5A3A-7FE8-4050-8DAF-35AF183F566A}"/>
              </a:ext>
            </a:extLst>
          </p:cNvPr>
          <p:cNvSpPr>
            <a:spLocks noGrp="1"/>
          </p:cNvSpPr>
          <p:nvPr>
            <p:ph type="title"/>
          </p:nvPr>
        </p:nvSpPr>
        <p:spPr/>
        <p:txBody>
          <a:bodyPr/>
          <a:lstStyle/>
          <a:p>
            <a:r>
              <a:rPr lang="en-US" dirty="0"/>
              <a:t>HMIS</a:t>
            </a:r>
          </a:p>
        </p:txBody>
      </p:sp>
      <p:sp>
        <p:nvSpPr>
          <p:cNvPr id="3" name="Content Placeholder 2">
            <a:extLst>
              <a:ext uri="{FF2B5EF4-FFF2-40B4-BE49-F238E27FC236}">
                <a16:creationId xmlns:a16="http://schemas.microsoft.com/office/drawing/2014/main" id="{E6D20F0C-2A4D-44A7-B1AA-EC4355673012}"/>
              </a:ext>
            </a:extLst>
          </p:cNvPr>
          <p:cNvSpPr>
            <a:spLocks noGrp="1"/>
          </p:cNvSpPr>
          <p:nvPr>
            <p:ph sz="quarter" idx="1"/>
          </p:nvPr>
        </p:nvSpPr>
        <p:spPr/>
        <p:txBody>
          <a:bodyPr/>
          <a:lstStyle/>
          <a:p>
            <a:r>
              <a:rPr lang="en-US" b="1" dirty="0"/>
              <a:t>Support entry of data for other ESG activities</a:t>
            </a:r>
          </a:p>
          <a:p>
            <a:endParaRPr lang="en-US" dirty="0"/>
          </a:p>
          <a:p>
            <a:r>
              <a:rPr lang="en-US" b="1" dirty="0"/>
              <a:t>Eligible costs:</a:t>
            </a:r>
          </a:p>
          <a:p>
            <a:pPr lvl="1"/>
            <a:r>
              <a:rPr lang="en-US" dirty="0"/>
              <a:t>Computer hardware, software</a:t>
            </a:r>
          </a:p>
          <a:p>
            <a:pPr lvl="1"/>
            <a:r>
              <a:rPr lang="en-US" dirty="0"/>
              <a:t>Office space, utilities, and equipment</a:t>
            </a:r>
          </a:p>
          <a:p>
            <a:pPr lvl="1"/>
            <a:r>
              <a:rPr lang="en-US" dirty="0"/>
              <a:t>Salaries for HMIS entry</a:t>
            </a:r>
          </a:p>
          <a:p>
            <a:pPr lvl="1"/>
            <a:r>
              <a:rPr lang="en-US" dirty="0"/>
              <a:t>Staff travel for training/intake activities</a:t>
            </a:r>
          </a:p>
          <a:p>
            <a:pPr lvl="1"/>
            <a:r>
              <a:rPr lang="en-US" dirty="0"/>
              <a:t>Participation fees (none in NC </a:t>
            </a:r>
            <a:r>
              <a:rPr lang="en-US" dirty="0" err="1"/>
              <a:t>BoS</a:t>
            </a:r>
            <a:r>
              <a:rPr lang="en-US" dirty="0"/>
              <a:t> </a:t>
            </a:r>
            <a:r>
              <a:rPr lang="en-US" dirty="0" err="1"/>
              <a:t>CoC</a:t>
            </a:r>
            <a:r>
              <a:rPr lang="en-US" dirty="0"/>
              <a:t>)</a:t>
            </a:r>
          </a:p>
        </p:txBody>
      </p:sp>
    </p:spTree>
    <p:extLst>
      <p:ext uri="{BB962C8B-B14F-4D97-AF65-F5344CB8AC3E}">
        <p14:creationId xmlns:p14="http://schemas.microsoft.com/office/powerpoint/2010/main" val="346223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52500"/>
            <a:ext cx="7961313" cy="1362075"/>
          </a:xfrm>
        </p:spPr>
        <p:txBody>
          <a:bodyPr/>
          <a:lstStyle/>
          <a:p>
            <a:r>
              <a:rPr lang="en-US" dirty="0"/>
              <a:t>Compliance</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466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02395-2C87-4958-8BA5-4146171959C3}"/>
              </a:ext>
            </a:extLst>
          </p:cNvPr>
          <p:cNvSpPr>
            <a:spLocks noGrp="1"/>
          </p:cNvSpPr>
          <p:nvPr>
            <p:ph type="title"/>
          </p:nvPr>
        </p:nvSpPr>
        <p:spPr/>
        <p:txBody>
          <a:bodyPr>
            <a:normAutofit fontScale="90000"/>
          </a:bodyPr>
          <a:lstStyle/>
          <a:p>
            <a:r>
              <a:rPr lang="en-US" dirty="0"/>
              <a:t>ESG grantees have three levels of narrowing compliance</a:t>
            </a:r>
          </a:p>
        </p:txBody>
      </p:sp>
      <p:sp>
        <p:nvSpPr>
          <p:cNvPr id="3" name="Content Placeholder 2">
            <a:extLst>
              <a:ext uri="{FF2B5EF4-FFF2-40B4-BE49-F238E27FC236}">
                <a16:creationId xmlns:a16="http://schemas.microsoft.com/office/drawing/2014/main" id="{36322BF5-49AB-4730-9251-0BDF20206F5A}"/>
              </a:ext>
            </a:extLst>
          </p:cNvPr>
          <p:cNvSpPr>
            <a:spLocks noGrp="1"/>
          </p:cNvSpPr>
          <p:nvPr>
            <p:ph sz="quarter" idx="1"/>
          </p:nvPr>
        </p:nvSpPr>
        <p:spPr/>
        <p:txBody>
          <a:bodyPr>
            <a:normAutofit fontScale="92500" lnSpcReduction="20000"/>
          </a:bodyPr>
          <a:lstStyle/>
          <a:p>
            <a:r>
              <a:rPr lang="en-US" dirty="0"/>
              <a:t>HUD Compliance</a:t>
            </a:r>
          </a:p>
          <a:p>
            <a:pPr lvl="1"/>
            <a:r>
              <a:rPr lang="en-US" dirty="0"/>
              <a:t>ESG Regulations: </a:t>
            </a:r>
            <a:r>
              <a:rPr lang="en-US" dirty="0">
                <a:hlinkClick r:id="rId3"/>
              </a:rPr>
              <a:t>https://www.hudexchange.info/resources/documents/HEARTH_ESGInterimRule&amp;ConPlanConformingAmendments.pdf</a:t>
            </a:r>
            <a:endParaRPr lang="en-US" dirty="0"/>
          </a:p>
          <a:p>
            <a:pPr lvl="1"/>
            <a:endParaRPr lang="en-US" dirty="0"/>
          </a:p>
          <a:p>
            <a:r>
              <a:rPr lang="en-US" dirty="0"/>
              <a:t>State ESG office Desk Guide: </a:t>
            </a:r>
          </a:p>
          <a:p>
            <a:pPr lvl="1"/>
            <a:r>
              <a:rPr lang="en-US" dirty="0">
                <a:hlinkClick r:id="rId4"/>
              </a:rPr>
              <a:t>https://files.nc.gov/ncdhhs/NCDHHS_Desk%20Guide%202018_FINAL5.pdf</a:t>
            </a:r>
            <a:endParaRPr lang="en-US" dirty="0"/>
          </a:p>
          <a:p>
            <a:pPr marL="0" indent="0">
              <a:buNone/>
            </a:pPr>
            <a:endParaRPr lang="en-US" dirty="0"/>
          </a:p>
          <a:p>
            <a:r>
              <a:rPr lang="en-US" dirty="0"/>
              <a:t>NC </a:t>
            </a:r>
            <a:r>
              <a:rPr lang="en-US" dirty="0" err="1"/>
              <a:t>BoS</a:t>
            </a:r>
            <a:r>
              <a:rPr lang="en-US" dirty="0"/>
              <a:t> </a:t>
            </a:r>
            <a:r>
              <a:rPr lang="en-US" dirty="0" err="1"/>
              <a:t>CoC</a:t>
            </a:r>
            <a:r>
              <a:rPr lang="en-US" dirty="0"/>
              <a:t> Written Standards</a:t>
            </a:r>
          </a:p>
          <a:p>
            <a:pPr lvl="1"/>
            <a:r>
              <a:rPr lang="en-US" dirty="0">
                <a:hlinkClick r:id="rId5"/>
              </a:rPr>
              <a:t>http://www.ncceh.org/bos/</a:t>
            </a:r>
            <a:endParaRPr lang="en-US" dirty="0"/>
          </a:p>
          <a:p>
            <a:pPr marL="320040" lvl="1" indent="0">
              <a:buNone/>
            </a:pPr>
            <a:endParaRPr lang="en-US" dirty="0"/>
          </a:p>
        </p:txBody>
      </p:sp>
    </p:spTree>
    <p:extLst>
      <p:ext uri="{BB962C8B-B14F-4D97-AF65-F5344CB8AC3E}">
        <p14:creationId xmlns:p14="http://schemas.microsoft.com/office/powerpoint/2010/main" val="46768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DA86-160F-4581-A0D8-6AF6AC535351}"/>
              </a:ext>
            </a:extLst>
          </p:cNvPr>
          <p:cNvSpPr>
            <a:spLocks noGrp="1"/>
          </p:cNvSpPr>
          <p:nvPr>
            <p:ph type="title"/>
          </p:nvPr>
        </p:nvSpPr>
        <p:spPr/>
        <p:txBody>
          <a:bodyPr/>
          <a:lstStyle/>
          <a:p>
            <a:r>
              <a:rPr lang="en-US" dirty="0"/>
              <a:t>Coordinated Entry</a:t>
            </a:r>
          </a:p>
        </p:txBody>
      </p:sp>
      <p:sp>
        <p:nvSpPr>
          <p:cNvPr id="3" name="Text Placeholder 2">
            <a:extLst>
              <a:ext uri="{FF2B5EF4-FFF2-40B4-BE49-F238E27FC236}">
                <a16:creationId xmlns:a16="http://schemas.microsoft.com/office/drawing/2014/main" id="{9FC5A243-1899-4132-B902-7FAA976E833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213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252B-6B92-4DF1-AFF3-E989FF7502D6}"/>
              </a:ext>
            </a:extLst>
          </p:cNvPr>
          <p:cNvSpPr>
            <a:spLocks noGrp="1"/>
          </p:cNvSpPr>
          <p:nvPr>
            <p:ph type="title"/>
          </p:nvPr>
        </p:nvSpPr>
        <p:spPr/>
        <p:txBody>
          <a:bodyPr>
            <a:normAutofit fontScale="90000"/>
          </a:bodyPr>
          <a:lstStyle/>
          <a:p>
            <a:r>
              <a:rPr lang="en-US" dirty="0"/>
              <a:t>Coordinated entry systems help people find permanent housing</a:t>
            </a:r>
          </a:p>
        </p:txBody>
      </p:sp>
      <p:sp>
        <p:nvSpPr>
          <p:cNvPr id="3" name="Content Placeholder 2">
            <a:extLst>
              <a:ext uri="{FF2B5EF4-FFF2-40B4-BE49-F238E27FC236}">
                <a16:creationId xmlns:a16="http://schemas.microsoft.com/office/drawing/2014/main" id="{F5C22C58-D053-4637-ACF5-DB53C1406308}"/>
              </a:ext>
            </a:extLst>
          </p:cNvPr>
          <p:cNvSpPr>
            <a:spLocks noGrp="1"/>
          </p:cNvSpPr>
          <p:nvPr>
            <p:ph sz="quarter" idx="1"/>
          </p:nvPr>
        </p:nvSpPr>
        <p:spPr>
          <a:xfrm>
            <a:off x="914400" y="1600200"/>
            <a:ext cx="7772400" cy="4572000"/>
          </a:xfrm>
        </p:spPr>
        <p:txBody>
          <a:bodyPr>
            <a:normAutofit/>
          </a:bodyPr>
          <a:lstStyle/>
          <a:p>
            <a:r>
              <a:rPr lang="en-US" dirty="0"/>
              <a:t>Creates defined access points into homeless system with clear referral system to emergency services</a:t>
            </a:r>
          </a:p>
          <a:p>
            <a:r>
              <a:rPr lang="en-US" dirty="0"/>
              <a:t>Assesses all individuals experiencing homelessness the exact same way for permanent housing</a:t>
            </a:r>
          </a:p>
          <a:p>
            <a:r>
              <a:rPr lang="en-US" dirty="0"/>
              <a:t>Permanent housing programs take all referrals through the CE system (not first-come, first-served)</a:t>
            </a:r>
          </a:p>
        </p:txBody>
      </p:sp>
    </p:spTree>
    <p:extLst>
      <p:ext uri="{BB962C8B-B14F-4D97-AF65-F5344CB8AC3E}">
        <p14:creationId xmlns:p14="http://schemas.microsoft.com/office/powerpoint/2010/main" val="62407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6FB1-0C71-4253-BDE8-47A73A0EA2BB}"/>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0D7ABC06-2D50-4EA6-B7E2-B51FD7E344EE}"/>
              </a:ext>
            </a:extLst>
          </p:cNvPr>
          <p:cNvSpPr>
            <a:spLocks noGrp="1"/>
          </p:cNvSpPr>
          <p:nvPr>
            <p:ph sz="quarter" idx="1"/>
          </p:nvPr>
        </p:nvSpPr>
        <p:spPr/>
        <p:txBody>
          <a:bodyPr/>
          <a:lstStyle/>
          <a:p>
            <a:r>
              <a:rPr lang="en-US" dirty="0"/>
              <a:t>Participants should enter their full name so we know they are here and included in the minutes. </a:t>
            </a:r>
          </a:p>
        </p:txBody>
      </p:sp>
      <p:pic>
        <p:nvPicPr>
          <p:cNvPr id="7" name="Picture 6" descr="A screenshot of a cell phone&#10;&#10;Description generated with very high confidence">
            <a:extLst>
              <a:ext uri="{FF2B5EF4-FFF2-40B4-BE49-F238E27FC236}">
                <a16:creationId xmlns:a16="http://schemas.microsoft.com/office/drawing/2014/main" id="{1AF980D8-EBF0-4358-B6D6-C43BEE6ED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126" y="3497847"/>
            <a:ext cx="5021747" cy="2772835"/>
          </a:xfrm>
          <a:prstGeom prst="rect">
            <a:avLst/>
          </a:prstGeom>
        </p:spPr>
      </p:pic>
    </p:spTree>
    <p:extLst>
      <p:ext uri="{BB962C8B-B14F-4D97-AF65-F5344CB8AC3E}">
        <p14:creationId xmlns:p14="http://schemas.microsoft.com/office/powerpoint/2010/main" val="1742408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1645-DB2C-40F9-BE0C-F208AE59C02D}"/>
              </a:ext>
            </a:extLst>
          </p:cNvPr>
          <p:cNvSpPr>
            <a:spLocks noGrp="1"/>
          </p:cNvSpPr>
          <p:nvPr>
            <p:ph type="title"/>
          </p:nvPr>
        </p:nvSpPr>
        <p:spPr/>
        <p:txBody>
          <a:bodyPr>
            <a:normAutofit fontScale="90000"/>
          </a:bodyPr>
          <a:lstStyle/>
          <a:p>
            <a:r>
              <a:rPr lang="en-US" dirty="0"/>
              <a:t>NC </a:t>
            </a:r>
            <a:r>
              <a:rPr lang="en-US" dirty="0" err="1"/>
              <a:t>BoS</a:t>
            </a:r>
            <a:r>
              <a:rPr lang="en-US" dirty="0"/>
              <a:t> </a:t>
            </a:r>
            <a:r>
              <a:rPr lang="en-US" dirty="0" err="1"/>
              <a:t>CoC</a:t>
            </a:r>
            <a:r>
              <a:rPr lang="en-US" dirty="0"/>
              <a:t> coordinated entry system</a:t>
            </a:r>
          </a:p>
        </p:txBody>
      </p:sp>
      <p:pic>
        <p:nvPicPr>
          <p:cNvPr id="4" name="Content Placeholder 3">
            <a:extLst>
              <a:ext uri="{FF2B5EF4-FFF2-40B4-BE49-F238E27FC236}">
                <a16:creationId xmlns:a16="http://schemas.microsoft.com/office/drawing/2014/main" id="{EB015D0B-97A0-4D9C-8BE9-50D4778ABADE}"/>
              </a:ext>
            </a:extLst>
          </p:cNvPr>
          <p:cNvPicPr>
            <a:picLocks noGrp="1" noChangeAspect="1"/>
          </p:cNvPicPr>
          <p:nvPr>
            <p:ph sz="quarter" idx="1"/>
          </p:nvPr>
        </p:nvPicPr>
        <p:blipFill>
          <a:blip r:embed="rId3"/>
          <a:stretch>
            <a:fillRect/>
          </a:stretch>
        </p:blipFill>
        <p:spPr>
          <a:xfrm>
            <a:off x="914400" y="1552488"/>
            <a:ext cx="7772400" cy="4362623"/>
          </a:xfrm>
          <a:prstGeom prst="rect">
            <a:avLst/>
          </a:prstGeom>
        </p:spPr>
      </p:pic>
    </p:spTree>
    <p:extLst>
      <p:ext uri="{BB962C8B-B14F-4D97-AF65-F5344CB8AC3E}">
        <p14:creationId xmlns:p14="http://schemas.microsoft.com/office/powerpoint/2010/main" val="2052037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0296-B4F8-4D06-A99C-C3429D605CBD}"/>
              </a:ext>
            </a:extLst>
          </p:cNvPr>
          <p:cNvSpPr>
            <a:spLocks noGrp="1"/>
          </p:cNvSpPr>
          <p:nvPr>
            <p:ph type="title"/>
          </p:nvPr>
        </p:nvSpPr>
        <p:spPr/>
        <p:txBody>
          <a:bodyPr/>
          <a:lstStyle/>
          <a:p>
            <a:r>
              <a:rPr lang="en-US" dirty="0"/>
              <a:t>Access points</a:t>
            </a:r>
          </a:p>
        </p:txBody>
      </p:sp>
      <p:sp>
        <p:nvSpPr>
          <p:cNvPr id="3" name="Content Placeholder 2">
            <a:extLst>
              <a:ext uri="{FF2B5EF4-FFF2-40B4-BE49-F238E27FC236}">
                <a16:creationId xmlns:a16="http://schemas.microsoft.com/office/drawing/2014/main" id="{F043CE74-3FD6-4482-BFE8-C5DE03926AC8}"/>
              </a:ext>
            </a:extLst>
          </p:cNvPr>
          <p:cNvSpPr>
            <a:spLocks noGrp="1"/>
          </p:cNvSpPr>
          <p:nvPr>
            <p:ph sz="quarter" idx="1"/>
          </p:nvPr>
        </p:nvSpPr>
        <p:spPr/>
        <p:txBody>
          <a:bodyPr/>
          <a:lstStyle/>
          <a:p>
            <a:r>
              <a:rPr lang="en-US" dirty="0"/>
              <a:t>“Front Door” to the homeless system</a:t>
            </a:r>
          </a:p>
          <a:p>
            <a:endParaRPr lang="en-US" dirty="0"/>
          </a:p>
          <a:p>
            <a:r>
              <a:rPr lang="en-US" dirty="0"/>
              <a:t>Administer Prevention and Diversion Screen, then make appropriate referral (with warm handoff), as needed</a:t>
            </a:r>
          </a:p>
          <a:p>
            <a:endParaRPr lang="en-US" dirty="0"/>
          </a:p>
          <a:p>
            <a:r>
              <a:rPr lang="en-US" dirty="0"/>
              <a:t>Ideally, no one gets a shelter bed or receives diversion assistance without having a Prevention &amp; Diversion screen completed first (unless their safety is in jeopardy)</a:t>
            </a:r>
          </a:p>
        </p:txBody>
      </p:sp>
    </p:spTree>
    <p:extLst>
      <p:ext uri="{BB962C8B-B14F-4D97-AF65-F5344CB8AC3E}">
        <p14:creationId xmlns:p14="http://schemas.microsoft.com/office/powerpoint/2010/main" val="249054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A74F-B749-4E4C-9C67-8B821DE3CCF5}"/>
              </a:ext>
            </a:extLst>
          </p:cNvPr>
          <p:cNvSpPr>
            <a:spLocks noGrp="1"/>
          </p:cNvSpPr>
          <p:nvPr>
            <p:ph type="title"/>
          </p:nvPr>
        </p:nvSpPr>
        <p:spPr/>
        <p:txBody>
          <a:bodyPr/>
          <a:lstStyle/>
          <a:p>
            <a:r>
              <a:rPr lang="en-US" dirty="0"/>
              <a:t>Shelters as access points</a:t>
            </a:r>
          </a:p>
        </p:txBody>
      </p:sp>
      <p:sp>
        <p:nvSpPr>
          <p:cNvPr id="3" name="Content Placeholder 2">
            <a:extLst>
              <a:ext uri="{FF2B5EF4-FFF2-40B4-BE49-F238E27FC236}">
                <a16:creationId xmlns:a16="http://schemas.microsoft.com/office/drawing/2014/main" id="{D3FE6976-6CDA-47CB-BF1E-AED8A75548E6}"/>
              </a:ext>
            </a:extLst>
          </p:cNvPr>
          <p:cNvSpPr>
            <a:spLocks noGrp="1"/>
          </p:cNvSpPr>
          <p:nvPr>
            <p:ph sz="quarter" idx="1"/>
          </p:nvPr>
        </p:nvSpPr>
        <p:spPr/>
        <p:txBody>
          <a:bodyPr/>
          <a:lstStyle/>
          <a:p>
            <a:r>
              <a:rPr lang="en-US" dirty="0"/>
              <a:t>Shelters can be the access points for the CE system</a:t>
            </a:r>
          </a:p>
          <a:p>
            <a:endParaRPr lang="en-US" dirty="0"/>
          </a:p>
          <a:p>
            <a:r>
              <a:rPr lang="en-US" dirty="0"/>
              <a:t>They must do the P&amp;D screen on everyone who comes in their doors and make referrals appropriately, regardless of whether someone is eligible for their program.</a:t>
            </a:r>
          </a:p>
        </p:txBody>
      </p:sp>
    </p:spTree>
    <p:extLst>
      <p:ext uri="{BB962C8B-B14F-4D97-AF65-F5344CB8AC3E}">
        <p14:creationId xmlns:p14="http://schemas.microsoft.com/office/powerpoint/2010/main" val="1685291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6FFB-FF43-488B-B024-BBBDE1235406}"/>
              </a:ext>
            </a:extLst>
          </p:cNvPr>
          <p:cNvSpPr>
            <a:spLocks noGrp="1"/>
          </p:cNvSpPr>
          <p:nvPr>
            <p:ph type="title"/>
          </p:nvPr>
        </p:nvSpPr>
        <p:spPr/>
        <p:txBody>
          <a:bodyPr/>
          <a:lstStyle/>
          <a:p>
            <a:r>
              <a:rPr lang="en-US" dirty="0"/>
              <a:t>Access points</a:t>
            </a:r>
          </a:p>
        </p:txBody>
      </p:sp>
      <p:sp>
        <p:nvSpPr>
          <p:cNvPr id="3" name="Content Placeholder 2">
            <a:extLst>
              <a:ext uri="{FF2B5EF4-FFF2-40B4-BE49-F238E27FC236}">
                <a16:creationId xmlns:a16="http://schemas.microsoft.com/office/drawing/2014/main" id="{EEE36171-C883-4EC9-A398-74E72EB99BD4}"/>
              </a:ext>
            </a:extLst>
          </p:cNvPr>
          <p:cNvSpPr>
            <a:spLocks noGrp="1"/>
          </p:cNvSpPr>
          <p:nvPr>
            <p:ph sz="quarter" idx="1"/>
          </p:nvPr>
        </p:nvSpPr>
        <p:spPr/>
        <p:txBody>
          <a:bodyPr/>
          <a:lstStyle/>
          <a:p>
            <a:r>
              <a:rPr lang="en-US" dirty="0"/>
              <a:t>Prevention &amp; Diversion Screen, with training, is available here:</a:t>
            </a:r>
          </a:p>
          <a:p>
            <a:pPr lvl="1"/>
            <a:r>
              <a:rPr lang="en-US" dirty="0">
                <a:hlinkClick r:id="rId3"/>
              </a:rPr>
              <a:t>http://www.ncceh.org/bos/coordinatedassessment/</a:t>
            </a:r>
            <a:endParaRPr lang="en-US" dirty="0"/>
          </a:p>
          <a:p>
            <a:pPr marL="320040" lvl="1" indent="0">
              <a:buNone/>
            </a:pPr>
            <a:endParaRPr lang="en-US" dirty="0"/>
          </a:p>
        </p:txBody>
      </p:sp>
    </p:spTree>
    <p:extLst>
      <p:ext uri="{BB962C8B-B14F-4D97-AF65-F5344CB8AC3E}">
        <p14:creationId xmlns:p14="http://schemas.microsoft.com/office/powerpoint/2010/main" val="883083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0E63-E51C-418A-9167-FC964FF7F889}"/>
              </a:ext>
            </a:extLst>
          </p:cNvPr>
          <p:cNvSpPr>
            <a:spLocks noGrp="1"/>
          </p:cNvSpPr>
          <p:nvPr>
            <p:ph type="title"/>
          </p:nvPr>
        </p:nvSpPr>
        <p:spPr/>
        <p:txBody>
          <a:bodyPr/>
          <a:lstStyle/>
          <a:p>
            <a:r>
              <a:rPr lang="en-US" dirty="0"/>
              <a:t>VI-SPDAT</a:t>
            </a:r>
          </a:p>
        </p:txBody>
      </p:sp>
      <p:sp>
        <p:nvSpPr>
          <p:cNvPr id="3" name="Content Placeholder 2">
            <a:extLst>
              <a:ext uri="{FF2B5EF4-FFF2-40B4-BE49-F238E27FC236}">
                <a16:creationId xmlns:a16="http://schemas.microsoft.com/office/drawing/2014/main" id="{EA5B2F74-0B10-45CD-9386-4D0121F8E917}"/>
              </a:ext>
            </a:extLst>
          </p:cNvPr>
          <p:cNvSpPr>
            <a:spLocks noGrp="1"/>
          </p:cNvSpPr>
          <p:nvPr>
            <p:ph sz="quarter" idx="1"/>
          </p:nvPr>
        </p:nvSpPr>
        <p:spPr/>
        <p:txBody>
          <a:bodyPr/>
          <a:lstStyle/>
          <a:p>
            <a:r>
              <a:rPr lang="en-US" dirty="0"/>
              <a:t>Shared assessment tool that screens for someone’s vulnerability to mortality and appropriate fit for housing programs</a:t>
            </a:r>
          </a:p>
          <a:p>
            <a:pPr lvl="1"/>
            <a:r>
              <a:rPr lang="en-US" dirty="0"/>
              <a:t>Only administered to literally homeless households</a:t>
            </a:r>
          </a:p>
          <a:p>
            <a:pPr lvl="1"/>
            <a:r>
              <a:rPr lang="en-US" dirty="0"/>
              <a:t>For newly homeless: administered 14 days after entering shelter</a:t>
            </a:r>
          </a:p>
          <a:p>
            <a:pPr lvl="1"/>
            <a:r>
              <a:rPr lang="en-US" dirty="0"/>
              <a:t>For unsheltered homeless, can be administered immediately, if necessary</a:t>
            </a:r>
          </a:p>
        </p:txBody>
      </p:sp>
    </p:spTree>
    <p:extLst>
      <p:ext uri="{BB962C8B-B14F-4D97-AF65-F5344CB8AC3E}">
        <p14:creationId xmlns:p14="http://schemas.microsoft.com/office/powerpoint/2010/main" val="1716128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27FD-9E61-4218-85A1-6CA41676866F}"/>
              </a:ext>
            </a:extLst>
          </p:cNvPr>
          <p:cNvSpPr>
            <a:spLocks noGrp="1"/>
          </p:cNvSpPr>
          <p:nvPr>
            <p:ph type="title"/>
          </p:nvPr>
        </p:nvSpPr>
        <p:spPr/>
        <p:txBody>
          <a:bodyPr/>
          <a:lstStyle/>
          <a:p>
            <a:r>
              <a:rPr lang="en-US" dirty="0"/>
              <a:t>VI-SPDAT</a:t>
            </a:r>
          </a:p>
        </p:txBody>
      </p:sp>
      <p:sp>
        <p:nvSpPr>
          <p:cNvPr id="3" name="Content Placeholder 2">
            <a:extLst>
              <a:ext uri="{FF2B5EF4-FFF2-40B4-BE49-F238E27FC236}">
                <a16:creationId xmlns:a16="http://schemas.microsoft.com/office/drawing/2014/main" id="{4ED926A0-C9CA-4CC4-A665-2A3749FFF38B}"/>
              </a:ext>
            </a:extLst>
          </p:cNvPr>
          <p:cNvSpPr>
            <a:spLocks noGrp="1"/>
          </p:cNvSpPr>
          <p:nvPr>
            <p:ph sz="quarter" idx="1"/>
          </p:nvPr>
        </p:nvSpPr>
        <p:spPr/>
        <p:txBody>
          <a:bodyPr/>
          <a:lstStyle/>
          <a:p>
            <a:r>
              <a:rPr lang="en-US" dirty="0"/>
              <a:t>VI-SPDAT, with training, available here:</a:t>
            </a:r>
          </a:p>
          <a:p>
            <a:pPr lvl="1"/>
            <a:r>
              <a:rPr lang="en-US" dirty="0">
                <a:hlinkClick r:id="rId3"/>
              </a:rPr>
              <a:t>http://www.ncceh.org/bos/coordinatedassessment/</a:t>
            </a:r>
            <a:endParaRPr lang="en-US" dirty="0"/>
          </a:p>
          <a:p>
            <a:pPr marL="320040" lvl="1" indent="0">
              <a:buNone/>
            </a:pPr>
            <a:endParaRPr lang="en-US" dirty="0"/>
          </a:p>
        </p:txBody>
      </p:sp>
    </p:spTree>
    <p:extLst>
      <p:ext uri="{BB962C8B-B14F-4D97-AF65-F5344CB8AC3E}">
        <p14:creationId xmlns:p14="http://schemas.microsoft.com/office/powerpoint/2010/main" val="3561449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9961-EE04-4247-B952-BE30F079965A}"/>
              </a:ext>
            </a:extLst>
          </p:cNvPr>
          <p:cNvSpPr>
            <a:spLocks noGrp="1"/>
          </p:cNvSpPr>
          <p:nvPr>
            <p:ph type="title"/>
          </p:nvPr>
        </p:nvSpPr>
        <p:spPr/>
        <p:txBody>
          <a:bodyPr/>
          <a:lstStyle/>
          <a:p>
            <a:r>
              <a:rPr lang="en-US" dirty="0"/>
              <a:t>Prioritization Waiting List</a:t>
            </a:r>
          </a:p>
        </p:txBody>
      </p:sp>
      <p:sp>
        <p:nvSpPr>
          <p:cNvPr id="3" name="Content Placeholder 2">
            <a:extLst>
              <a:ext uri="{FF2B5EF4-FFF2-40B4-BE49-F238E27FC236}">
                <a16:creationId xmlns:a16="http://schemas.microsoft.com/office/drawing/2014/main" id="{3A20B0C0-6950-4731-A8A5-566C1228B77E}"/>
              </a:ext>
            </a:extLst>
          </p:cNvPr>
          <p:cNvSpPr>
            <a:spLocks noGrp="1"/>
          </p:cNvSpPr>
          <p:nvPr>
            <p:ph sz="quarter" idx="1"/>
          </p:nvPr>
        </p:nvSpPr>
        <p:spPr/>
        <p:txBody>
          <a:bodyPr>
            <a:normAutofit lnSpcReduction="10000"/>
          </a:bodyPr>
          <a:lstStyle/>
          <a:p>
            <a:r>
              <a:rPr lang="en-US" dirty="0"/>
              <a:t>Once VI-SPDAT completed, information referred to CE Lead for inclusion on region’s prioritization waiting list</a:t>
            </a:r>
          </a:p>
          <a:p>
            <a:endParaRPr lang="en-US" dirty="0"/>
          </a:p>
          <a:p>
            <a:r>
              <a:rPr lang="en-US" dirty="0"/>
              <a:t>List prioritized based on VI-SPDAT score and other agreed-upon factors:</a:t>
            </a:r>
          </a:p>
          <a:p>
            <a:pPr lvl="1"/>
            <a:r>
              <a:rPr lang="en-US" dirty="0"/>
              <a:t>Factors could include: DV, being unsheltered, emergency room visits, Veterans, etc.</a:t>
            </a:r>
          </a:p>
          <a:p>
            <a:pPr lvl="1"/>
            <a:r>
              <a:rPr lang="en-US" dirty="0"/>
              <a:t>Factors that cannot be included: Income (or lack of), gender, race, disability, substance abuse history, criminal history</a:t>
            </a:r>
          </a:p>
          <a:p>
            <a:pPr marL="320040" lvl="1" indent="0">
              <a:buNone/>
            </a:pPr>
            <a:endParaRPr lang="en-US" dirty="0"/>
          </a:p>
        </p:txBody>
      </p:sp>
    </p:spTree>
    <p:extLst>
      <p:ext uri="{BB962C8B-B14F-4D97-AF65-F5344CB8AC3E}">
        <p14:creationId xmlns:p14="http://schemas.microsoft.com/office/powerpoint/2010/main" val="3714286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96D5-6CEE-4B72-BA2A-8D4F68240DC3}"/>
              </a:ext>
            </a:extLst>
          </p:cNvPr>
          <p:cNvSpPr>
            <a:spLocks noGrp="1"/>
          </p:cNvSpPr>
          <p:nvPr>
            <p:ph type="title"/>
          </p:nvPr>
        </p:nvSpPr>
        <p:spPr/>
        <p:txBody>
          <a:bodyPr/>
          <a:lstStyle/>
          <a:p>
            <a:r>
              <a:rPr lang="en-US" dirty="0"/>
              <a:t>Case Conferencing</a:t>
            </a:r>
          </a:p>
        </p:txBody>
      </p:sp>
      <p:sp>
        <p:nvSpPr>
          <p:cNvPr id="3" name="Content Placeholder 2">
            <a:extLst>
              <a:ext uri="{FF2B5EF4-FFF2-40B4-BE49-F238E27FC236}">
                <a16:creationId xmlns:a16="http://schemas.microsoft.com/office/drawing/2014/main" id="{35C9BE48-E290-43BC-B23A-3546E8DB3BCD}"/>
              </a:ext>
            </a:extLst>
          </p:cNvPr>
          <p:cNvSpPr>
            <a:spLocks noGrp="1"/>
          </p:cNvSpPr>
          <p:nvPr>
            <p:ph sz="quarter" idx="1"/>
          </p:nvPr>
        </p:nvSpPr>
        <p:spPr/>
        <p:txBody>
          <a:bodyPr/>
          <a:lstStyle/>
          <a:p>
            <a:r>
              <a:rPr lang="en-US" dirty="0"/>
              <a:t>Case conferencing is a regular meeting where all providers come together to:</a:t>
            </a:r>
          </a:p>
          <a:p>
            <a:pPr lvl="1"/>
            <a:r>
              <a:rPr lang="en-US" dirty="0"/>
              <a:t>Refer and select households</a:t>
            </a:r>
          </a:p>
          <a:p>
            <a:pPr lvl="1"/>
            <a:r>
              <a:rPr lang="en-US" dirty="0"/>
              <a:t>Troubleshoot and get advice</a:t>
            </a:r>
          </a:p>
          <a:p>
            <a:pPr lvl="1"/>
            <a:r>
              <a:rPr lang="en-US" dirty="0"/>
              <a:t>Seek other housing options (than </a:t>
            </a:r>
            <a:r>
              <a:rPr lang="en-US" dirty="0" err="1"/>
              <a:t>CoC</a:t>
            </a:r>
            <a:r>
              <a:rPr lang="en-US" dirty="0"/>
              <a:t>- or ESG-funded housing programs)</a:t>
            </a:r>
          </a:p>
          <a:p>
            <a:pPr lvl="1"/>
            <a:r>
              <a:rPr lang="en-US" dirty="0"/>
              <a:t>Handle exceptions</a:t>
            </a:r>
          </a:p>
        </p:txBody>
      </p:sp>
    </p:spTree>
    <p:extLst>
      <p:ext uri="{BB962C8B-B14F-4D97-AF65-F5344CB8AC3E}">
        <p14:creationId xmlns:p14="http://schemas.microsoft.com/office/powerpoint/2010/main" val="520934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6DA-1184-44DB-B643-21FC957B3B36}"/>
              </a:ext>
            </a:extLst>
          </p:cNvPr>
          <p:cNvSpPr>
            <a:spLocks noGrp="1"/>
          </p:cNvSpPr>
          <p:nvPr>
            <p:ph type="title"/>
          </p:nvPr>
        </p:nvSpPr>
        <p:spPr/>
        <p:txBody>
          <a:bodyPr/>
          <a:lstStyle/>
          <a:p>
            <a:r>
              <a:rPr lang="en-US" dirty="0"/>
              <a:t>Lowering Barriers</a:t>
            </a:r>
          </a:p>
        </p:txBody>
      </p:sp>
      <p:sp>
        <p:nvSpPr>
          <p:cNvPr id="3" name="Content Placeholder 2">
            <a:extLst>
              <a:ext uri="{FF2B5EF4-FFF2-40B4-BE49-F238E27FC236}">
                <a16:creationId xmlns:a16="http://schemas.microsoft.com/office/drawing/2014/main" id="{4F405869-AD51-4662-B46E-EFA4E76482B5}"/>
              </a:ext>
            </a:extLst>
          </p:cNvPr>
          <p:cNvSpPr>
            <a:spLocks noGrp="1"/>
          </p:cNvSpPr>
          <p:nvPr>
            <p:ph sz="quarter" idx="1"/>
          </p:nvPr>
        </p:nvSpPr>
        <p:spPr/>
        <p:txBody>
          <a:bodyPr/>
          <a:lstStyle/>
          <a:p>
            <a:r>
              <a:rPr lang="en-US" dirty="0"/>
              <a:t>CE does not work if programs have too many barriers to entry!</a:t>
            </a:r>
          </a:p>
          <a:p>
            <a:endParaRPr lang="en-US" dirty="0"/>
          </a:p>
          <a:p>
            <a:r>
              <a:rPr lang="en-US" dirty="0"/>
              <a:t>Programs should lower their eligibility criteria to the bare minimum in order to have a system that best serves people experiencing homelessness.</a:t>
            </a:r>
          </a:p>
        </p:txBody>
      </p:sp>
    </p:spTree>
    <p:extLst>
      <p:ext uri="{BB962C8B-B14F-4D97-AF65-F5344CB8AC3E}">
        <p14:creationId xmlns:p14="http://schemas.microsoft.com/office/powerpoint/2010/main" val="1941375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E217-F577-468F-A84A-AC9D1178611B}"/>
              </a:ext>
            </a:extLst>
          </p:cNvPr>
          <p:cNvSpPr>
            <a:spLocks noGrp="1"/>
          </p:cNvSpPr>
          <p:nvPr>
            <p:ph type="title"/>
          </p:nvPr>
        </p:nvSpPr>
        <p:spPr/>
        <p:txBody>
          <a:bodyPr/>
          <a:lstStyle/>
          <a:p>
            <a:r>
              <a:rPr lang="en-US" dirty="0"/>
              <a:t>Case Management Tool</a:t>
            </a:r>
          </a:p>
        </p:txBody>
      </p:sp>
      <p:sp>
        <p:nvSpPr>
          <p:cNvPr id="3" name="Content Placeholder 2">
            <a:extLst>
              <a:ext uri="{FF2B5EF4-FFF2-40B4-BE49-F238E27FC236}">
                <a16:creationId xmlns:a16="http://schemas.microsoft.com/office/drawing/2014/main" id="{468F9186-6C5E-4FC4-810B-B630BACFDA8B}"/>
              </a:ext>
            </a:extLst>
          </p:cNvPr>
          <p:cNvSpPr>
            <a:spLocks noGrp="1"/>
          </p:cNvSpPr>
          <p:nvPr>
            <p:ph sz="quarter" idx="1"/>
          </p:nvPr>
        </p:nvSpPr>
        <p:spPr/>
        <p:txBody>
          <a:bodyPr/>
          <a:lstStyle/>
          <a:p>
            <a:r>
              <a:rPr lang="en-US" dirty="0"/>
              <a:t>Third part of coordinated entry in NC </a:t>
            </a:r>
            <a:r>
              <a:rPr lang="en-US" dirty="0" err="1"/>
              <a:t>BoS</a:t>
            </a:r>
            <a:r>
              <a:rPr lang="en-US" dirty="0"/>
              <a:t> </a:t>
            </a:r>
            <a:r>
              <a:rPr lang="en-US" dirty="0" err="1"/>
              <a:t>CoC</a:t>
            </a:r>
            <a:endParaRPr lang="en-US" dirty="0"/>
          </a:p>
          <a:p>
            <a:pPr lvl="1"/>
            <a:r>
              <a:rPr lang="en-US" dirty="0"/>
              <a:t>Assesses client’s progress toward stability and independence</a:t>
            </a:r>
          </a:p>
          <a:p>
            <a:pPr lvl="1"/>
            <a:r>
              <a:rPr lang="en-US" dirty="0"/>
              <a:t>Required for housing programs to determine levels of assistance needed over time</a:t>
            </a:r>
          </a:p>
          <a:p>
            <a:pPr lvl="1"/>
            <a:endParaRPr lang="en-US" dirty="0"/>
          </a:p>
          <a:p>
            <a:r>
              <a:rPr lang="en-US" dirty="0"/>
              <a:t>Case management tool, with training, available here:</a:t>
            </a:r>
          </a:p>
          <a:p>
            <a:pPr lvl="1"/>
            <a:r>
              <a:rPr lang="en-US" dirty="0">
                <a:hlinkClick r:id="rId3"/>
              </a:rPr>
              <a:t>http://www.ncceh.org/bos/coordinatedassessment/</a:t>
            </a:r>
            <a:endParaRPr lang="en-US" dirty="0"/>
          </a:p>
          <a:p>
            <a:pPr marL="320040" lvl="1" indent="0">
              <a:buNone/>
            </a:pPr>
            <a:endParaRPr lang="en-US" dirty="0"/>
          </a:p>
          <a:p>
            <a:endParaRPr lang="en-US" dirty="0"/>
          </a:p>
        </p:txBody>
      </p:sp>
    </p:spTree>
    <p:extLst>
      <p:ext uri="{BB962C8B-B14F-4D97-AF65-F5344CB8AC3E}">
        <p14:creationId xmlns:p14="http://schemas.microsoft.com/office/powerpoint/2010/main" val="169202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274638"/>
            <a:ext cx="7772400" cy="792162"/>
          </a:xfrm>
        </p:spPr>
        <p:txBody>
          <a:bodyPr/>
          <a:lstStyle/>
          <a:p>
            <a:r>
              <a:rPr lang="en-US" dirty="0"/>
              <a:t>Welcome</a:t>
            </a:r>
          </a:p>
        </p:txBody>
      </p:sp>
      <p:sp>
        <p:nvSpPr>
          <p:cNvPr id="7171" name="Rectangle 3"/>
          <p:cNvSpPr>
            <a:spLocks noGrp="1" noChangeArrowheads="1"/>
          </p:cNvSpPr>
          <p:nvPr>
            <p:ph sz="quarter" idx="1"/>
          </p:nvPr>
        </p:nvSpPr>
        <p:spPr>
          <a:xfrm>
            <a:off x="914400" y="1143000"/>
            <a:ext cx="7772400" cy="4876800"/>
          </a:xfrm>
        </p:spPr>
        <p:txBody>
          <a:bodyPr>
            <a:normAutofit/>
          </a:bodyPr>
          <a:lstStyle/>
          <a:p>
            <a:r>
              <a:rPr lang="en-US" sz="3600" dirty="0"/>
              <a:t>Reminders</a:t>
            </a:r>
          </a:p>
          <a:p>
            <a:pPr lvl="1"/>
            <a:r>
              <a:rPr lang="en-US" sz="3600" dirty="0"/>
              <a:t> *6 to mute/unmute line</a:t>
            </a:r>
          </a:p>
          <a:p>
            <a:pPr lvl="1"/>
            <a:r>
              <a:rPr lang="en-US" sz="3600" dirty="0"/>
              <a:t> Please do not put us on hold</a:t>
            </a:r>
          </a:p>
          <a:p>
            <a:pPr lvl="1"/>
            <a:r>
              <a:rPr lang="en-US" sz="3600" dirty="0"/>
              <a:t> The chat box is available </a:t>
            </a:r>
          </a:p>
          <a:p>
            <a:pPr lvl="2"/>
            <a:endParaRPr lang="en-US" sz="3600" dirty="0"/>
          </a:p>
          <a:p>
            <a:pPr>
              <a:buFontTx/>
              <a:buNone/>
            </a:pPr>
            <a:endParaRPr lang="en-US" dirty="0"/>
          </a:p>
        </p:txBody>
      </p:sp>
      <p:pic>
        <p:nvPicPr>
          <p:cNvPr id="5" name="Picture 4">
            <a:extLst>
              <a:ext uri="{FF2B5EF4-FFF2-40B4-BE49-F238E27FC236}">
                <a16:creationId xmlns:a16="http://schemas.microsoft.com/office/drawing/2014/main" id="{52DB44BD-547A-464D-8568-E72AC3F1100E}"/>
              </a:ext>
            </a:extLst>
          </p:cNvPr>
          <p:cNvPicPr>
            <a:picLocks noChangeAspect="1"/>
          </p:cNvPicPr>
          <p:nvPr/>
        </p:nvPicPr>
        <p:blipFill>
          <a:blip r:embed="rId3"/>
          <a:stretch>
            <a:fillRect/>
          </a:stretch>
        </p:blipFill>
        <p:spPr>
          <a:xfrm>
            <a:off x="914400" y="3886200"/>
            <a:ext cx="5420072" cy="1186877"/>
          </a:xfrm>
          <a:prstGeom prst="rect">
            <a:avLst/>
          </a:prstGeom>
        </p:spPr>
      </p:pic>
      <p:sp>
        <p:nvSpPr>
          <p:cNvPr id="3" name="Rectangle 2">
            <a:extLst>
              <a:ext uri="{FF2B5EF4-FFF2-40B4-BE49-F238E27FC236}">
                <a16:creationId xmlns:a16="http://schemas.microsoft.com/office/drawing/2014/main" id="{92D63BB6-CB23-4E03-B410-19ADA4211AC4}"/>
              </a:ext>
            </a:extLst>
          </p:cNvPr>
          <p:cNvSpPr/>
          <p:nvPr/>
        </p:nvSpPr>
        <p:spPr>
          <a:xfrm>
            <a:off x="1400718" y="5258823"/>
            <a:ext cx="4447436" cy="369332"/>
          </a:xfrm>
          <a:prstGeom prst="rect">
            <a:avLst/>
          </a:prstGeom>
        </p:spPr>
        <p:txBody>
          <a:bodyPr wrap="none">
            <a:spAutoFit/>
          </a:bodyPr>
          <a:lstStyle/>
          <a:p>
            <a:r>
              <a:rPr lang="en-US" dirty="0">
                <a:solidFill>
                  <a:schemeClr val="bg1">
                    <a:lumMod val="50000"/>
                  </a:schemeClr>
                </a:solidFill>
              </a:rPr>
              <a:t>This box is located in the top, center of your screen</a:t>
            </a:r>
          </a:p>
        </p:txBody>
      </p:sp>
      <p:cxnSp>
        <p:nvCxnSpPr>
          <p:cNvPr id="6" name="Straight Arrow Connector 5">
            <a:extLst>
              <a:ext uri="{FF2B5EF4-FFF2-40B4-BE49-F238E27FC236}">
                <a16:creationId xmlns:a16="http://schemas.microsoft.com/office/drawing/2014/main" id="{C82CD110-01FF-4DC6-9E6E-FF2C40B10C67}"/>
              </a:ext>
            </a:extLst>
          </p:cNvPr>
          <p:cNvCxnSpPr>
            <a:cxnSpLocks/>
          </p:cNvCxnSpPr>
          <p:nvPr/>
        </p:nvCxnSpPr>
        <p:spPr>
          <a:xfrm>
            <a:off x="2209800" y="3581400"/>
            <a:ext cx="228600" cy="4572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4A0A3956-F92D-4325-ADC1-F0A06935F80F}"/>
              </a:ext>
            </a:extLst>
          </p:cNvPr>
          <p:cNvCxnSpPr>
            <a:cxnSpLocks/>
          </p:cNvCxnSpPr>
          <p:nvPr/>
        </p:nvCxnSpPr>
        <p:spPr>
          <a:xfrm flipH="1">
            <a:off x="2743200" y="3528153"/>
            <a:ext cx="228600" cy="4951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056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ABCA-65E2-4479-8B5E-1E3EE5A8AA1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F513575-C59D-4CC4-AEF0-65A99D569AC3}"/>
              </a:ext>
            </a:extLst>
          </p:cNvPr>
          <p:cNvSpPr>
            <a:spLocks noGrp="1"/>
          </p:cNvSpPr>
          <p:nvPr>
            <p:ph sz="quarter" idx="1"/>
          </p:nvPr>
        </p:nvSpPr>
        <p:spPr/>
        <p:txBody>
          <a:bodyPr/>
          <a:lstStyle/>
          <a:p>
            <a:r>
              <a:rPr lang="en-US" dirty="0"/>
              <a:t>All forms and trainings on each form, as well as the NC </a:t>
            </a:r>
            <a:r>
              <a:rPr lang="en-US" dirty="0" err="1"/>
              <a:t>BoS</a:t>
            </a:r>
            <a:r>
              <a:rPr lang="en-US" dirty="0"/>
              <a:t> </a:t>
            </a:r>
            <a:r>
              <a:rPr lang="en-US" dirty="0" err="1"/>
              <a:t>CoC</a:t>
            </a:r>
            <a:r>
              <a:rPr lang="en-US" dirty="0"/>
              <a:t> Coordinated Entry Written Standards, are available at:</a:t>
            </a:r>
          </a:p>
          <a:p>
            <a:pPr lvl="1"/>
            <a:r>
              <a:rPr lang="en-US" dirty="0">
                <a:hlinkClick r:id="rId3"/>
              </a:rPr>
              <a:t>http://www.ncceh.org/bos/coordinatedassessment/</a:t>
            </a:r>
            <a:endParaRPr lang="en-US" dirty="0"/>
          </a:p>
        </p:txBody>
      </p:sp>
    </p:spTree>
    <p:extLst>
      <p:ext uri="{BB962C8B-B14F-4D97-AF65-F5344CB8AC3E}">
        <p14:creationId xmlns:p14="http://schemas.microsoft.com/office/powerpoint/2010/main" val="624224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lumMod val="50000"/>
                  </a:schemeClr>
                </a:solidFill>
              </a:rPr>
              <a:t>HMIS Introduction</a:t>
            </a:r>
          </a:p>
        </p:txBody>
      </p:sp>
      <p:sp>
        <p:nvSpPr>
          <p:cNvPr id="4" name="Slide Number Placeholder 3"/>
          <p:cNvSpPr>
            <a:spLocks noGrp="1"/>
          </p:cNvSpPr>
          <p:nvPr>
            <p:ph type="sldNum" sz="quarter" idx="12"/>
          </p:nvPr>
        </p:nvSpPr>
        <p:spPr>
          <a:xfrm flipV="1">
            <a:off x="-1219200" y="6248398"/>
            <a:ext cx="45719" cy="45719"/>
          </a:xfrm>
        </p:spPr>
        <p:txBody>
          <a:bodyPr/>
          <a:lstStyle/>
          <a:p>
            <a:endParaRPr lang="en-US" dirty="0"/>
          </a:p>
        </p:txBody>
      </p:sp>
    </p:spTree>
    <p:extLst>
      <p:ext uri="{BB962C8B-B14F-4D97-AF65-F5344CB8AC3E}">
        <p14:creationId xmlns:p14="http://schemas.microsoft.com/office/powerpoint/2010/main" val="1597265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HMIS Introduction Agenda</a:t>
            </a:r>
          </a:p>
        </p:txBody>
      </p:sp>
      <p:sp>
        <p:nvSpPr>
          <p:cNvPr id="3" name="Content Placeholder 2"/>
          <p:cNvSpPr>
            <a:spLocks noGrp="1"/>
          </p:cNvSpPr>
          <p:nvPr>
            <p:ph idx="1"/>
          </p:nvPr>
        </p:nvSpPr>
        <p:spPr>
          <a:xfrm>
            <a:off x="457200" y="1417638"/>
            <a:ext cx="8229600" cy="3763962"/>
          </a:xfrm>
        </p:spPr>
        <p:txBody>
          <a:bodyPr numCol="2">
            <a:noAutofit/>
          </a:bodyPr>
          <a:lstStyle/>
          <a:p>
            <a:pPr marL="514350" indent="-514350">
              <a:buFont typeface="+mj-lt"/>
              <a:buAutoNum type="arabicPeriod"/>
            </a:pPr>
            <a:r>
              <a:rPr lang="en-US" sz="2500" dirty="0"/>
              <a:t>What is HMIS</a:t>
            </a:r>
          </a:p>
          <a:p>
            <a:pPr marL="514350" indent="-514350">
              <a:buFont typeface="+mj-lt"/>
              <a:buAutoNum type="arabicPeriod"/>
            </a:pPr>
            <a:r>
              <a:rPr lang="en-US" sz="2500" dirty="0"/>
              <a:t>How to get access</a:t>
            </a:r>
          </a:p>
          <a:p>
            <a:pPr marL="514350" indent="-514350">
              <a:buFont typeface="+mj-lt"/>
              <a:buAutoNum type="arabicPeriod"/>
            </a:pPr>
            <a:r>
              <a:rPr lang="en-US" sz="2500" dirty="0"/>
              <a:t>Data Collection and Entry Essentials</a:t>
            </a:r>
          </a:p>
          <a:p>
            <a:pPr marL="514350" indent="-514350">
              <a:buFont typeface="+mj-lt"/>
              <a:buAutoNum type="arabicPeriod"/>
            </a:pPr>
            <a:r>
              <a:rPr lang="en-US" sz="2500" dirty="0"/>
              <a:t>Keep NC Safe</a:t>
            </a:r>
          </a:p>
        </p:txBody>
      </p:sp>
    </p:spTree>
    <p:extLst>
      <p:ext uri="{BB962C8B-B14F-4D97-AF65-F5344CB8AC3E}">
        <p14:creationId xmlns:p14="http://schemas.microsoft.com/office/powerpoint/2010/main" val="1480395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14400" y="1752600"/>
          <a:ext cx="7426569" cy="3733801"/>
        </p:xfrm>
        <a:graphic>
          <a:graphicData uri="http://schemas.openxmlformats.org/drawingml/2006/table">
            <a:tbl>
              <a:tblPr firstRow="1" bandRow="1">
                <a:tableStyleId>{5940675A-B579-460E-94D1-54222C63F5DA}</a:tableStyleId>
              </a:tblPr>
              <a:tblGrid>
                <a:gridCol w="741167">
                  <a:extLst>
                    <a:ext uri="{9D8B030D-6E8A-4147-A177-3AD203B41FA5}">
                      <a16:colId xmlns:a16="http://schemas.microsoft.com/office/drawing/2014/main" val="20000"/>
                    </a:ext>
                  </a:extLst>
                </a:gridCol>
                <a:gridCol w="6685402">
                  <a:extLst>
                    <a:ext uri="{9D8B030D-6E8A-4147-A177-3AD203B41FA5}">
                      <a16:colId xmlns:a16="http://schemas.microsoft.com/office/drawing/2014/main" val="20001"/>
                    </a:ext>
                  </a:extLst>
                </a:gridCol>
              </a:tblGrid>
              <a:tr h="884398">
                <a:tc>
                  <a:txBody>
                    <a:bodyPr/>
                    <a:lstStyle/>
                    <a:p>
                      <a:pPr algn="ctr"/>
                      <a:r>
                        <a:rPr lang="en-US" sz="5000" b="1" dirty="0">
                          <a:solidFill>
                            <a:schemeClr val="accent5">
                              <a:lumMod val="50000"/>
                            </a:schemeClr>
                          </a:solidFill>
                        </a:rPr>
                        <a:t>H</a:t>
                      </a:r>
                    </a:p>
                  </a:txBody>
                  <a:tcPr/>
                </a:tc>
                <a:tc>
                  <a:txBody>
                    <a:bodyPr/>
                    <a:lstStyle/>
                    <a:p>
                      <a:r>
                        <a:rPr lang="en-US" sz="5000" dirty="0">
                          <a:solidFill>
                            <a:schemeClr val="accent5">
                              <a:lumMod val="50000"/>
                            </a:schemeClr>
                          </a:solidFill>
                        </a:rPr>
                        <a:t>Homeless</a:t>
                      </a:r>
                      <a:endParaRPr lang="en-US" sz="5000" dirty="0"/>
                    </a:p>
                  </a:txBody>
                  <a:tcPr/>
                </a:tc>
                <a:extLst>
                  <a:ext uri="{0D108BD9-81ED-4DB2-BD59-A6C34878D82A}">
                    <a16:rowId xmlns:a16="http://schemas.microsoft.com/office/drawing/2014/main" val="10000"/>
                  </a:ext>
                </a:extLst>
              </a:tr>
              <a:tr h="884398">
                <a:tc>
                  <a:txBody>
                    <a:bodyPr/>
                    <a:lstStyle/>
                    <a:p>
                      <a:pPr algn="ctr"/>
                      <a:r>
                        <a:rPr lang="en-US" sz="5000" b="1" dirty="0">
                          <a:solidFill>
                            <a:schemeClr val="accent5">
                              <a:lumMod val="50000"/>
                            </a:schemeClr>
                          </a:solidFill>
                        </a:rPr>
                        <a:t>M</a:t>
                      </a:r>
                    </a:p>
                  </a:txBody>
                  <a:tcPr/>
                </a:tc>
                <a:tc>
                  <a:txBody>
                    <a:bodyPr/>
                    <a:lstStyle/>
                    <a:p>
                      <a:r>
                        <a:rPr lang="en-US" sz="5000" dirty="0">
                          <a:solidFill>
                            <a:schemeClr val="accent5">
                              <a:lumMod val="50000"/>
                            </a:schemeClr>
                          </a:solidFill>
                        </a:rPr>
                        <a:t>Management </a:t>
                      </a:r>
                      <a:endParaRPr lang="en-US" sz="5000" dirty="0"/>
                    </a:p>
                  </a:txBody>
                  <a:tcPr/>
                </a:tc>
                <a:extLst>
                  <a:ext uri="{0D108BD9-81ED-4DB2-BD59-A6C34878D82A}">
                    <a16:rowId xmlns:a16="http://schemas.microsoft.com/office/drawing/2014/main" val="10001"/>
                  </a:ext>
                </a:extLst>
              </a:tr>
              <a:tr h="884398">
                <a:tc>
                  <a:txBody>
                    <a:bodyPr/>
                    <a:lstStyle/>
                    <a:p>
                      <a:pPr algn="ctr"/>
                      <a:r>
                        <a:rPr lang="en-US" sz="5000" b="1" dirty="0">
                          <a:solidFill>
                            <a:schemeClr val="accent5">
                              <a:lumMod val="50000"/>
                            </a:schemeClr>
                          </a:solidFill>
                        </a:rPr>
                        <a:t>I</a:t>
                      </a:r>
                    </a:p>
                  </a:txBody>
                  <a:tcPr/>
                </a:tc>
                <a:tc>
                  <a:txBody>
                    <a:bodyPr/>
                    <a:lstStyle/>
                    <a:p>
                      <a:r>
                        <a:rPr lang="en-US" sz="5000" dirty="0">
                          <a:solidFill>
                            <a:schemeClr val="accent5">
                              <a:lumMod val="50000"/>
                            </a:schemeClr>
                          </a:solidFill>
                        </a:rPr>
                        <a:t>Information</a:t>
                      </a:r>
                      <a:endParaRPr lang="en-US" sz="5000" dirty="0"/>
                    </a:p>
                  </a:txBody>
                  <a:tcPr/>
                </a:tc>
                <a:extLst>
                  <a:ext uri="{0D108BD9-81ED-4DB2-BD59-A6C34878D82A}">
                    <a16:rowId xmlns:a16="http://schemas.microsoft.com/office/drawing/2014/main" val="10002"/>
                  </a:ext>
                </a:extLst>
              </a:tr>
              <a:tr h="1080607">
                <a:tc>
                  <a:txBody>
                    <a:bodyPr/>
                    <a:lstStyle/>
                    <a:p>
                      <a:pPr algn="ctr"/>
                      <a:r>
                        <a:rPr lang="en-US" sz="5000" b="1" dirty="0">
                          <a:solidFill>
                            <a:schemeClr val="accent5">
                              <a:lumMod val="50000"/>
                            </a:schemeClr>
                          </a:solidFill>
                        </a:rPr>
                        <a:t>S</a:t>
                      </a:r>
                    </a:p>
                  </a:txBody>
                  <a:tcPr/>
                </a:tc>
                <a:tc>
                  <a:txBody>
                    <a:bodyPr/>
                    <a:lstStyle/>
                    <a:p>
                      <a:r>
                        <a:rPr lang="en-US" sz="5000" dirty="0">
                          <a:solidFill>
                            <a:schemeClr val="accent5">
                              <a:lumMod val="50000"/>
                            </a:schemeClr>
                          </a:solidFill>
                        </a:rPr>
                        <a:t>System</a:t>
                      </a:r>
                      <a:endParaRPr lang="en-US" sz="5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47035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5">
                    <a:lumMod val="75000"/>
                  </a:schemeClr>
                </a:solidFill>
              </a:rPr>
              <a:t>HMIS data will help end homelessness</a:t>
            </a:r>
          </a:p>
        </p:txBody>
      </p:sp>
      <p:pic>
        <p:nvPicPr>
          <p:cNvPr id="4" name="Content Placeholder 3"/>
          <p:cNvPicPr>
            <a:picLocks noGrp="1" noChangeAspect="1"/>
          </p:cNvPicPr>
          <p:nvPr>
            <p:ph idx="1"/>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33500" y="2667000"/>
            <a:ext cx="1943100" cy="1943100"/>
          </a:xfrm>
        </p:spPr>
      </p:pic>
      <p:pic>
        <p:nvPicPr>
          <p:cNvPr id="5" name="Picture 4"/>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15000" y="2514600"/>
            <a:ext cx="2362200" cy="2362200"/>
          </a:xfrm>
          <a:prstGeom prst="rect">
            <a:avLst/>
          </a:prstGeom>
        </p:spPr>
      </p:pic>
      <p:sp>
        <p:nvSpPr>
          <p:cNvPr id="6" name="TextBox 5"/>
          <p:cNvSpPr txBox="1"/>
          <p:nvPr/>
        </p:nvSpPr>
        <p:spPr>
          <a:xfrm>
            <a:off x="381000" y="2018734"/>
            <a:ext cx="3886200" cy="477054"/>
          </a:xfrm>
          <a:prstGeom prst="rect">
            <a:avLst/>
          </a:prstGeom>
          <a:noFill/>
        </p:spPr>
        <p:txBody>
          <a:bodyPr wrap="square" rtlCol="0">
            <a:spAutoFit/>
          </a:bodyPr>
          <a:lstStyle/>
          <a:p>
            <a:r>
              <a:rPr lang="en-US" sz="2500" dirty="0"/>
              <a:t>HMIS data influences policy</a:t>
            </a:r>
          </a:p>
        </p:txBody>
      </p:sp>
      <p:sp>
        <p:nvSpPr>
          <p:cNvPr id="7" name="TextBox 6"/>
          <p:cNvSpPr txBox="1"/>
          <p:nvPr/>
        </p:nvSpPr>
        <p:spPr>
          <a:xfrm>
            <a:off x="4800600" y="2037546"/>
            <a:ext cx="4114800" cy="477054"/>
          </a:xfrm>
          <a:prstGeom prst="rect">
            <a:avLst/>
          </a:prstGeom>
          <a:noFill/>
        </p:spPr>
        <p:txBody>
          <a:bodyPr wrap="square" rtlCol="0">
            <a:spAutoFit/>
          </a:bodyPr>
          <a:lstStyle/>
          <a:p>
            <a:r>
              <a:rPr lang="en-US" sz="2500" dirty="0"/>
              <a:t>HMIS data helps communities</a:t>
            </a:r>
          </a:p>
        </p:txBody>
      </p:sp>
    </p:spTree>
    <p:extLst>
      <p:ext uri="{BB962C8B-B14F-4D97-AF65-F5344CB8AC3E}">
        <p14:creationId xmlns:p14="http://schemas.microsoft.com/office/powerpoint/2010/main" val="3437000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HMIS provides state level data</a:t>
            </a:r>
          </a:p>
        </p:txBody>
      </p:sp>
      <p:pic>
        <p:nvPicPr>
          <p:cNvPr id="3" name="Picture 2"/>
          <p:cNvPicPr>
            <a:picLocks noChangeAspect="1"/>
          </p:cNvPicPr>
          <p:nvPr/>
        </p:nvPicPr>
        <p:blipFill rotWithShape="1">
          <a:blip r:embed="rId3"/>
          <a:srcRect r="3333" b="4173"/>
          <a:stretch/>
        </p:blipFill>
        <p:spPr>
          <a:xfrm>
            <a:off x="152400" y="1417638"/>
            <a:ext cx="8839200" cy="4142504"/>
          </a:xfrm>
          <a:prstGeom prst="rect">
            <a:avLst/>
          </a:prstGeom>
        </p:spPr>
      </p:pic>
    </p:spTree>
    <p:extLst>
      <p:ext uri="{BB962C8B-B14F-4D97-AF65-F5344CB8AC3E}">
        <p14:creationId xmlns:p14="http://schemas.microsoft.com/office/powerpoint/2010/main" val="2901462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8495" y="1295400"/>
            <a:ext cx="5702174" cy="553998"/>
          </a:xfrm>
          <a:prstGeom prst="rect">
            <a:avLst/>
          </a:prstGeom>
          <a:noFill/>
        </p:spPr>
        <p:txBody>
          <a:bodyPr wrap="square" rtlCol="0">
            <a:spAutoFit/>
          </a:bodyPr>
          <a:lstStyle/>
          <a:p>
            <a:r>
              <a:rPr lang="en-US" sz="3000" dirty="0"/>
              <a:t>Record client engagement</a:t>
            </a:r>
          </a:p>
        </p:txBody>
      </p:sp>
      <p:pic>
        <p:nvPicPr>
          <p:cNvPr id="9" name="Picture 8"/>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88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82666" y="2514600"/>
            <a:ext cx="1047184" cy="1047184"/>
          </a:xfrm>
          <a:prstGeom prst="rect">
            <a:avLst/>
          </a:prstGeom>
        </p:spPr>
      </p:pic>
      <p:sp>
        <p:nvSpPr>
          <p:cNvPr id="10" name="TextBox 9"/>
          <p:cNvSpPr txBox="1"/>
          <p:nvPr/>
        </p:nvSpPr>
        <p:spPr>
          <a:xfrm>
            <a:off x="2702453" y="2776082"/>
            <a:ext cx="6006974" cy="553998"/>
          </a:xfrm>
          <a:prstGeom prst="rect">
            <a:avLst/>
          </a:prstGeom>
          <a:noFill/>
        </p:spPr>
        <p:txBody>
          <a:bodyPr wrap="square" rtlCol="0">
            <a:spAutoFit/>
          </a:bodyPr>
          <a:lstStyle/>
          <a:p>
            <a:r>
              <a:rPr lang="en-US" sz="3000" dirty="0"/>
              <a:t>Follow policies and procedures</a:t>
            </a:r>
          </a:p>
        </p:txBody>
      </p:sp>
      <p:pic>
        <p:nvPicPr>
          <p:cNvPr id="12" name="Picture 11"/>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sharpenSoften amount="50000"/>
                    </a14:imgEffect>
                    <a14:imgEffect>
                      <a14:colorTemperature colorTemp="59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8604" y="3806470"/>
            <a:ext cx="1970754" cy="1312291"/>
          </a:xfrm>
          <a:prstGeom prst="rect">
            <a:avLst/>
          </a:prstGeom>
        </p:spPr>
      </p:pic>
      <p:sp>
        <p:nvSpPr>
          <p:cNvPr id="11" name="TextBox 10"/>
          <p:cNvSpPr txBox="1"/>
          <p:nvPr/>
        </p:nvSpPr>
        <p:spPr>
          <a:xfrm>
            <a:off x="2735555" y="3962400"/>
            <a:ext cx="6217377" cy="1015663"/>
          </a:xfrm>
          <a:prstGeom prst="rect">
            <a:avLst/>
          </a:prstGeom>
          <a:noFill/>
        </p:spPr>
        <p:txBody>
          <a:bodyPr wrap="square" rtlCol="0">
            <a:spAutoFit/>
          </a:bodyPr>
          <a:lstStyle/>
          <a:p>
            <a:r>
              <a:rPr lang="en-US" sz="3000" dirty="0"/>
              <a:t>Attend trainings for HMIS to stay updated</a:t>
            </a:r>
          </a:p>
        </p:txBody>
      </p:sp>
      <p:sp>
        <p:nvSpPr>
          <p:cNvPr id="13" name="Title 1"/>
          <p:cNvSpPr txBox="1">
            <a:spLocks/>
          </p:cNvSpPr>
          <p:nvPr/>
        </p:nvSpPr>
        <p:spPr>
          <a:xfrm>
            <a:off x="152400" y="274638"/>
            <a:ext cx="87630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5">
                    <a:lumMod val="75000"/>
                  </a:schemeClr>
                </a:solidFill>
              </a:rPr>
              <a:t>HMIS Role: End User or Case Manager</a:t>
            </a:r>
          </a:p>
        </p:txBody>
      </p:sp>
      <p:pic>
        <p:nvPicPr>
          <p:cNvPr id="15" name="Graphic 14" descr="Checklist"/>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34873"/>
          <a:stretch/>
        </p:blipFill>
        <p:spPr>
          <a:xfrm>
            <a:off x="932280" y="1066800"/>
            <a:ext cx="914400" cy="595524"/>
          </a:xfrm>
          <a:prstGeom prst="rect">
            <a:avLst/>
          </a:prstGeom>
        </p:spPr>
      </p:pic>
      <p:pic>
        <p:nvPicPr>
          <p:cNvPr id="16" name="Graphic 15" descr="Handshake"/>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5732" y="1131205"/>
            <a:ext cx="1261052" cy="1261052"/>
          </a:xfrm>
          <a:prstGeom prst="rect">
            <a:avLst/>
          </a:prstGeom>
        </p:spPr>
      </p:pic>
    </p:spTree>
    <p:extLst>
      <p:ext uri="{BB962C8B-B14F-4D97-AF65-F5344CB8AC3E}">
        <p14:creationId xmlns:p14="http://schemas.microsoft.com/office/powerpoint/2010/main" val="3160880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1000" y="1143000"/>
            <a:ext cx="2118358" cy="990600"/>
          </a:xfrm>
          <a:prstGeom prst="rect">
            <a:avLst/>
          </a:prstGeom>
        </p:spPr>
      </p:pic>
      <p:sp>
        <p:nvSpPr>
          <p:cNvPr id="5" name="TextBox 4"/>
          <p:cNvSpPr txBox="1"/>
          <p:nvPr/>
        </p:nvSpPr>
        <p:spPr>
          <a:xfrm>
            <a:off x="2718495" y="1295400"/>
            <a:ext cx="5702174" cy="553998"/>
          </a:xfrm>
          <a:prstGeom prst="rect">
            <a:avLst/>
          </a:prstGeom>
          <a:noFill/>
        </p:spPr>
        <p:txBody>
          <a:bodyPr wrap="square" rtlCol="0">
            <a:spAutoFit/>
          </a:bodyPr>
          <a:lstStyle/>
          <a:p>
            <a:r>
              <a:rPr lang="en-US" sz="3000" dirty="0"/>
              <a:t>Act as the FIRST point of contact</a:t>
            </a:r>
          </a:p>
        </p:txBody>
      </p:sp>
      <p:pic>
        <p:nvPicPr>
          <p:cNvPr id="7" name="Picture 6"/>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82666" y="5244452"/>
            <a:ext cx="1321948" cy="1412925"/>
          </a:xfrm>
          <a:prstGeom prst="rect">
            <a:avLst/>
          </a:prstGeom>
        </p:spPr>
      </p:pic>
      <p:sp>
        <p:nvSpPr>
          <p:cNvPr id="8" name="TextBox 7"/>
          <p:cNvSpPr txBox="1"/>
          <p:nvPr/>
        </p:nvSpPr>
        <p:spPr>
          <a:xfrm>
            <a:off x="2718495" y="5712388"/>
            <a:ext cx="5520204" cy="553998"/>
          </a:xfrm>
          <a:prstGeom prst="rect">
            <a:avLst/>
          </a:prstGeom>
          <a:noFill/>
        </p:spPr>
        <p:txBody>
          <a:bodyPr wrap="square" rtlCol="0">
            <a:spAutoFit/>
          </a:bodyPr>
          <a:lstStyle/>
          <a:p>
            <a:r>
              <a:rPr lang="en-US" sz="3000" dirty="0"/>
              <a:t>Maintain data quality standards</a:t>
            </a:r>
          </a:p>
        </p:txBody>
      </p:sp>
      <p:pic>
        <p:nvPicPr>
          <p:cNvPr id="9" name="Picture 8"/>
          <p:cNvPicPr>
            <a:picLocks noChangeAspect="1"/>
          </p:cNvPicPr>
          <p:nvPr/>
        </p:nvPicPr>
        <p:blipFill>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sharpenSoften amount="25000"/>
                    </a14:imgEffect>
                    <a14:imgEffect>
                      <a14:colorTemperature colorTemp="88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82666" y="2514600"/>
            <a:ext cx="1047184" cy="1047184"/>
          </a:xfrm>
          <a:prstGeom prst="rect">
            <a:avLst/>
          </a:prstGeom>
        </p:spPr>
      </p:pic>
      <p:sp>
        <p:nvSpPr>
          <p:cNvPr id="10" name="TextBox 9"/>
          <p:cNvSpPr txBox="1"/>
          <p:nvPr/>
        </p:nvSpPr>
        <p:spPr>
          <a:xfrm>
            <a:off x="2718495" y="2590800"/>
            <a:ext cx="6006974" cy="1015663"/>
          </a:xfrm>
          <a:prstGeom prst="rect">
            <a:avLst/>
          </a:prstGeom>
          <a:noFill/>
        </p:spPr>
        <p:txBody>
          <a:bodyPr wrap="square" rtlCol="0">
            <a:spAutoFit/>
          </a:bodyPr>
          <a:lstStyle/>
          <a:p>
            <a:r>
              <a:rPr lang="en-US" sz="3000" dirty="0"/>
              <a:t>Ensure compliance with established policies and procedures</a:t>
            </a:r>
          </a:p>
        </p:txBody>
      </p:sp>
      <p:pic>
        <p:nvPicPr>
          <p:cNvPr id="12" name="Picture 11"/>
          <p:cNvPicPr>
            <a:picLocks noChangeAspect="1"/>
          </p:cNvPicPr>
          <p:nvPr/>
        </p:nvPicPr>
        <p:blipFill>
          <a:blip r:embed="rId8" cstate="print">
            <a:duotone>
              <a:prstClr val="black"/>
              <a:schemeClr val="accent5">
                <a:tint val="45000"/>
                <a:satMod val="400000"/>
              </a:schemeClr>
            </a:duotone>
            <a:extLst>
              <a:ext uri="{BEBA8EAE-BF5A-486C-A8C5-ECC9F3942E4B}">
                <a14:imgProps xmlns:a14="http://schemas.microsoft.com/office/drawing/2010/main">
                  <a14:imgLayer r:embed="rId9">
                    <a14:imgEffect>
                      <a14:sharpenSoften amount="50000"/>
                    </a14:imgEffect>
                    <a14:imgEffect>
                      <a14:colorTemperature colorTemp="59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8604" y="3806470"/>
            <a:ext cx="1970754" cy="1312291"/>
          </a:xfrm>
          <a:prstGeom prst="rect">
            <a:avLst/>
          </a:prstGeom>
        </p:spPr>
      </p:pic>
      <p:sp>
        <p:nvSpPr>
          <p:cNvPr id="11" name="TextBox 10"/>
          <p:cNvSpPr txBox="1"/>
          <p:nvPr/>
        </p:nvSpPr>
        <p:spPr>
          <a:xfrm>
            <a:off x="2735555" y="3962400"/>
            <a:ext cx="6217377" cy="1015663"/>
          </a:xfrm>
          <a:prstGeom prst="rect">
            <a:avLst/>
          </a:prstGeom>
          <a:noFill/>
        </p:spPr>
        <p:txBody>
          <a:bodyPr wrap="square" rtlCol="0">
            <a:spAutoFit/>
          </a:bodyPr>
          <a:lstStyle/>
          <a:p>
            <a:r>
              <a:rPr lang="en-US" sz="3000" dirty="0"/>
              <a:t>Attend trainings and meetings related to HMIS</a:t>
            </a:r>
          </a:p>
        </p:txBody>
      </p:sp>
      <p:sp>
        <p:nvSpPr>
          <p:cNvPr id="13" name="Title 1"/>
          <p:cNvSpPr txBox="1">
            <a:spLocks/>
          </p:cNvSpPr>
          <p:nvPr/>
        </p:nvSpPr>
        <p:spPr>
          <a:xfrm>
            <a:off x="152400" y="274638"/>
            <a:ext cx="87630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5">
                    <a:lumMod val="75000"/>
                  </a:schemeClr>
                </a:solidFill>
              </a:rPr>
              <a:t>HMIS Role: Agency Administrator</a:t>
            </a:r>
          </a:p>
        </p:txBody>
      </p:sp>
    </p:spTree>
    <p:extLst>
      <p:ext uri="{BB962C8B-B14F-4D97-AF65-F5344CB8AC3E}">
        <p14:creationId xmlns:p14="http://schemas.microsoft.com/office/powerpoint/2010/main" val="3819181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5740" t="18539" r="4215" b="2355"/>
          <a:stretch/>
        </p:blipFill>
        <p:spPr>
          <a:xfrm>
            <a:off x="421625" y="1825387"/>
            <a:ext cx="8516203" cy="3207225"/>
          </a:xfrm>
          <a:prstGeom prst="rect">
            <a:avLst/>
          </a:prstGeom>
        </p:spPr>
      </p:pic>
      <p:sp>
        <p:nvSpPr>
          <p:cNvPr id="2" name="TextBox 1"/>
          <p:cNvSpPr txBox="1"/>
          <p:nvPr/>
        </p:nvSpPr>
        <p:spPr>
          <a:xfrm>
            <a:off x="304800" y="304800"/>
            <a:ext cx="8620836" cy="630942"/>
          </a:xfrm>
          <a:prstGeom prst="rect">
            <a:avLst/>
          </a:prstGeom>
          <a:noFill/>
        </p:spPr>
        <p:txBody>
          <a:bodyPr wrap="square" rtlCol="0">
            <a:spAutoFit/>
          </a:bodyPr>
          <a:lstStyle/>
          <a:p>
            <a:pPr algn="ctr"/>
            <a:r>
              <a:rPr lang="en-US" sz="3500" dirty="0">
                <a:solidFill>
                  <a:schemeClr val="accent5">
                    <a:lumMod val="75000"/>
                  </a:schemeClr>
                </a:solidFill>
              </a:rPr>
              <a:t>NCCEH’s Data Team Covers 81 Counties in NC</a:t>
            </a:r>
          </a:p>
        </p:txBody>
      </p:sp>
      <p:sp>
        <p:nvSpPr>
          <p:cNvPr id="5" name="TextBox 4"/>
          <p:cNvSpPr txBox="1"/>
          <p:nvPr/>
        </p:nvSpPr>
        <p:spPr>
          <a:xfrm>
            <a:off x="5486400" y="2209800"/>
            <a:ext cx="973540" cy="323165"/>
          </a:xfrm>
          <a:prstGeom prst="rect">
            <a:avLst/>
          </a:prstGeom>
          <a:noFill/>
        </p:spPr>
        <p:txBody>
          <a:bodyPr wrap="square" rtlCol="0">
            <a:spAutoFit/>
          </a:bodyPr>
          <a:lstStyle/>
          <a:p>
            <a:r>
              <a:rPr lang="en-US" sz="1500" b="1" dirty="0">
                <a:solidFill>
                  <a:schemeClr val="bg1"/>
                </a:solidFill>
              </a:rPr>
              <a:t>Durham</a:t>
            </a:r>
          </a:p>
        </p:txBody>
      </p:sp>
      <p:sp>
        <p:nvSpPr>
          <p:cNvPr id="7" name="TextBox 6"/>
          <p:cNvSpPr txBox="1"/>
          <p:nvPr/>
        </p:nvSpPr>
        <p:spPr>
          <a:xfrm>
            <a:off x="4667534" y="1981200"/>
            <a:ext cx="895066" cy="323165"/>
          </a:xfrm>
          <a:prstGeom prst="rect">
            <a:avLst/>
          </a:prstGeom>
          <a:noFill/>
        </p:spPr>
        <p:txBody>
          <a:bodyPr wrap="square" rtlCol="0">
            <a:spAutoFit/>
          </a:bodyPr>
          <a:lstStyle/>
          <a:p>
            <a:r>
              <a:rPr lang="en-US" sz="1500" b="1" dirty="0">
                <a:solidFill>
                  <a:schemeClr val="bg1"/>
                </a:solidFill>
              </a:rPr>
              <a:t>Orange</a:t>
            </a:r>
          </a:p>
        </p:txBody>
      </p:sp>
      <p:sp>
        <p:nvSpPr>
          <p:cNvPr id="8" name="Oval 7"/>
          <p:cNvSpPr/>
          <p:nvPr/>
        </p:nvSpPr>
        <p:spPr>
          <a:xfrm>
            <a:off x="5334000" y="24384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62600" y="25146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9433" y="4885983"/>
            <a:ext cx="2133600" cy="323165"/>
          </a:xfrm>
          <a:prstGeom prst="rect">
            <a:avLst/>
          </a:prstGeom>
          <a:noFill/>
        </p:spPr>
        <p:txBody>
          <a:bodyPr wrap="square" rtlCol="0">
            <a:spAutoFit/>
          </a:bodyPr>
          <a:lstStyle/>
          <a:p>
            <a:r>
              <a:rPr lang="en-US" sz="1500" b="1" dirty="0"/>
              <a:t>NC Balance of State </a:t>
            </a:r>
            <a:r>
              <a:rPr lang="en-US" sz="1500" b="1" dirty="0" err="1"/>
              <a:t>CoC</a:t>
            </a:r>
            <a:endParaRPr lang="en-US" sz="1500" b="1" dirty="0"/>
          </a:p>
        </p:txBody>
      </p:sp>
      <p:sp>
        <p:nvSpPr>
          <p:cNvPr id="12" name="Oval 11"/>
          <p:cNvSpPr/>
          <p:nvPr/>
        </p:nvSpPr>
        <p:spPr>
          <a:xfrm>
            <a:off x="2608997" y="4989920"/>
            <a:ext cx="152400" cy="85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466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6858000" cy="838200"/>
          </a:xfrm>
        </p:spPr>
        <p:txBody>
          <a:bodyPr/>
          <a:lstStyle/>
          <a:p>
            <a:r>
              <a:rPr lang="en-US" dirty="0">
                <a:solidFill>
                  <a:schemeClr val="accent5">
                    <a:lumMod val="50000"/>
                  </a:schemeClr>
                </a:solidFill>
              </a:rPr>
              <a:t>How to get access</a:t>
            </a:r>
            <a:endParaRPr lang="en-US" sz="3200" dirty="0">
              <a:solidFill>
                <a:schemeClr val="accent5">
                  <a:lumMod val="50000"/>
                </a:schemeClr>
              </a:solidFill>
            </a:endParaRPr>
          </a:p>
        </p:txBody>
      </p:sp>
    </p:spTree>
    <p:extLst>
      <p:ext uri="{BB962C8B-B14F-4D97-AF65-F5344CB8AC3E}">
        <p14:creationId xmlns:p14="http://schemas.microsoft.com/office/powerpoint/2010/main" val="3580764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5337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lumMod val="75000"/>
                  </a:schemeClr>
                </a:solidFill>
              </a:rPr>
              <a:t>Request HMIS Licenses by Dec 7</a:t>
            </a:r>
          </a:p>
        </p:txBody>
      </p:sp>
      <p:graphicFrame>
        <p:nvGraphicFramePr>
          <p:cNvPr id="3" name="Table 2"/>
          <p:cNvGraphicFramePr>
            <a:graphicFrameLocks noGrp="1"/>
          </p:cNvGraphicFramePr>
          <p:nvPr>
            <p:extLst>
              <p:ext uri="{D42A27DB-BD31-4B8C-83A1-F6EECF244321}">
                <p14:modId xmlns:p14="http://schemas.microsoft.com/office/powerpoint/2010/main" val="2443247630"/>
              </p:ext>
            </p:extLst>
          </p:nvPr>
        </p:nvGraphicFramePr>
        <p:xfrm>
          <a:off x="429768" y="1349740"/>
          <a:ext cx="7924800" cy="3124200"/>
        </p:xfrm>
        <a:graphic>
          <a:graphicData uri="http://schemas.openxmlformats.org/drawingml/2006/table">
            <a:tbl>
              <a:tblPr firstRow="1" bandRow="1">
                <a:tableStyleId>{2D5ABB26-0587-4C30-8999-92F81FD0307C}</a:tableStyleId>
              </a:tblPr>
              <a:tblGrid>
                <a:gridCol w="7924800">
                  <a:extLst>
                    <a:ext uri="{9D8B030D-6E8A-4147-A177-3AD203B41FA5}">
                      <a16:colId xmlns:a16="http://schemas.microsoft.com/office/drawing/2014/main" val="20001"/>
                    </a:ext>
                  </a:extLst>
                </a:gridCol>
              </a:tblGrid>
              <a:tr h="3124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i="0" dirty="0"/>
                        <a:t>Submit a NC Balance of State </a:t>
                      </a:r>
                      <a:r>
                        <a:rPr lang="en-US" sz="3200" i="0" dirty="0" err="1"/>
                        <a:t>CoC</a:t>
                      </a:r>
                      <a:r>
                        <a:rPr lang="en-US" sz="3200" i="0" dirty="0"/>
                        <a:t> License Request Form from </a:t>
                      </a:r>
                      <a:r>
                        <a:rPr lang="en-US" sz="3200" i="0" dirty="0">
                          <a:hlinkClick r:id="rId3"/>
                        </a:rPr>
                        <a:t>ncceh.org/</a:t>
                      </a:r>
                      <a:r>
                        <a:rPr lang="en-US" sz="3200" i="0" dirty="0" err="1">
                          <a:hlinkClick r:id="rId3"/>
                        </a:rPr>
                        <a:t>hmis</a:t>
                      </a:r>
                      <a:r>
                        <a:rPr lang="en-US" sz="3200" i="0" dirty="0">
                          <a:hlinkClick r:id="rId3"/>
                        </a:rPr>
                        <a:t>/trainings</a:t>
                      </a:r>
                      <a:endParaRPr lang="en-US" sz="32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sz="3200" i="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50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3500" i="0" dirty="0"/>
                    </a:p>
                  </a:txBody>
                  <a:tcPr/>
                </a:tc>
                <a:extLst>
                  <a:ext uri="{0D108BD9-81ED-4DB2-BD59-A6C34878D82A}">
                    <a16:rowId xmlns:a16="http://schemas.microsoft.com/office/drawing/2014/main" val="10000"/>
                  </a:ext>
                </a:extLst>
              </a:tr>
            </a:tbl>
          </a:graphicData>
        </a:graphic>
      </p:graphicFrame>
      <p:pic>
        <p:nvPicPr>
          <p:cNvPr id="4" name="Picture 3">
            <a:extLst>
              <a:ext uri="{FF2B5EF4-FFF2-40B4-BE49-F238E27FC236}">
                <a16:creationId xmlns:a16="http://schemas.microsoft.com/office/drawing/2014/main" id="{17B11C33-E61B-41FB-95AB-5C1EF5A24F18}"/>
              </a:ext>
            </a:extLst>
          </p:cNvPr>
          <p:cNvPicPr>
            <a:picLocks noChangeAspect="1"/>
          </p:cNvPicPr>
          <p:nvPr/>
        </p:nvPicPr>
        <p:blipFill>
          <a:blip r:embed="rId4"/>
          <a:stretch>
            <a:fillRect/>
          </a:stretch>
        </p:blipFill>
        <p:spPr>
          <a:xfrm>
            <a:off x="239025" y="2356016"/>
            <a:ext cx="8038902" cy="4349584"/>
          </a:xfrm>
          <a:prstGeom prst="rect">
            <a:avLst/>
          </a:prstGeom>
        </p:spPr>
      </p:pic>
      <p:sp>
        <p:nvSpPr>
          <p:cNvPr id="13" name="Rectangle 12">
            <a:extLst>
              <a:ext uri="{FF2B5EF4-FFF2-40B4-BE49-F238E27FC236}">
                <a16:creationId xmlns:a16="http://schemas.microsoft.com/office/drawing/2014/main" id="{A9FEFD13-AB99-4F23-852A-52943671FF3A}"/>
              </a:ext>
            </a:extLst>
          </p:cNvPr>
          <p:cNvSpPr/>
          <p:nvPr/>
        </p:nvSpPr>
        <p:spPr>
          <a:xfrm>
            <a:off x="3733800" y="6248400"/>
            <a:ext cx="838200" cy="234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348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The Training Process</a:t>
            </a:r>
          </a:p>
        </p:txBody>
      </p:sp>
      <p:graphicFrame>
        <p:nvGraphicFramePr>
          <p:cNvPr id="3" name="Table 2"/>
          <p:cNvGraphicFramePr>
            <a:graphicFrameLocks noGrp="1"/>
          </p:cNvGraphicFramePr>
          <p:nvPr>
            <p:extLst>
              <p:ext uri="{D42A27DB-BD31-4B8C-83A1-F6EECF244321}">
                <p14:modId xmlns:p14="http://schemas.microsoft.com/office/powerpoint/2010/main" val="1363829607"/>
              </p:ext>
            </p:extLst>
          </p:nvPr>
        </p:nvGraphicFramePr>
        <p:xfrm>
          <a:off x="533400" y="1600200"/>
          <a:ext cx="7924800" cy="5029200"/>
        </p:xfrm>
        <a:graphic>
          <a:graphicData uri="http://schemas.openxmlformats.org/drawingml/2006/table">
            <a:tbl>
              <a:tblPr firstRow="1" bandRow="1">
                <a:tableStyleId>{2D5ABB26-0587-4C30-8999-92F81FD0307C}</a:tableStyleId>
              </a:tblPr>
              <a:tblGrid>
                <a:gridCol w="7924800">
                  <a:extLst>
                    <a:ext uri="{9D8B030D-6E8A-4147-A177-3AD203B41FA5}">
                      <a16:colId xmlns:a16="http://schemas.microsoft.com/office/drawing/2014/main" val="20001"/>
                    </a:ext>
                  </a:extLst>
                </a:gridCol>
              </a:tblGrid>
              <a:tr h="3124200">
                <a:tc>
                  <a:txBody>
                    <a:bodyPr/>
                    <a:lstStyle/>
                    <a:p>
                      <a:pPr marL="742950" indent="-742950">
                        <a:buFont typeface="+mj-lt"/>
                        <a:buAutoNum type="arabicPeriod"/>
                      </a:pPr>
                      <a:r>
                        <a:rPr lang="en-US" sz="3600" i="0" dirty="0"/>
                        <a:t>Send Agency, Project, and User details via Form</a:t>
                      </a:r>
                    </a:p>
                    <a:p>
                      <a:pPr marL="742950" indent="-742950">
                        <a:buFont typeface="+mj-lt"/>
                        <a:buAutoNum type="arabicPeriod"/>
                      </a:pPr>
                      <a:r>
                        <a:rPr lang="en-US" sz="3600" i="0" dirty="0"/>
                        <a:t>Take Trainings Online, send certificates </a:t>
                      </a:r>
                    </a:p>
                    <a:p>
                      <a:pPr marL="742950" indent="-742950">
                        <a:buFont typeface="+mj-lt"/>
                        <a:buAutoNum type="arabicPeriod"/>
                      </a:pPr>
                      <a:r>
                        <a:rPr lang="en-US" sz="3600" i="0" dirty="0"/>
                        <a:t>Sign Documents Online</a:t>
                      </a:r>
                    </a:p>
                    <a:p>
                      <a:endParaRPr lang="en-US" sz="3600" i="0" dirty="0"/>
                    </a:p>
                    <a:p>
                      <a:endParaRPr lang="en-US" sz="3600" i="0" dirty="0"/>
                    </a:p>
                    <a:p>
                      <a:endParaRPr lang="en-US" sz="36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t>Contact the Data Center at any point for any and all questions!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82557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Practice as you train</a:t>
            </a:r>
          </a:p>
        </p:txBody>
      </p:sp>
      <p:graphicFrame>
        <p:nvGraphicFramePr>
          <p:cNvPr id="3" name="Table 2"/>
          <p:cNvGraphicFramePr>
            <a:graphicFrameLocks noGrp="1"/>
          </p:cNvGraphicFramePr>
          <p:nvPr>
            <p:extLst>
              <p:ext uri="{D42A27DB-BD31-4B8C-83A1-F6EECF244321}">
                <p14:modId xmlns:p14="http://schemas.microsoft.com/office/powerpoint/2010/main" val="3142136995"/>
              </p:ext>
            </p:extLst>
          </p:nvPr>
        </p:nvGraphicFramePr>
        <p:xfrm>
          <a:off x="304800" y="1600200"/>
          <a:ext cx="8610600" cy="3124200"/>
        </p:xfrm>
        <a:graphic>
          <a:graphicData uri="http://schemas.openxmlformats.org/drawingml/2006/table">
            <a:tbl>
              <a:tblPr firstRow="1" bandRow="1">
                <a:tableStyleId>{2D5ABB26-0587-4C30-8999-92F81FD0307C}</a:tableStyleId>
              </a:tblPr>
              <a:tblGrid>
                <a:gridCol w="8610600">
                  <a:extLst>
                    <a:ext uri="{9D8B030D-6E8A-4147-A177-3AD203B41FA5}">
                      <a16:colId xmlns:a16="http://schemas.microsoft.com/office/drawing/2014/main" val="20001"/>
                    </a:ext>
                  </a:extLst>
                </a:gridCol>
              </a:tblGrid>
              <a:tr h="3124200">
                <a:tc>
                  <a:txBody>
                    <a:bodyPr/>
                    <a:lstStyle/>
                    <a:p>
                      <a:r>
                        <a:rPr lang="en-US" sz="3500" i="0" dirty="0"/>
                        <a:t>The Data Center can give you customized login access, please request via email: hmis@ncceh.org</a:t>
                      </a:r>
                    </a:p>
                    <a:p>
                      <a:endParaRPr lang="en-US" sz="3500" i="0" dirty="0"/>
                    </a:p>
                  </a:txBody>
                  <a:tcPr/>
                </a:tc>
                <a:extLst>
                  <a:ext uri="{0D108BD9-81ED-4DB2-BD59-A6C34878D82A}">
                    <a16:rowId xmlns:a16="http://schemas.microsoft.com/office/drawing/2014/main" val="10000"/>
                  </a:ext>
                </a:extLst>
              </a:tr>
            </a:tbl>
          </a:graphicData>
        </a:graphic>
      </p:graphicFrame>
      <p:pic>
        <p:nvPicPr>
          <p:cNvPr id="5" name="Picture 4">
            <a:hlinkClick r:id="rId3"/>
            <a:extLst>
              <a:ext uri="{FF2B5EF4-FFF2-40B4-BE49-F238E27FC236}">
                <a16:creationId xmlns:a16="http://schemas.microsoft.com/office/drawing/2014/main" id="{1E38402A-EAF4-4CF3-956C-F29AE885B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101" y="2749767"/>
            <a:ext cx="3157798" cy="3949266"/>
          </a:xfrm>
          <a:prstGeom prst="rect">
            <a:avLst/>
          </a:prstGeom>
        </p:spPr>
      </p:pic>
    </p:spTree>
    <p:extLst>
      <p:ext uri="{BB962C8B-B14F-4D97-AF65-F5344CB8AC3E}">
        <p14:creationId xmlns:p14="http://schemas.microsoft.com/office/powerpoint/2010/main" val="2153171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80" y="1450848"/>
            <a:ext cx="6858000" cy="838200"/>
          </a:xfrm>
        </p:spPr>
        <p:txBody>
          <a:bodyPr/>
          <a:lstStyle/>
          <a:p>
            <a:r>
              <a:rPr lang="en-US" dirty="0">
                <a:solidFill>
                  <a:schemeClr val="accent5">
                    <a:lumMod val="50000"/>
                  </a:schemeClr>
                </a:solidFill>
              </a:rPr>
              <a:t>Data Collection essentials</a:t>
            </a:r>
            <a:endParaRPr lang="en-US" sz="3200" dirty="0">
              <a:solidFill>
                <a:schemeClr val="accent5">
                  <a:lumMod val="50000"/>
                </a:schemeClr>
              </a:solidFill>
            </a:endParaRPr>
          </a:p>
        </p:txBody>
      </p:sp>
      <p:pic>
        <p:nvPicPr>
          <p:cNvPr id="4" name="Graphic 3" descr="Gears">
            <a:extLst>
              <a:ext uri="{FF2B5EF4-FFF2-40B4-BE49-F238E27FC236}">
                <a16:creationId xmlns:a16="http://schemas.microsoft.com/office/drawing/2014/main" id="{21932807-20C9-4658-86F9-97DF244586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1371600"/>
            <a:ext cx="914400" cy="914400"/>
          </a:xfrm>
          <a:prstGeom prst="rect">
            <a:avLst/>
          </a:prstGeom>
        </p:spPr>
      </p:pic>
    </p:spTree>
    <p:extLst>
      <p:ext uri="{BB962C8B-B14F-4D97-AF65-F5344CB8AC3E}">
        <p14:creationId xmlns:p14="http://schemas.microsoft.com/office/powerpoint/2010/main" val="1620944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solidFill>
                  <a:schemeClr val="accent5">
                    <a:lumMod val="75000"/>
                  </a:schemeClr>
                </a:solidFill>
              </a:rPr>
              <a:t>HMIS client record = Electronic client file</a:t>
            </a:r>
          </a:p>
        </p:txBody>
      </p:sp>
      <p:pic>
        <p:nvPicPr>
          <p:cNvPr id="5" name="Picture 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t="19440"/>
          <a:stretch/>
        </p:blipFill>
        <p:spPr>
          <a:xfrm>
            <a:off x="5562600" y="2658525"/>
            <a:ext cx="2788111" cy="2246101"/>
          </a:xfrm>
          <a:prstGeom prst="rect">
            <a:avLst/>
          </a:prstGeom>
        </p:spPr>
      </p:pic>
      <p:pic>
        <p:nvPicPr>
          <p:cNvPr id="6" name="Picture 5"/>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609600" y="1828800"/>
            <a:ext cx="3853129" cy="3905552"/>
          </a:xfrm>
          <a:prstGeom prst="rect">
            <a:avLst/>
          </a:prstGeom>
        </p:spPr>
      </p:pic>
      <p:sp>
        <p:nvSpPr>
          <p:cNvPr id="7" name="TextBox 6"/>
          <p:cNvSpPr txBox="1"/>
          <p:nvPr/>
        </p:nvSpPr>
        <p:spPr>
          <a:xfrm>
            <a:off x="1066800" y="5734352"/>
            <a:ext cx="1676400" cy="369332"/>
          </a:xfrm>
          <a:prstGeom prst="rect">
            <a:avLst/>
          </a:prstGeom>
          <a:noFill/>
        </p:spPr>
        <p:txBody>
          <a:bodyPr wrap="square" rtlCol="0">
            <a:spAutoFit/>
          </a:bodyPr>
          <a:lstStyle/>
          <a:p>
            <a:pPr algn="ctr"/>
            <a:r>
              <a:rPr lang="en-US" dirty="0"/>
              <a:t>HMIS</a:t>
            </a:r>
          </a:p>
        </p:txBody>
      </p:sp>
      <p:sp>
        <p:nvSpPr>
          <p:cNvPr id="8" name="TextBox 7"/>
          <p:cNvSpPr txBox="1"/>
          <p:nvPr/>
        </p:nvSpPr>
        <p:spPr>
          <a:xfrm>
            <a:off x="6477000" y="5726668"/>
            <a:ext cx="1676400" cy="369332"/>
          </a:xfrm>
          <a:prstGeom prst="rect">
            <a:avLst/>
          </a:prstGeom>
          <a:noFill/>
        </p:spPr>
        <p:txBody>
          <a:bodyPr wrap="square" rtlCol="0">
            <a:spAutoFit/>
          </a:bodyPr>
          <a:lstStyle/>
          <a:p>
            <a:pPr algn="ctr"/>
            <a:r>
              <a:rPr lang="en-US" dirty="0"/>
              <a:t>Client Record</a:t>
            </a:r>
          </a:p>
        </p:txBody>
      </p:sp>
    </p:spTree>
    <p:extLst>
      <p:ext uri="{BB962C8B-B14F-4D97-AF65-F5344CB8AC3E}">
        <p14:creationId xmlns:p14="http://schemas.microsoft.com/office/powerpoint/2010/main" val="2542864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a:solidFill>
                  <a:schemeClr val="accent5">
                    <a:lumMod val="75000"/>
                  </a:schemeClr>
                </a:solidFill>
              </a:rPr>
              <a:t>The data you enter into HMIS MATTERS!</a:t>
            </a:r>
          </a:p>
        </p:txBody>
      </p:sp>
      <p:sp>
        <p:nvSpPr>
          <p:cNvPr id="5" name="TextBox 4"/>
          <p:cNvSpPr txBox="1"/>
          <p:nvPr/>
        </p:nvSpPr>
        <p:spPr>
          <a:xfrm>
            <a:off x="4533900" y="1752600"/>
            <a:ext cx="3581400" cy="4247317"/>
          </a:xfrm>
          <a:prstGeom prst="rect">
            <a:avLst/>
          </a:prstGeom>
          <a:noFill/>
        </p:spPr>
        <p:txBody>
          <a:bodyPr wrap="square" rtlCol="0">
            <a:spAutoFit/>
          </a:bodyPr>
          <a:lstStyle/>
          <a:p>
            <a:pPr algn="ctr"/>
            <a:r>
              <a:rPr lang="en-US" sz="3000" b="1" dirty="0"/>
              <a:t>Universal Data Elements</a:t>
            </a:r>
          </a:p>
          <a:p>
            <a:pPr algn="ctr"/>
            <a:endParaRPr lang="en-US" sz="3000" b="1" dirty="0"/>
          </a:p>
          <a:p>
            <a:pPr algn="ctr"/>
            <a:r>
              <a:rPr lang="en-US" sz="3000" dirty="0"/>
              <a:t>&amp;</a:t>
            </a:r>
          </a:p>
          <a:p>
            <a:pPr lvl="1" algn="ctr"/>
            <a:endParaRPr lang="en-US" sz="3000" dirty="0"/>
          </a:p>
          <a:p>
            <a:pPr algn="ctr"/>
            <a:r>
              <a:rPr lang="en-US" sz="3000" b="1" dirty="0"/>
              <a:t>Project Specific Elements</a:t>
            </a:r>
          </a:p>
          <a:p>
            <a:endParaRPr lang="en-US" sz="3000" dirty="0"/>
          </a:p>
          <a:p>
            <a:endParaRPr lang="en-US" sz="3000" dirty="0"/>
          </a:p>
        </p:txBody>
      </p:sp>
      <p:sp>
        <p:nvSpPr>
          <p:cNvPr id="3" name="TextBox 2">
            <a:extLst>
              <a:ext uri="{FF2B5EF4-FFF2-40B4-BE49-F238E27FC236}">
                <a16:creationId xmlns:a16="http://schemas.microsoft.com/office/drawing/2014/main" id="{9D99F413-80A5-44BF-A398-6A35A8DA6F62}"/>
              </a:ext>
            </a:extLst>
          </p:cNvPr>
          <p:cNvSpPr txBox="1"/>
          <p:nvPr/>
        </p:nvSpPr>
        <p:spPr>
          <a:xfrm>
            <a:off x="381000" y="5613456"/>
            <a:ext cx="3581400" cy="276999"/>
          </a:xfrm>
          <a:prstGeom prst="rect">
            <a:avLst/>
          </a:prstGeom>
          <a:noFill/>
        </p:spPr>
        <p:txBody>
          <a:bodyPr wrap="square" rtlCol="0">
            <a:spAutoFit/>
          </a:bodyPr>
          <a:lstStyle/>
          <a:p>
            <a:r>
              <a:rPr lang="en-US" sz="1200" dirty="0"/>
              <a:t>Click on image for the HUD Data Standards Manual</a:t>
            </a:r>
          </a:p>
        </p:txBody>
      </p:sp>
      <p:pic>
        <p:nvPicPr>
          <p:cNvPr id="4" name="Picture 3">
            <a:hlinkClick r:id="rId3"/>
            <a:extLst>
              <a:ext uri="{FF2B5EF4-FFF2-40B4-BE49-F238E27FC236}">
                <a16:creationId xmlns:a16="http://schemas.microsoft.com/office/drawing/2014/main" id="{67C43538-261B-4A3B-B883-6B0179F12FBD}"/>
              </a:ext>
            </a:extLst>
          </p:cNvPr>
          <p:cNvPicPr>
            <a:picLocks noChangeAspect="1"/>
          </p:cNvPicPr>
          <p:nvPr/>
        </p:nvPicPr>
        <p:blipFill>
          <a:blip r:embed="rId4"/>
          <a:stretch>
            <a:fillRect/>
          </a:stretch>
        </p:blipFill>
        <p:spPr>
          <a:xfrm>
            <a:off x="490537" y="1650263"/>
            <a:ext cx="4081463" cy="3795712"/>
          </a:xfrm>
          <a:prstGeom prst="rect">
            <a:avLst/>
          </a:prstGeom>
        </p:spPr>
      </p:pic>
    </p:spTree>
    <p:extLst>
      <p:ext uri="{BB962C8B-B14F-4D97-AF65-F5344CB8AC3E}">
        <p14:creationId xmlns:p14="http://schemas.microsoft.com/office/powerpoint/2010/main" val="2645724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Universal Data Elements (UDE)</a:t>
            </a:r>
          </a:p>
        </p:txBody>
      </p:sp>
      <p:sp>
        <p:nvSpPr>
          <p:cNvPr id="3" name="Content Placeholder 2"/>
          <p:cNvSpPr>
            <a:spLocks noGrp="1"/>
          </p:cNvSpPr>
          <p:nvPr>
            <p:ph idx="1"/>
          </p:nvPr>
        </p:nvSpPr>
        <p:spPr/>
        <p:txBody>
          <a:bodyPr/>
          <a:lstStyle/>
          <a:p>
            <a:pPr marL="0" indent="0">
              <a:buNone/>
            </a:pPr>
            <a:r>
              <a:rPr lang="en-US" b="1" dirty="0"/>
              <a:t>Required</a:t>
            </a:r>
            <a:r>
              <a:rPr lang="en-US" dirty="0"/>
              <a:t> for all</a:t>
            </a:r>
          </a:p>
          <a:p>
            <a:pPr marL="0" indent="0">
              <a:buNone/>
            </a:pPr>
            <a:r>
              <a:rPr lang="en-US" dirty="0"/>
              <a:t>Critical to federal reporting</a:t>
            </a:r>
          </a:p>
          <a:p>
            <a:pPr marL="457200" lvl="1" indent="0">
              <a:buNone/>
            </a:pPr>
            <a:r>
              <a:rPr lang="en-US" dirty="0"/>
              <a:t>LSA, PIT, APR, CAPER, HOPWA, SSVF upload, etc.</a:t>
            </a:r>
          </a:p>
          <a:p>
            <a:pPr marL="0" indent="0">
              <a:buNone/>
            </a:pPr>
            <a:endParaRPr lang="en-US" b="1" dirty="0"/>
          </a:p>
          <a:p>
            <a:pPr marL="0" indent="0">
              <a:buNone/>
            </a:pPr>
            <a:r>
              <a:rPr lang="en-US" b="1" dirty="0"/>
              <a:t>Useful </a:t>
            </a:r>
            <a:r>
              <a:rPr lang="en-US" dirty="0"/>
              <a:t>to track</a:t>
            </a:r>
            <a:endParaRPr lang="en-US" b="1" dirty="0"/>
          </a:p>
          <a:p>
            <a:pPr marL="0" indent="0">
              <a:buNone/>
            </a:pPr>
            <a:r>
              <a:rPr lang="en-US" dirty="0"/>
              <a:t>Establish the baseline data for analysis</a:t>
            </a:r>
          </a:p>
          <a:p>
            <a:pPr marL="0" indent="0">
              <a:buNone/>
            </a:pPr>
            <a:endParaRPr lang="en-US" dirty="0"/>
          </a:p>
        </p:txBody>
      </p:sp>
    </p:spTree>
    <p:extLst>
      <p:ext uri="{BB962C8B-B14F-4D97-AF65-F5344CB8AC3E}">
        <p14:creationId xmlns:p14="http://schemas.microsoft.com/office/powerpoint/2010/main" val="4047296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09600" y="1417638"/>
            <a:ext cx="7924800" cy="4876800"/>
          </a:xfrm>
        </p:spPr>
        <p:txBody>
          <a:bodyPr numCol="2">
            <a:noAutofit/>
          </a:bodyPr>
          <a:lstStyle/>
          <a:p>
            <a:r>
              <a:rPr lang="en-US" sz="2300" dirty="0"/>
              <a:t>Name</a:t>
            </a:r>
          </a:p>
          <a:p>
            <a:r>
              <a:rPr lang="en-US" sz="2300" dirty="0"/>
              <a:t>Social Security Number</a:t>
            </a:r>
          </a:p>
          <a:p>
            <a:r>
              <a:rPr lang="en-US" sz="2300" dirty="0"/>
              <a:t>Date of Birth</a:t>
            </a:r>
          </a:p>
          <a:p>
            <a:r>
              <a:rPr lang="en-US" sz="2300" dirty="0"/>
              <a:t>Gender</a:t>
            </a:r>
          </a:p>
          <a:p>
            <a:r>
              <a:rPr lang="en-US" sz="2300" dirty="0"/>
              <a:t>Race</a:t>
            </a:r>
          </a:p>
          <a:p>
            <a:r>
              <a:rPr lang="en-US" sz="2300" dirty="0"/>
              <a:t>Ethnicity</a:t>
            </a:r>
          </a:p>
          <a:p>
            <a:r>
              <a:rPr lang="en-US" sz="2300" dirty="0"/>
              <a:t>Veteran Status</a:t>
            </a:r>
          </a:p>
          <a:p>
            <a:r>
              <a:rPr lang="en-US" sz="2300" dirty="0"/>
              <a:t>Disabling Condition</a:t>
            </a:r>
          </a:p>
          <a:p>
            <a:r>
              <a:rPr lang="en-US" sz="2300" dirty="0"/>
              <a:t>Project Entry Date</a:t>
            </a:r>
          </a:p>
          <a:p>
            <a:r>
              <a:rPr lang="en-US" sz="2300" dirty="0"/>
              <a:t>Project Exit Date</a:t>
            </a:r>
          </a:p>
          <a:p>
            <a:endParaRPr lang="en-US" sz="2300" dirty="0"/>
          </a:p>
          <a:p>
            <a:r>
              <a:rPr lang="en-US" sz="2300" dirty="0"/>
              <a:t>Destination</a:t>
            </a:r>
          </a:p>
          <a:p>
            <a:r>
              <a:rPr lang="en-US" sz="2300" dirty="0"/>
              <a:t>Relationship to Head of Household</a:t>
            </a:r>
          </a:p>
          <a:p>
            <a:r>
              <a:rPr lang="en-US" sz="2300" dirty="0"/>
              <a:t>Client Location</a:t>
            </a:r>
          </a:p>
          <a:p>
            <a:r>
              <a:rPr lang="en-US" sz="2300" dirty="0"/>
              <a:t>Housing Move-In Date</a:t>
            </a:r>
          </a:p>
          <a:p>
            <a:r>
              <a:rPr lang="en-US" sz="2300" dirty="0"/>
              <a:t>Living Situation</a:t>
            </a:r>
          </a:p>
        </p:txBody>
      </p:sp>
      <p:sp>
        <p:nvSpPr>
          <p:cNvPr id="3" name="Slide Number Placeholder 2"/>
          <p:cNvSpPr>
            <a:spLocks noGrp="1"/>
          </p:cNvSpPr>
          <p:nvPr>
            <p:ph type="sldNum" sz="quarter" idx="12"/>
          </p:nvPr>
        </p:nvSpPr>
        <p:spPr/>
        <p:txBody>
          <a:bodyPr/>
          <a:lstStyle/>
          <a:p>
            <a:fld id="{E4DACE3D-180B-4813-934F-0C7093CEDB7B}" type="slidenum">
              <a:rPr lang="en-US" smtClean="0"/>
              <a:t>47</a:t>
            </a:fld>
            <a:endParaRPr lang="en-US"/>
          </a:p>
        </p:txBody>
      </p:sp>
      <p:grpSp>
        <p:nvGrpSpPr>
          <p:cNvPr id="10" name="Group 9"/>
          <p:cNvGrpSpPr/>
          <p:nvPr/>
        </p:nvGrpSpPr>
        <p:grpSpPr>
          <a:xfrm>
            <a:off x="4581144" y="4191000"/>
            <a:ext cx="2819400" cy="2362200"/>
            <a:chOff x="4619171" y="4191000"/>
            <a:chExt cx="2819400" cy="2362200"/>
          </a:xfrm>
        </p:grpSpPr>
        <p:sp>
          <p:nvSpPr>
            <p:cNvPr id="11" name="Oval 10"/>
            <p:cNvSpPr/>
            <p:nvPr/>
          </p:nvSpPr>
          <p:spPr>
            <a:xfrm>
              <a:off x="4619171" y="4191000"/>
              <a:ext cx="2819400" cy="23622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84165" y="4648825"/>
              <a:ext cx="2689412" cy="1446550"/>
            </a:xfrm>
            <a:prstGeom prst="rect">
              <a:avLst/>
            </a:prstGeom>
            <a:noFill/>
          </p:spPr>
          <p:txBody>
            <a:bodyPr wrap="square" rtlCol="0">
              <a:spAutoFit/>
            </a:bodyPr>
            <a:lstStyle/>
            <a:p>
              <a:pPr algn="ctr"/>
              <a:r>
                <a:rPr lang="en-US" sz="2200" b="1" dirty="0">
                  <a:solidFill>
                    <a:schemeClr val="bg1"/>
                  </a:solidFill>
                </a:rPr>
                <a:t>Required for </a:t>
              </a:r>
              <a:r>
                <a:rPr lang="en-US" sz="2200" b="1" u="sng" dirty="0">
                  <a:solidFill>
                    <a:schemeClr val="bg1"/>
                  </a:solidFill>
                </a:rPr>
                <a:t>all</a:t>
              </a:r>
              <a:r>
                <a:rPr lang="en-US" sz="2200" b="1" dirty="0">
                  <a:solidFill>
                    <a:schemeClr val="bg1"/>
                  </a:solidFill>
                </a:rPr>
                <a:t> projects participating in HMIS, </a:t>
              </a:r>
              <a:r>
                <a:rPr lang="en-US" sz="2200" b="1" u="sng" dirty="0">
                  <a:solidFill>
                    <a:schemeClr val="bg1"/>
                  </a:solidFill>
                </a:rPr>
                <a:t>regardless</a:t>
              </a:r>
              <a:r>
                <a:rPr lang="en-US" sz="2200" b="1" dirty="0">
                  <a:solidFill>
                    <a:schemeClr val="bg1"/>
                  </a:solidFill>
                </a:rPr>
                <a:t> of funding source</a:t>
              </a:r>
            </a:p>
          </p:txBody>
        </p:sp>
      </p:grpSp>
      <p:sp>
        <p:nvSpPr>
          <p:cNvPr id="9" name="Title 1"/>
          <p:cNvSpPr txBox="1">
            <a:spLocks/>
          </p:cNvSpPr>
          <p:nvPr/>
        </p:nvSpPr>
        <p:spPr>
          <a:xfrm>
            <a:off x="152400" y="274638"/>
            <a:ext cx="8763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5">
                    <a:lumMod val="75000"/>
                  </a:schemeClr>
                </a:solidFill>
              </a:rPr>
              <a:t>Universal Data Elements</a:t>
            </a:r>
          </a:p>
        </p:txBody>
      </p:sp>
    </p:spTree>
    <p:extLst>
      <p:ext uri="{BB962C8B-B14F-4D97-AF65-F5344CB8AC3E}">
        <p14:creationId xmlns:p14="http://schemas.microsoft.com/office/powerpoint/2010/main" val="236987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E7591-111B-4492-A498-4BCA83BBE5EE}"/>
              </a:ext>
            </a:extLst>
          </p:cNvPr>
          <p:cNvSpPr>
            <a:spLocks noGrp="1"/>
          </p:cNvSpPr>
          <p:nvPr>
            <p:ph type="title"/>
          </p:nvPr>
        </p:nvSpPr>
        <p:spPr/>
        <p:txBody>
          <a:bodyPr>
            <a:normAutofit/>
          </a:bodyPr>
          <a:lstStyle/>
          <a:p>
            <a:pPr algn="ctr"/>
            <a:r>
              <a:rPr lang="en-US" dirty="0">
                <a:solidFill>
                  <a:schemeClr val="accent5">
                    <a:lumMod val="75000"/>
                  </a:schemeClr>
                </a:solidFill>
              </a:rPr>
              <a:t>HMIS Data Collection Stages</a:t>
            </a:r>
          </a:p>
        </p:txBody>
      </p:sp>
      <p:grpSp>
        <p:nvGrpSpPr>
          <p:cNvPr id="4" name="Group 3">
            <a:extLst>
              <a:ext uri="{FF2B5EF4-FFF2-40B4-BE49-F238E27FC236}">
                <a16:creationId xmlns:a16="http://schemas.microsoft.com/office/drawing/2014/main" id="{057D8E6A-5992-4DDA-939F-890BE390FCE5}"/>
              </a:ext>
            </a:extLst>
          </p:cNvPr>
          <p:cNvGrpSpPr/>
          <p:nvPr/>
        </p:nvGrpSpPr>
        <p:grpSpPr>
          <a:xfrm>
            <a:off x="120477" y="2340061"/>
            <a:ext cx="8816546" cy="3509558"/>
            <a:chOff x="1237187" y="1524000"/>
            <a:chExt cx="10737087" cy="4043544"/>
          </a:xfrm>
        </p:grpSpPr>
        <p:grpSp>
          <p:nvGrpSpPr>
            <p:cNvPr id="6" name="Group 5">
              <a:extLst>
                <a:ext uri="{FF2B5EF4-FFF2-40B4-BE49-F238E27FC236}">
                  <a16:creationId xmlns:a16="http://schemas.microsoft.com/office/drawing/2014/main" id="{79E604AC-2F1B-4472-B8E6-E8B83C03FC4E}"/>
                </a:ext>
              </a:extLst>
            </p:cNvPr>
            <p:cNvGrpSpPr/>
            <p:nvPr/>
          </p:nvGrpSpPr>
          <p:grpSpPr>
            <a:xfrm>
              <a:off x="7010401" y="2512016"/>
              <a:ext cx="1146875" cy="1069384"/>
              <a:chOff x="5486400" y="2209800"/>
              <a:chExt cx="1146875" cy="1069384"/>
            </a:xfrm>
          </p:grpSpPr>
          <p:pic>
            <p:nvPicPr>
              <p:cNvPr id="33" name="Picture 32">
                <a:extLst>
                  <a:ext uri="{FF2B5EF4-FFF2-40B4-BE49-F238E27FC236}">
                    <a16:creationId xmlns:a16="http://schemas.microsoft.com/office/drawing/2014/main" id="{8297502F-7A9F-4901-8D7E-EE128605FD52}"/>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10531" t="13748" r="10214" b="14123"/>
              <a:stretch/>
            </p:blipFill>
            <p:spPr>
              <a:xfrm>
                <a:off x="5486400" y="2209800"/>
                <a:ext cx="1146875" cy="1069384"/>
              </a:xfrm>
              <a:prstGeom prst="rect">
                <a:avLst/>
              </a:prstGeom>
            </p:spPr>
          </p:pic>
          <p:grpSp>
            <p:nvGrpSpPr>
              <p:cNvPr id="34" name="Group 33">
                <a:extLst>
                  <a:ext uri="{FF2B5EF4-FFF2-40B4-BE49-F238E27FC236}">
                    <a16:creationId xmlns:a16="http://schemas.microsoft.com/office/drawing/2014/main" id="{A329F5D9-B12E-4069-9B0F-38B6DD90E46D}"/>
                  </a:ext>
                </a:extLst>
              </p:cNvPr>
              <p:cNvGrpSpPr/>
              <p:nvPr/>
            </p:nvGrpSpPr>
            <p:grpSpPr>
              <a:xfrm>
                <a:off x="5593597" y="2570202"/>
                <a:ext cx="883403" cy="505313"/>
                <a:chOff x="4252994" y="2494002"/>
                <a:chExt cx="883403" cy="505313"/>
              </a:xfrm>
            </p:grpSpPr>
            <p:sp>
              <p:nvSpPr>
                <p:cNvPr id="35" name="Rectangle 34">
                  <a:extLst>
                    <a:ext uri="{FF2B5EF4-FFF2-40B4-BE49-F238E27FC236}">
                      <a16:creationId xmlns:a16="http://schemas.microsoft.com/office/drawing/2014/main" id="{61ECB95E-C7FF-4EEE-8A25-4CBE71C9B1BC}"/>
                    </a:ext>
                  </a:extLst>
                </p:cNvPr>
                <p:cNvSpPr/>
                <p:nvPr/>
              </p:nvSpPr>
              <p:spPr>
                <a:xfrm>
                  <a:off x="4388603" y="2595662"/>
                  <a:ext cx="685800" cy="392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40DD0C6-D385-4DF6-AF7F-E885240E0B16}"/>
                    </a:ext>
                  </a:extLst>
                </p:cNvPr>
                <p:cNvSpPr txBox="1"/>
                <p:nvPr/>
              </p:nvSpPr>
              <p:spPr>
                <a:xfrm>
                  <a:off x="4252994" y="2494002"/>
                  <a:ext cx="883403" cy="505313"/>
                </a:xfrm>
                <a:prstGeom prst="rect">
                  <a:avLst/>
                </a:prstGeom>
                <a:noFill/>
                <a:ln>
                  <a:noFill/>
                </a:ln>
              </p:spPr>
              <p:txBody>
                <a:bodyPr wrap="square" rtlCol="0">
                  <a:spAutoFit/>
                </a:bodyPr>
                <a:lstStyle/>
                <a:p>
                  <a:pPr algn="ctr"/>
                  <a:r>
                    <a:rPr lang="en-US" sz="2250" b="1" dirty="0">
                      <a:solidFill>
                        <a:schemeClr val="bg1">
                          <a:lumMod val="50000"/>
                        </a:schemeClr>
                      </a:solidFill>
                    </a:rPr>
                    <a:t>365</a:t>
                  </a:r>
                </a:p>
              </p:txBody>
            </p:sp>
          </p:grpSp>
        </p:grpSp>
        <p:cxnSp>
          <p:nvCxnSpPr>
            <p:cNvPr id="7" name="Straight Arrow Connector 6">
              <a:extLst>
                <a:ext uri="{FF2B5EF4-FFF2-40B4-BE49-F238E27FC236}">
                  <a16:creationId xmlns:a16="http://schemas.microsoft.com/office/drawing/2014/main" id="{12692C9D-BCEB-4D19-938B-242EA273969E}"/>
                </a:ext>
              </a:extLst>
            </p:cNvPr>
            <p:cNvCxnSpPr>
              <a:cxnSpLocks/>
            </p:cNvCxnSpPr>
            <p:nvPr/>
          </p:nvCxnSpPr>
          <p:spPr>
            <a:xfrm>
              <a:off x="1237187" y="3672658"/>
              <a:ext cx="10737087" cy="38832"/>
            </a:xfrm>
            <a:prstGeom prst="straightConnector1">
              <a:avLst/>
            </a:prstGeom>
            <a:ln w="28575">
              <a:solidFill>
                <a:srgbClr val="398099"/>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0E0A073-5207-4F20-8CCC-5CFFF52C4648}"/>
                </a:ext>
              </a:extLst>
            </p:cNvPr>
            <p:cNvSpPr txBox="1"/>
            <p:nvPr/>
          </p:nvSpPr>
          <p:spPr>
            <a:xfrm>
              <a:off x="1828800" y="3840162"/>
              <a:ext cx="1524000" cy="797862"/>
            </a:xfrm>
            <a:prstGeom prst="rect">
              <a:avLst/>
            </a:prstGeom>
            <a:solidFill>
              <a:schemeClr val="accent5">
                <a:lumMod val="40000"/>
                <a:lumOff val="60000"/>
              </a:schemeClr>
            </a:solidFill>
            <a:ln>
              <a:noFill/>
            </a:ln>
          </p:spPr>
          <p:txBody>
            <a:bodyPr wrap="square" rtlCol="0">
              <a:spAutoFit/>
            </a:bodyPr>
            <a:lstStyle/>
            <a:p>
              <a:r>
                <a:rPr lang="en-US" sz="1300" dirty="0"/>
                <a:t>When client record is created</a:t>
              </a:r>
            </a:p>
          </p:txBody>
        </p:sp>
        <p:sp>
          <p:nvSpPr>
            <p:cNvPr id="9" name="TextBox 8">
              <a:extLst>
                <a:ext uri="{FF2B5EF4-FFF2-40B4-BE49-F238E27FC236}">
                  <a16:creationId xmlns:a16="http://schemas.microsoft.com/office/drawing/2014/main" id="{9D317D8D-63F7-4BA3-B526-FAAAD89945B2}"/>
                </a:ext>
              </a:extLst>
            </p:cNvPr>
            <p:cNvSpPr txBox="1"/>
            <p:nvPr/>
          </p:nvSpPr>
          <p:spPr>
            <a:xfrm>
              <a:off x="3505201" y="3840162"/>
              <a:ext cx="1524000" cy="567369"/>
            </a:xfrm>
            <a:prstGeom prst="rect">
              <a:avLst/>
            </a:prstGeom>
            <a:solidFill>
              <a:schemeClr val="accent5">
                <a:lumMod val="40000"/>
                <a:lumOff val="60000"/>
              </a:schemeClr>
            </a:solidFill>
            <a:ln>
              <a:noFill/>
            </a:ln>
          </p:spPr>
          <p:txBody>
            <a:bodyPr wrap="square" rtlCol="0">
              <a:spAutoFit/>
            </a:bodyPr>
            <a:lstStyle/>
            <a:p>
              <a:pPr algn="ctr"/>
              <a:r>
                <a:rPr lang="en-US" sz="1300" dirty="0"/>
                <a:t>At every project start</a:t>
              </a:r>
            </a:p>
          </p:txBody>
        </p:sp>
        <p:sp>
          <p:nvSpPr>
            <p:cNvPr id="10" name="TextBox 9">
              <a:extLst>
                <a:ext uri="{FF2B5EF4-FFF2-40B4-BE49-F238E27FC236}">
                  <a16:creationId xmlns:a16="http://schemas.microsoft.com/office/drawing/2014/main" id="{C3830FEF-C46C-4A42-9A63-56D2A4F21637}"/>
                </a:ext>
              </a:extLst>
            </p:cNvPr>
            <p:cNvSpPr txBox="1"/>
            <p:nvPr/>
          </p:nvSpPr>
          <p:spPr>
            <a:xfrm>
              <a:off x="5181600" y="3840162"/>
              <a:ext cx="1524000" cy="1028356"/>
            </a:xfrm>
            <a:prstGeom prst="rect">
              <a:avLst/>
            </a:prstGeom>
            <a:solidFill>
              <a:schemeClr val="accent5">
                <a:lumMod val="40000"/>
                <a:lumOff val="60000"/>
              </a:schemeClr>
            </a:solidFill>
            <a:ln>
              <a:noFill/>
            </a:ln>
          </p:spPr>
          <p:txBody>
            <a:bodyPr wrap="square" rtlCol="0">
              <a:spAutoFit/>
            </a:bodyPr>
            <a:lstStyle/>
            <a:p>
              <a:pPr algn="ctr"/>
              <a:r>
                <a:rPr lang="en-US" sz="1300" dirty="0"/>
                <a:t>At multiple points during project enrollment </a:t>
              </a:r>
            </a:p>
          </p:txBody>
        </p:sp>
        <p:sp>
          <p:nvSpPr>
            <p:cNvPr id="11" name="TextBox 10">
              <a:extLst>
                <a:ext uri="{FF2B5EF4-FFF2-40B4-BE49-F238E27FC236}">
                  <a16:creationId xmlns:a16="http://schemas.microsoft.com/office/drawing/2014/main" id="{F27DFC1C-5643-4B24-955A-A01BFB4F1CEE}"/>
                </a:ext>
              </a:extLst>
            </p:cNvPr>
            <p:cNvSpPr txBox="1"/>
            <p:nvPr/>
          </p:nvSpPr>
          <p:spPr>
            <a:xfrm>
              <a:off x="8554512" y="3840162"/>
              <a:ext cx="1524000" cy="567369"/>
            </a:xfrm>
            <a:prstGeom prst="rect">
              <a:avLst/>
            </a:prstGeom>
            <a:solidFill>
              <a:schemeClr val="accent5">
                <a:lumMod val="40000"/>
                <a:lumOff val="60000"/>
              </a:schemeClr>
            </a:solidFill>
            <a:ln>
              <a:noFill/>
            </a:ln>
          </p:spPr>
          <p:txBody>
            <a:bodyPr wrap="square" rtlCol="0">
              <a:spAutoFit/>
            </a:bodyPr>
            <a:lstStyle/>
            <a:p>
              <a:pPr algn="ctr"/>
              <a:r>
                <a:rPr lang="en-US" sz="1300" dirty="0"/>
                <a:t>At every project exit</a:t>
              </a:r>
            </a:p>
          </p:txBody>
        </p:sp>
        <p:grpSp>
          <p:nvGrpSpPr>
            <p:cNvPr id="12" name="Group 11">
              <a:extLst>
                <a:ext uri="{FF2B5EF4-FFF2-40B4-BE49-F238E27FC236}">
                  <a16:creationId xmlns:a16="http://schemas.microsoft.com/office/drawing/2014/main" id="{EE9B055F-6A0A-4A9C-8108-529E60B303E8}"/>
                </a:ext>
              </a:extLst>
            </p:cNvPr>
            <p:cNvGrpSpPr/>
            <p:nvPr/>
          </p:nvGrpSpPr>
          <p:grpSpPr>
            <a:xfrm>
              <a:off x="3505199" y="1524000"/>
              <a:ext cx="1523996" cy="1066800"/>
              <a:chOff x="685799" y="1219200"/>
              <a:chExt cx="1523996" cy="1066800"/>
            </a:xfrm>
          </p:grpSpPr>
          <p:sp>
            <p:nvSpPr>
              <p:cNvPr id="31" name="Rectangle 30">
                <a:extLst>
                  <a:ext uri="{FF2B5EF4-FFF2-40B4-BE49-F238E27FC236}">
                    <a16:creationId xmlns:a16="http://schemas.microsoft.com/office/drawing/2014/main" id="{A3DB0531-CB62-4D88-97E7-DF9466F761F8}"/>
                  </a:ext>
                </a:extLst>
              </p:cNvPr>
              <p:cNvSpPr/>
              <p:nvPr/>
            </p:nvSpPr>
            <p:spPr>
              <a:xfrm>
                <a:off x="685800" y="1219200"/>
                <a:ext cx="1143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D38B1AED-E099-47FC-9454-AEDDAFCC7192}"/>
                  </a:ext>
                </a:extLst>
              </p:cNvPr>
              <p:cNvSpPr txBox="1"/>
              <p:nvPr/>
            </p:nvSpPr>
            <p:spPr>
              <a:xfrm>
                <a:off x="685799" y="1394199"/>
                <a:ext cx="1523996" cy="744672"/>
              </a:xfrm>
              <a:prstGeom prst="rect">
                <a:avLst/>
              </a:prstGeom>
              <a:noFill/>
              <a:ln>
                <a:noFill/>
              </a:ln>
            </p:spPr>
            <p:txBody>
              <a:bodyPr wrap="square" rtlCol="0">
                <a:spAutoFit/>
              </a:bodyPr>
              <a:lstStyle/>
              <a:p>
                <a:pPr algn="ctr"/>
                <a:r>
                  <a:rPr lang="en-US" dirty="0"/>
                  <a:t>Project Start</a:t>
                </a:r>
              </a:p>
            </p:txBody>
          </p:sp>
        </p:grpSp>
        <p:grpSp>
          <p:nvGrpSpPr>
            <p:cNvPr id="13" name="Group 12">
              <a:extLst>
                <a:ext uri="{FF2B5EF4-FFF2-40B4-BE49-F238E27FC236}">
                  <a16:creationId xmlns:a16="http://schemas.microsoft.com/office/drawing/2014/main" id="{E8BF019A-21C4-4846-9ACE-876157A5F203}"/>
                </a:ext>
              </a:extLst>
            </p:cNvPr>
            <p:cNvGrpSpPr/>
            <p:nvPr/>
          </p:nvGrpSpPr>
          <p:grpSpPr>
            <a:xfrm>
              <a:off x="8554511" y="1524000"/>
              <a:ext cx="1524000" cy="1066800"/>
              <a:chOff x="7030511" y="1219200"/>
              <a:chExt cx="1524000" cy="1066800"/>
            </a:xfrm>
          </p:grpSpPr>
          <p:sp>
            <p:nvSpPr>
              <p:cNvPr id="29" name="Rectangle 28">
                <a:extLst>
                  <a:ext uri="{FF2B5EF4-FFF2-40B4-BE49-F238E27FC236}">
                    <a16:creationId xmlns:a16="http://schemas.microsoft.com/office/drawing/2014/main" id="{7F750418-EE0D-4D41-9180-A1E567F1F325}"/>
                  </a:ext>
                </a:extLst>
              </p:cNvPr>
              <p:cNvSpPr/>
              <p:nvPr/>
            </p:nvSpPr>
            <p:spPr>
              <a:xfrm>
                <a:off x="7086600" y="1219200"/>
                <a:ext cx="1143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9141EB4A-C4AA-4785-96D2-2862C08BF273}"/>
                  </a:ext>
                </a:extLst>
              </p:cNvPr>
              <p:cNvSpPr txBox="1"/>
              <p:nvPr/>
            </p:nvSpPr>
            <p:spPr>
              <a:xfrm>
                <a:off x="7030511" y="1399515"/>
                <a:ext cx="1524000" cy="425526"/>
              </a:xfrm>
              <a:prstGeom prst="rect">
                <a:avLst/>
              </a:prstGeom>
              <a:noFill/>
              <a:ln>
                <a:noFill/>
              </a:ln>
            </p:spPr>
            <p:txBody>
              <a:bodyPr wrap="square" rtlCol="0">
                <a:spAutoFit/>
              </a:bodyPr>
              <a:lstStyle/>
              <a:p>
                <a:pPr algn="ctr"/>
                <a:r>
                  <a:rPr lang="en-US" dirty="0"/>
                  <a:t>Project Exit</a:t>
                </a:r>
              </a:p>
            </p:txBody>
          </p:sp>
        </p:grpSp>
        <p:pic>
          <p:nvPicPr>
            <p:cNvPr id="14" name="Picture 13">
              <a:extLst>
                <a:ext uri="{FF2B5EF4-FFF2-40B4-BE49-F238E27FC236}">
                  <a16:creationId xmlns:a16="http://schemas.microsoft.com/office/drawing/2014/main" id="{C0DC4BE8-9175-4E3C-B7A6-1D4F9B273B8F}"/>
                </a:ext>
              </a:extLst>
            </p:cNvPr>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580804" y="2573327"/>
              <a:ext cx="1192910" cy="931873"/>
            </a:xfrm>
            <a:prstGeom prst="rect">
              <a:avLst/>
            </a:prstGeom>
          </p:spPr>
        </p:pic>
        <p:pic>
          <p:nvPicPr>
            <p:cNvPr id="15" name="Picture 14">
              <a:extLst>
                <a:ext uri="{FF2B5EF4-FFF2-40B4-BE49-F238E27FC236}">
                  <a16:creationId xmlns:a16="http://schemas.microsoft.com/office/drawing/2014/main" id="{38CD171F-967D-432B-9836-4885037E27BD}"/>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42673" y="2560638"/>
              <a:ext cx="1068055" cy="944562"/>
            </a:xfrm>
            <a:prstGeom prst="rect">
              <a:avLst/>
            </a:prstGeom>
          </p:spPr>
        </p:pic>
        <p:grpSp>
          <p:nvGrpSpPr>
            <p:cNvPr id="16" name="Group 15">
              <a:extLst>
                <a:ext uri="{FF2B5EF4-FFF2-40B4-BE49-F238E27FC236}">
                  <a16:creationId xmlns:a16="http://schemas.microsoft.com/office/drawing/2014/main" id="{90D68E64-9193-4B1D-B87B-04753EA01DA4}"/>
                </a:ext>
              </a:extLst>
            </p:cNvPr>
            <p:cNvGrpSpPr/>
            <p:nvPr/>
          </p:nvGrpSpPr>
          <p:grpSpPr>
            <a:xfrm>
              <a:off x="2057400" y="2438400"/>
              <a:ext cx="990600" cy="1072130"/>
              <a:chOff x="4038600" y="1667188"/>
              <a:chExt cx="1359546" cy="1359546"/>
            </a:xfrm>
          </p:grpSpPr>
          <p:pic>
            <p:nvPicPr>
              <p:cNvPr id="27" name="Picture 26">
                <a:extLst>
                  <a:ext uri="{FF2B5EF4-FFF2-40B4-BE49-F238E27FC236}">
                    <a16:creationId xmlns:a16="http://schemas.microsoft.com/office/drawing/2014/main" id="{C7E7530A-109C-4C4F-9F91-91E9D226C645}"/>
                  </a:ext>
                </a:extLst>
              </p:cNvPr>
              <p:cNvPicPr>
                <a:picLocks noChangeAspect="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4038600" y="1667188"/>
                <a:ext cx="1359546" cy="1359546"/>
              </a:xfrm>
              <a:prstGeom prst="rect">
                <a:avLst/>
              </a:prstGeom>
            </p:spPr>
          </p:pic>
          <p:sp>
            <p:nvSpPr>
              <p:cNvPr id="28" name="TextBox 27">
                <a:extLst>
                  <a:ext uri="{FF2B5EF4-FFF2-40B4-BE49-F238E27FC236}">
                    <a16:creationId xmlns:a16="http://schemas.microsoft.com/office/drawing/2014/main" id="{F3EAF31F-9589-4688-A9CE-E26E93661205}"/>
                  </a:ext>
                </a:extLst>
              </p:cNvPr>
              <p:cNvSpPr txBox="1"/>
              <p:nvPr/>
            </p:nvSpPr>
            <p:spPr>
              <a:xfrm>
                <a:off x="4203047" y="1775441"/>
                <a:ext cx="1071625" cy="826264"/>
              </a:xfrm>
              <a:prstGeom prst="rect">
                <a:avLst/>
              </a:prstGeom>
              <a:noFill/>
            </p:spPr>
            <p:txBody>
              <a:bodyPr wrap="square" rtlCol="0">
                <a:spAutoFit/>
              </a:bodyPr>
              <a:lstStyle/>
              <a:p>
                <a:pPr algn="ctr"/>
                <a:r>
                  <a:rPr lang="en-US" sz="800" b="1" dirty="0">
                    <a:solidFill>
                      <a:schemeClr val="bg1">
                        <a:lumMod val="50000"/>
                      </a:schemeClr>
                    </a:solidFill>
                  </a:rPr>
                  <a:t>NO</a:t>
                </a:r>
              </a:p>
              <a:p>
                <a:pPr algn="ctr"/>
                <a:r>
                  <a:rPr lang="en-US" sz="800" b="1" dirty="0">
                    <a:solidFill>
                      <a:schemeClr val="bg1">
                        <a:lumMod val="50000"/>
                      </a:schemeClr>
                    </a:solidFill>
                  </a:rPr>
                  <a:t>Client </a:t>
                </a:r>
                <a:br>
                  <a:rPr lang="en-US" sz="800" b="1" dirty="0">
                    <a:solidFill>
                      <a:schemeClr val="bg1">
                        <a:lumMod val="50000"/>
                      </a:schemeClr>
                    </a:solidFill>
                  </a:rPr>
                </a:br>
                <a:r>
                  <a:rPr lang="en-US" sz="800" b="1" dirty="0">
                    <a:solidFill>
                      <a:schemeClr val="bg1">
                        <a:lumMod val="50000"/>
                      </a:schemeClr>
                    </a:solidFill>
                  </a:rPr>
                  <a:t>Record</a:t>
                </a:r>
              </a:p>
              <a:p>
                <a:pPr algn="ctr"/>
                <a:endParaRPr lang="en-US" sz="675" b="1" dirty="0">
                  <a:solidFill>
                    <a:schemeClr val="bg1">
                      <a:lumMod val="50000"/>
                    </a:schemeClr>
                  </a:solidFill>
                </a:endParaRPr>
              </a:p>
            </p:txBody>
          </p:sp>
        </p:grpSp>
        <p:grpSp>
          <p:nvGrpSpPr>
            <p:cNvPr id="17" name="Group 16">
              <a:extLst>
                <a:ext uri="{FF2B5EF4-FFF2-40B4-BE49-F238E27FC236}">
                  <a16:creationId xmlns:a16="http://schemas.microsoft.com/office/drawing/2014/main" id="{29CA1C4F-EFA7-42D5-9851-76C9D81C9291}"/>
                </a:ext>
              </a:extLst>
            </p:cNvPr>
            <p:cNvGrpSpPr/>
            <p:nvPr/>
          </p:nvGrpSpPr>
          <p:grpSpPr>
            <a:xfrm>
              <a:off x="1752600" y="1524000"/>
              <a:ext cx="1421508" cy="1066800"/>
              <a:chOff x="762000" y="1219200"/>
              <a:chExt cx="1421508" cy="1066800"/>
            </a:xfrm>
          </p:grpSpPr>
          <p:sp>
            <p:nvSpPr>
              <p:cNvPr id="25" name="Rectangle 24">
                <a:extLst>
                  <a:ext uri="{FF2B5EF4-FFF2-40B4-BE49-F238E27FC236}">
                    <a16:creationId xmlns:a16="http://schemas.microsoft.com/office/drawing/2014/main" id="{E3008759-2787-4EB2-B7F8-3DE191E93AEC}"/>
                  </a:ext>
                </a:extLst>
              </p:cNvPr>
              <p:cNvSpPr/>
              <p:nvPr/>
            </p:nvSpPr>
            <p:spPr>
              <a:xfrm>
                <a:off x="762000" y="1219200"/>
                <a:ext cx="1143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F845F2EC-075A-4574-BD38-CCDB8A908935}"/>
                  </a:ext>
                </a:extLst>
              </p:cNvPr>
              <p:cNvSpPr txBox="1"/>
              <p:nvPr/>
            </p:nvSpPr>
            <p:spPr>
              <a:xfrm>
                <a:off x="914398" y="1394200"/>
                <a:ext cx="1269110" cy="744671"/>
              </a:xfrm>
              <a:prstGeom prst="rect">
                <a:avLst/>
              </a:prstGeom>
              <a:noFill/>
              <a:ln>
                <a:noFill/>
              </a:ln>
            </p:spPr>
            <p:txBody>
              <a:bodyPr wrap="square" rtlCol="0">
                <a:spAutoFit/>
              </a:bodyPr>
              <a:lstStyle/>
              <a:p>
                <a:pPr algn="ctr"/>
                <a:r>
                  <a:rPr lang="en-US" dirty="0"/>
                  <a:t>Record</a:t>
                </a:r>
              </a:p>
              <a:p>
                <a:pPr algn="ctr"/>
                <a:r>
                  <a:rPr lang="en-US" dirty="0"/>
                  <a:t>Creation</a:t>
                </a:r>
              </a:p>
            </p:txBody>
          </p:sp>
        </p:grpSp>
        <p:sp>
          <p:nvSpPr>
            <p:cNvPr id="18" name="TextBox 17">
              <a:extLst>
                <a:ext uri="{FF2B5EF4-FFF2-40B4-BE49-F238E27FC236}">
                  <a16:creationId xmlns:a16="http://schemas.microsoft.com/office/drawing/2014/main" id="{7922E1E0-84B9-4F5F-A111-6034F91B5A40}"/>
                </a:ext>
              </a:extLst>
            </p:cNvPr>
            <p:cNvSpPr txBox="1"/>
            <p:nvPr/>
          </p:nvSpPr>
          <p:spPr>
            <a:xfrm>
              <a:off x="6858000" y="3847708"/>
              <a:ext cx="1524000" cy="1719836"/>
            </a:xfrm>
            <a:prstGeom prst="rect">
              <a:avLst/>
            </a:prstGeom>
            <a:solidFill>
              <a:schemeClr val="accent5">
                <a:lumMod val="40000"/>
                <a:lumOff val="60000"/>
              </a:schemeClr>
            </a:solidFill>
            <a:ln>
              <a:noFill/>
            </a:ln>
          </p:spPr>
          <p:txBody>
            <a:bodyPr wrap="square" rtlCol="0">
              <a:spAutoFit/>
            </a:bodyPr>
            <a:lstStyle/>
            <a:p>
              <a:pPr algn="ctr"/>
              <a:r>
                <a:rPr lang="en-US" sz="1300" dirty="0"/>
                <a:t>Recorded no more than 30 days +/- the anniversary date of the </a:t>
              </a:r>
              <a:r>
                <a:rPr lang="en-US" sz="1300" dirty="0" err="1"/>
                <a:t>HoH’s</a:t>
              </a:r>
              <a:r>
                <a:rPr lang="en-US" sz="1300" dirty="0"/>
                <a:t> Project Start Date</a:t>
              </a:r>
            </a:p>
          </p:txBody>
        </p:sp>
        <p:grpSp>
          <p:nvGrpSpPr>
            <p:cNvPr id="19" name="Group 18">
              <a:extLst>
                <a:ext uri="{FF2B5EF4-FFF2-40B4-BE49-F238E27FC236}">
                  <a16:creationId xmlns:a16="http://schemas.microsoft.com/office/drawing/2014/main" id="{4DBDCB3A-F691-4DEA-AFA7-773550AB7DA5}"/>
                </a:ext>
              </a:extLst>
            </p:cNvPr>
            <p:cNvGrpSpPr/>
            <p:nvPr/>
          </p:nvGrpSpPr>
          <p:grpSpPr>
            <a:xfrm>
              <a:off x="6781803" y="1524000"/>
              <a:ext cx="1570030" cy="1066800"/>
              <a:chOff x="7086600" y="1219200"/>
              <a:chExt cx="1239497" cy="1066800"/>
            </a:xfrm>
          </p:grpSpPr>
          <p:sp>
            <p:nvSpPr>
              <p:cNvPr id="23" name="Rectangle 22">
                <a:extLst>
                  <a:ext uri="{FF2B5EF4-FFF2-40B4-BE49-F238E27FC236}">
                    <a16:creationId xmlns:a16="http://schemas.microsoft.com/office/drawing/2014/main" id="{FE5162AE-A965-4535-B2E8-2D2549B24702}"/>
                  </a:ext>
                </a:extLst>
              </p:cNvPr>
              <p:cNvSpPr/>
              <p:nvPr/>
            </p:nvSpPr>
            <p:spPr>
              <a:xfrm>
                <a:off x="7086600" y="1219200"/>
                <a:ext cx="1143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63DE64F9-15F7-44E4-A049-BEEF8233DB14}"/>
                  </a:ext>
                </a:extLst>
              </p:cNvPr>
              <p:cNvSpPr txBox="1"/>
              <p:nvPr/>
            </p:nvSpPr>
            <p:spPr>
              <a:xfrm>
                <a:off x="7146756" y="1399515"/>
                <a:ext cx="1179341" cy="744672"/>
              </a:xfrm>
              <a:prstGeom prst="rect">
                <a:avLst/>
              </a:prstGeom>
              <a:noFill/>
              <a:ln>
                <a:noFill/>
              </a:ln>
            </p:spPr>
            <p:txBody>
              <a:bodyPr wrap="square" rtlCol="0">
                <a:spAutoFit/>
              </a:bodyPr>
              <a:lstStyle/>
              <a:p>
                <a:pPr algn="ctr"/>
                <a:r>
                  <a:rPr lang="en-US" dirty="0"/>
                  <a:t>Annual </a:t>
                </a:r>
              </a:p>
              <a:p>
                <a:pPr algn="ctr"/>
                <a:r>
                  <a:rPr lang="en-US" dirty="0"/>
                  <a:t>Review</a:t>
                </a:r>
              </a:p>
            </p:txBody>
          </p:sp>
        </p:grpSp>
        <p:grpSp>
          <p:nvGrpSpPr>
            <p:cNvPr id="20" name="Group 19">
              <a:extLst>
                <a:ext uri="{FF2B5EF4-FFF2-40B4-BE49-F238E27FC236}">
                  <a16:creationId xmlns:a16="http://schemas.microsoft.com/office/drawing/2014/main" id="{304B5C3A-3588-46FF-9527-2937A61459E9}"/>
                </a:ext>
              </a:extLst>
            </p:cNvPr>
            <p:cNvGrpSpPr/>
            <p:nvPr/>
          </p:nvGrpSpPr>
          <p:grpSpPr>
            <a:xfrm>
              <a:off x="5171021" y="1524000"/>
              <a:ext cx="1534577" cy="1066800"/>
              <a:chOff x="599021" y="1219200"/>
              <a:chExt cx="1534577" cy="1066800"/>
            </a:xfrm>
          </p:grpSpPr>
          <p:sp>
            <p:nvSpPr>
              <p:cNvPr id="21" name="Rectangle 20">
                <a:extLst>
                  <a:ext uri="{FF2B5EF4-FFF2-40B4-BE49-F238E27FC236}">
                    <a16:creationId xmlns:a16="http://schemas.microsoft.com/office/drawing/2014/main" id="{6D981AD0-4910-4F19-890D-97A02AB93DE2}"/>
                  </a:ext>
                </a:extLst>
              </p:cNvPr>
              <p:cNvSpPr/>
              <p:nvPr/>
            </p:nvSpPr>
            <p:spPr>
              <a:xfrm>
                <a:off x="685800" y="1219200"/>
                <a:ext cx="1143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3E0FAF8D-A364-4EA8-9528-683CD9BC9ADA}"/>
                  </a:ext>
                </a:extLst>
              </p:cNvPr>
              <p:cNvSpPr txBox="1"/>
              <p:nvPr/>
            </p:nvSpPr>
            <p:spPr>
              <a:xfrm>
                <a:off x="599021" y="1394608"/>
                <a:ext cx="1534577" cy="425528"/>
              </a:xfrm>
              <a:prstGeom prst="rect">
                <a:avLst/>
              </a:prstGeom>
              <a:noFill/>
              <a:ln>
                <a:noFill/>
              </a:ln>
            </p:spPr>
            <p:txBody>
              <a:bodyPr wrap="square" rtlCol="0">
                <a:spAutoFit/>
              </a:bodyPr>
              <a:lstStyle/>
              <a:p>
                <a:pPr algn="ctr"/>
                <a:r>
                  <a:rPr lang="en-US" dirty="0"/>
                  <a:t>Update</a:t>
                </a:r>
              </a:p>
            </p:txBody>
          </p:sp>
        </p:grpSp>
      </p:grpSp>
      <p:pic>
        <p:nvPicPr>
          <p:cNvPr id="40" name="Picture 39" descr="A close up of a sign&#10;&#10;Description generated with very high confidence">
            <a:extLst>
              <a:ext uri="{FF2B5EF4-FFF2-40B4-BE49-F238E27FC236}">
                <a16:creationId xmlns:a16="http://schemas.microsoft.com/office/drawing/2014/main" id="{2ACDD063-D3AD-409E-B53C-EB01A737D366}"/>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7603561" y="3202134"/>
            <a:ext cx="901228" cy="901228"/>
          </a:xfrm>
          <a:prstGeom prst="rect">
            <a:avLst/>
          </a:prstGeom>
        </p:spPr>
      </p:pic>
      <p:pic>
        <p:nvPicPr>
          <p:cNvPr id="42" name="Picture 41" descr="A close up of a logo&#10;&#10;Description generated with very high confidence">
            <a:extLst>
              <a:ext uri="{FF2B5EF4-FFF2-40B4-BE49-F238E27FC236}">
                <a16:creationId xmlns:a16="http://schemas.microsoft.com/office/drawing/2014/main" id="{CFC6F1D2-D464-462F-ACAE-5E542502186F}"/>
              </a:ext>
            </a:extLst>
          </p:cNvPr>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50667" y="3180561"/>
            <a:ext cx="1172881" cy="938305"/>
          </a:xfrm>
          <a:prstGeom prst="rect">
            <a:avLst/>
          </a:prstGeom>
        </p:spPr>
      </p:pic>
      <p:sp>
        <p:nvSpPr>
          <p:cNvPr id="43" name="TextBox 42">
            <a:extLst>
              <a:ext uri="{FF2B5EF4-FFF2-40B4-BE49-F238E27FC236}">
                <a16:creationId xmlns:a16="http://schemas.microsoft.com/office/drawing/2014/main" id="{9FECA447-394C-4530-8C2E-305B65D9F37C}"/>
              </a:ext>
            </a:extLst>
          </p:cNvPr>
          <p:cNvSpPr txBox="1"/>
          <p:nvPr/>
        </p:nvSpPr>
        <p:spPr>
          <a:xfrm>
            <a:off x="7522010" y="2509512"/>
            <a:ext cx="1251402" cy="369332"/>
          </a:xfrm>
          <a:prstGeom prst="rect">
            <a:avLst/>
          </a:prstGeom>
          <a:noFill/>
          <a:ln>
            <a:noFill/>
          </a:ln>
        </p:spPr>
        <p:txBody>
          <a:bodyPr wrap="square" rtlCol="0">
            <a:spAutoFit/>
          </a:bodyPr>
          <a:lstStyle/>
          <a:p>
            <a:pPr algn="ctr"/>
            <a:r>
              <a:rPr lang="en-US" dirty="0"/>
              <a:t>Post Exit</a:t>
            </a:r>
          </a:p>
        </p:txBody>
      </p:sp>
      <p:sp>
        <p:nvSpPr>
          <p:cNvPr id="44" name="Oval 43">
            <a:extLst>
              <a:ext uri="{FF2B5EF4-FFF2-40B4-BE49-F238E27FC236}">
                <a16:creationId xmlns:a16="http://schemas.microsoft.com/office/drawing/2014/main" id="{9B19F368-1527-48B8-BF45-8F829F77A54C}"/>
              </a:ext>
            </a:extLst>
          </p:cNvPr>
          <p:cNvSpPr/>
          <p:nvPr/>
        </p:nvSpPr>
        <p:spPr>
          <a:xfrm>
            <a:off x="86495" y="4165016"/>
            <a:ext cx="67963" cy="67963"/>
          </a:xfrm>
          <a:prstGeom prst="ellipse">
            <a:avLst/>
          </a:prstGeom>
          <a:solidFill>
            <a:srgbClr val="398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TextBox 46">
            <a:extLst>
              <a:ext uri="{FF2B5EF4-FFF2-40B4-BE49-F238E27FC236}">
                <a16:creationId xmlns:a16="http://schemas.microsoft.com/office/drawing/2014/main" id="{B9ED143C-B387-4471-AAF4-A5DE842B077E}"/>
              </a:ext>
            </a:extLst>
          </p:cNvPr>
          <p:cNvSpPr txBox="1"/>
          <p:nvPr/>
        </p:nvSpPr>
        <p:spPr>
          <a:xfrm>
            <a:off x="7522010" y="4333965"/>
            <a:ext cx="1251402" cy="692497"/>
          </a:xfrm>
          <a:prstGeom prst="rect">
            <a:avLst/>
          </a:prstGeom>
          <a:solidFill>
            <a:schemeClr val="accent5">
              <a:lumMod val="40000"/>
              <a:lumOff val="60000"/>
            </a:schemeClr>
          </a:solidFill>
          <a:ln>
            <a:noFill/>
          </a:ln>
        </p:spPr>
        <p:txBody>
          <a:bodyPr wrap="square" rtlCol="0">
            <a:spAutoFit/>
          </a:bodyPr>
          <a:lstStyle/>
          <a:p>
            <a:pPr algn="ctr"/>
            <a:r>
              <a:rPr lang="en-US" sz="1300" dirty="0"/>
              <a:t>Follow-up after project exit</a:t>
            </a:r>
          </a:p>
          <a:p>
            <a:pPr algn="ctr"/>
            <a:r>
              <a:rPr lang="en-US" sz="1300" dirty="0"/>
              <a:t>(optional)</a:t>
            </a:r>
          </a:p>
        </p:txBody>
      </p:sp>
    </p:spTree>
    <p:extLst>
      <p:ext uri="{BB962C8B-B14F-4D97-AF65-F5344CB8AC3E}">
        <p14:creationId xmlns:p14="http://schemas.microsoft.com/office/powerpoint/2010/main" val="967165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lumMod val="75000"/>
                  </a:schemeClr>
                </a:solidFill>
              </a:rPr>
              <a:t>Null Response Categories</a:t>
            </a:r>
          </a:p>
        </p:txBody>
      </p:sp>
      <p:graphicFrame>
        <p:nvGraphicFramePr>
          <p:cNvPr id="4" name="Table 3"/>
          <p:cNvGraphicFramePr>
            <a:graphicFrameLocks noGrp="1"/>
          </p:cNvGraphicFramePr>
          <p:nvPr>
            <p:extLst>
              <p:ext uri="{D42A27DB-BD31-4B8C-83A1-F6EECF244321}">
                <p14:modId xmlns:p14="http://schemas.microsoft.com/office/powerpoint/2010/main" val="2732719473"/>
              </p:ext>
            </p:extLst>
          </p:nvPr>
        </p:nvGraphicFramePr>
        <p:xfrm>
          <a:off x="228600" y="1981200"/>
          <a:ext cx="8458199" cy="3083560"/>
        </p:xfrm>
        <a:graphic>
          <a:graphicData uri="http://schemas.openxmlformats.org/drawingml/2006/table">
            <a:tbl>
              <a:tblPr>
                <a:tableStyleId>{5C22544A-7EE6-4342-B048-85BDC9FD1C3A}</a:tableStyleId>
              </a:tblPr>
              <a:tblGrid>
                <a:gridCol w="2717756">
                  <a:extLst>
                    <a:ext uri="{9D8B030D-6E8A-4147-A177-3AD203B41FA5}">
                      <a16:colId xmlns:a16="http://schemas.microsoft.com/office/drawing/2014/main" val="20000"/>
                    </a:ext>
                  </a:extLst>
                </a:gridCol>
                <a:gridCol w="5740443">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0" dirty="0"/>
                        <a:t>Client doesn’t know</a:t>
                      </a:r>
                    </a:p>
                  </a:txBody>
                  <a:tcPr>
                    <a:solidFill>
                      <a:schemeClr val="accent5">
                        <a:lumMod val="40000"/>
                        <a:lumOff val="6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t>Should </a:t>
                      </a:r>
                      <a:r>
                        <a:rPr lang="en-US" sz="2000" u="sng" dirty="0"/>
                        <a:t>only</a:t>
                      </a:r>
                      <a:r>
                        <a:rPr lang="en-US" sz="2000" dirty="0"/>
                        <a:t> be used when the client does not know the response</a:t>
                      </a:r>
                    </a:p>
                  </a:txBody>
                  <a:tcPr>
                    <a:noFill/>
                  </a:tcPr>
                </a:tc>
                <a:extLst>
                  <a:ext uri="{0D108BD9-81ED-4DB2-BD59-A6C34878D82A}">
                    <a16:rowId xmlns:a16="http://schemas.microsoft.com/office/drawing/2014/main" val="10000"/>
                  </a:ext>
                </a:extLst>
              </a:tr>
              <a:tr h="370840">
                <a:tc>
                  <a:txBody>
                    <a:bodyPr/>
                    <a:lstStyle/>
                    <a:p>
                      <a:endParaRPr lang="en-US" dirty="0"/>
                    </a:p>
                  </a:txBody>
                  <a:tcPr>
                    <a:noFill/>
                  </a:tcPr>
                </a:tc>
                <a:tc>
                  <a:txBody>
                    <a:bodyPr/>
                    <a:lstStyle/>
                    <a:p>
                      <a:endParaRPr lang="en-US"/>
                    </a:p>
                  </a:txBody>
                  <a:tcPr>
                    <a:no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0" dirty="0"/>
                        <a:t>Client refused</a:t>
                      </a:r>
                    </a:p>
                  </a:txBody>
                  <a:tcPr>
                    <a:solidFill>
                      <a:schemeClr val="accent5">
                        <a:lumMod val="40000"/>
                        <a:lumOff val="6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t>The client refused to provide data</a:t>
                      </a:r>
                    </a:p>
                    <a:p>
                      <a:endParaRPr lang="en-US" sz="2000" dirty="0"/>
                    </a:p>
                  </a:txBody>
                  <a:tcPr>
                    <a:noFill/>
                  </a:tcPr>
                </a:tc>
                <a:extLst>
                  <a:ext uri="{0D108BD9-81ED-4DB2-BD59-A6C34878D82A}">
                    <a16:rowId xmlns:a16="http://schemas.microsoft.com/office/drawing/2014/main" val="10002"/>
                  </a:ext>
                </a:extLst>
              </a:tr>
              <a:tr h="370840">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0003"/>
                  </a:ext>
                </a:extLst>
              </a:tr>
              <a:tr h="568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0" dirty="0"/>
                        <a:t>Data not</a:t>
                      </a:r>
                      <a:r>
                        <a:rPr lang="en-US" sz="2500" b="0" baseline="0" dirty="0"/>
                        <a:t> collected</a:t>
                      </a:r>
                      <a:endParaRPr lang="en-US" sz="2500" b="0" dirty="0"/>
                    </a:p>
                  </a:txBody>
                  <a:tcPr>
                    <a:solidFill>
                      <a:schemeClr val="accent5">
                        <a:lumMod val="40000"/>
                        <a:lumOff val="6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t>Case manager or data entry staff forgot or was unable to ask </a:t>
                      </a:r>
                    </a:p>
                  </a:txBody>
                  <a:tcPr>
                    <a:noFill/>
                  </a:tcPr>
                </a:tc>
                <a:extLst>
                  <a:ext uri="{0D108BD9-81ED-4DB2-BD59-A6C34878D82A}">
                    <a16:rowId xmlns:a16="http://schemas.microsoft.com/office/drawing/2014/main" val="10004"/>
                  </a:ext>
                </a:extLst>
              </a:tr>
              <a:tr h="370840">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a:xfrm>
            <a:off x="-533400" y="5853112"/>
            <a:ext cx="82296" cy="45719"/>
          </a:xfrm>
        </p:spPr>
        <p:txBody>
          <a:bodyPr/>
          <a:lstStyle/>
          <a:p>
            <a:endParaRPr lang="en-US" dirty="0"/>
          </a:p>
        </p:txBody>
      </p:sp>
      <p:pic>
        <p:nvPicPr>
          <p:cNvPr id="5" name="Graphic 4" descr="Warning"/>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5853112"/>
            <a:ext cx="685800" cy="685800"/>
          </a:xfrm>
          <a:prstGeom prst="rect">
            <a:avLst/>
          </a:prstGeom>
        </p:spPr>
      </p:pic>
      <p:sp>
        <p:nvSpPr>
          <p:cNvPr id="6" name="TextBox 5"/>
          <p:cNvSpPr txBox="1"/>
          <p:nvPr/>
        </p:nvSpPr>
        <p:spPr>
          <a:xfrm>
            <a:off x="1143000" y="5912802"/>
            <a:ext cx="6858000" cy="646331"/>
          </a:xfrm>
          <a:prstGeom prst="rect">
            <a:avLst/>
          </a:prstGeom>
          <a:noFill/>
        </p:spPr>
        <p:txBody>
          <a:bodyPr wrap="square" rtlCol="0">
            <a:spAutoFit/>
          </a:bodyPr>
          <a:lstStyle/>
          <a:p>
            <a:r>
              <a:rPr lang="en-US" dirty="0"/>
              <a:t>Remember: only accurate data should be entered into HMIS and clients always have the right to refuse answering. </a:t>
            </a:r>
          </a:p>
        </p:txBody>
      </p:sp>
      <p:grpSp>
        <p:nvGrpSpPr>
          <p:cNvPr id="9" name="Group 8">
            <a:extLst>
              <a:ext uri="{FF2B5EF4-FFF2-40B4-BE49-F238E27FC236}">
                <a16:creationId xmlns:a16="http://schemas.microsoft.com/office/drawing/2014/main" id="{E26EB1F1-96DC-4A3A-BB2A-9428B6804DFE}"/>
              </a:ext>
            </a:extLst>
          </p:cNvPr>
          <p:cNvGrpSpPr/>
          <p:nvPr/>
        </p:nvGrpSpPr>
        <p:grpSpPr>
          <a:xfrm>
            <a:off x="342900" y="645682"/>
            <a:ext cx="914400" cy="974952"/>
            <a:chOff x="621768" y="516890"/>
            <a:chExt cx="914400" cy="974952"/>
          </a:xfrm>
        </p:grpSpPr>
        <p:pic>
          <p:nvPicPr>
            <p:cNvPr id="7" name="Graphic 6" descr="Flag">
              <a:extLst>
                <a:ext uri="{FF2B5EF4-FFF2-40B4-BE49-F238E27FC236}">
                  <a16:creationId xmlns:a16="http://schemas.microsoft.com/office/drawing/2014/main" id="{FC16121E-7151-4D0E-BB5D-AD731273B1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855411">
              <a:off x="621768" y="516890"/>
              <a:ext cx="914400" cy="914400"/>
            </a:xfrm>
            <a:prstGeom prst="rect">
              <a:avLst/>
            </a:prstGeom>
          </p:spPr>
        </p:pic>
        <p:sp>
          <p:nvSpPr>
            <p:cNvPr id="8" name="Rectangle 7">
              <a:extLst>
                <a:ext uri="{FF2B5EF4-FFF2-40B4-BE49-F238E27FC236}">
                  <a16:creationId xmlns:a16="http://schemas.microsoft.com/office/drawing/2014/main" id="{BD118BBE-B8B0-4F80-9544-AD3BD72BACE2}"/>
                </a:ext>
              </a:extLst>
            </p:cNvPr>
            <p:cNvSpPr/>
            <p:nvPr/>
          </p:nvSpPr>
          <p:spPr>
            <a:xfrm rot="19838485">
              <a:off x="621768" y="1233714"/>
              <a:ext cx="914400" cy="258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95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E8F-4630-4504-AA7B-B5DF40B4569E}"/>
              </a:ext>
            </a:extLst>
          </p:cNvPr>
          <p:cNvSpPr>
            <a:spLocks noGrp="1"/>
          </p:cNvSpPr>
          <p:nvPr>
            <p:ph type="title"/>
          </p:nvPr>
        </p:nvSpPr>
        <p:spPr/>
        <p:txBody>
          <a:bodyPr/>
          <a:lstStyle/>
          <a:p>
            <a:r>
              <a:rPr lang="en-US" dirty="0"/>
              <a:t>Today’s agenda</a:t>
            </a:r>
          </a:p>
        </p:txBody>
      </p:sp>
      <p:graphicFrame>
        <p:nvGraphicFramePr>
          <p:cNvPr id="3" name="Table 2">
            <a:extLst>
              <a:ext uri="{FF2B5EF4-FFF2-40B4-BE49-F238E27FC236}">
                <a16:creationId xmlns:a16="http://schemas.microsoft.com/office/drawing/2014/main" id="{59B863CB-AA09-4082-975B-EB97B2D6A9F4}"/>
              </a:ext>
            </a:extLst>
          </p:cNvPr>
          <p:cNvGraphicFramePr>
            <a:graphicFrameLocks noGrp="1"/>
          </p:cNvGraphicFramePr>
          <p:nvPr>
            <p:extLst>
              <p:ext uri="{D42A27DB-BD31-4B8C-83A1-F6EECF244321}">
                <p14:modId xmlns:p14="http://schemas.microsoft.com/office/powerpoint/2010/main" val="2314434532"/>
              </p:ext>
            </p:extLst>
          </p:nvPr>
        </p:nvGraphicFramePr>
        <p:xfrm>
          <a:off x="952500" y="1600200"/>
          <a:ext cx="7239000" cy="3108960"/>
        </p:xfrm>
        <a:graphic>
          <a:graphicData uri="http://schemas.openxmlformats.org/drawingml/2006/table">
            <a:tbl>
              <a:tblPr firstRow="1" bandRow="1">
                <a:tableStyleId>{2D5ABB26-0587-4C30-8999-92F81FD0307C}</a:tableStyleId>
              </a:tblPr>
              <a:tblGrid>
                <a:gridCol w="7239000">
                  <a:extLst>
                    <a:ext uri="{9D8B030D-6E8A-4147-A177-3AD203B41FA5}">
                      <a16:colId xmlns:a16="http://schemas.microsoft.com/office/drawing/2014/main" val="3319733006"/>
                    </a:ext>
                  </a:extLst>
                </a:gridCol>
              </a:tblGrid>
              <a:tr h="345440">
                <a:tc>
                  <a:txBody>
                    <a:bodyPr/>
                    <a:lstStyle/>
                    <a:p>
                      <a:pPr marL="457200" indent="-457200">
                        <a:buFont typeface="Arial" panose="020B0604020202020204" pitchFamily="34" charset="0"/>
                        <a:buChar char="•"/>
                      </a:pPr>
                      <a:r>
                        <a:rPr lang="en-US" sz="2800" dirty="0"/>
                        <a:t>ESG program overview</a:t>
                      </a:r>
                    </a:p>
                  </a:txBody>
                  <a:tcPr/>
                </a:tc>
                <a:extLst>
                  <a:ext uri="{0D108BD9-81ED-4DB2-BD59-A6C34878D82A}">
                    <a16:rowId xmlns:a16="http://schemas.microsoft.com/office/drawing/2014/main" val="1908926120"/>
                  </a:ext>
                </a:extLst>
              </a:tr>
              <a:tr h="345440">
                <a:tc>
                  <a:txBody>
                    <a:bodyPr/>
                    <a:lstStyle/>
                    <a:p>
                      <a:pPr marL="457200" indent="-457200">
                        <a:buFont typeface="Arial" panose="020B0604020202020204" pitchFamily="34" charset="0"/>
                        <a:buChar char="•"/>
                      </a:pPr>
                      <a:r>
                        <a:rPr lang="en-US" sz="2800" dirty="0"/>
                        <a:t>Compliance</a:t>
                      </a:r>
                    </a:p>
                  </a:txBody>
                  <a:tcPr/>
                </a:tc>
                <a:extLst>
                  <a:ext uri="{0D108BD9-81ED-4DB2-BD59-A6C34878D82A}">
                    <a16:rowId xmlns:a16="http://schemas.microsoft.com/office/drawing/2014/main" val="2361554336"/>
                  </a:ext>
                </a:extLst>
              </a:tr>
              <a:tr h="345440">
                <a:tc>
                  <a:txBody>
                    <a:bodyPr/>
                    <a:lstStyle/>
                    <a:p>
                      <a:pPr marL="457200" indent="-457200">
                        <a:buFont typeface="Arial" panose="020B0604020202020204" pitchFamily="34" charset="0"/>
                        <a:buChar char="•"/>
                      </a:pPr>
                      <a:r>
                        <a:rPr lang="en-US" sz="2800" dirty="0"/>
                        <a:t>Coordinated entry</a:t>
                      </a:r>
                    </a:p>
                  </a:txBody>
                  <a:tcPr/>
                </a:tc>
                <a:extLst>
                  <a:ext uri="{0D108BD9-81ED-4DB2-BD59-A6C34878D82A}">
                    <a16:rowId xmlns:a16="http://schemas.microsoft.com/office/drawing/2014/main" val="3455084451"/>
                  </a:ext>
                </a:extLst>
              </a:tr>
              <a:tr h="345440">
                <a:tc>
                  <a:txBody>
                    <a:bodyPr/>
                    <a:lstStyle/>
                    <a:p>
                      <a:pPr marL="457200" indent="-457200">
                        <a:buFont typeface="Arial" panose="020B0604020202020204" pitchFamily="34" charset="0"/>
                        <a:buChar char="•"/>
                      </a:pPr>
                      <a:r>
                        <a:rPr lang="en-US" sz="2800" dirty="0"/>
                        <a:t>HMIS </a:t>
                      </a:r>
                    </a:p>
                  </a:txBody>
                  <a:tcPr/>
                </a:tc>
                <a:extLst>
                  <a:ext uri="{0D108BD9-81ED-4DB2-BD59-A6C34878D82A}">
                    <a16:rowId xmlns:a16="http://schemas.microsoft.com/office/drawing/2014/main" val="1867116413"/>
                  </a:ext>
                </a:extLst>
              </a:tr>
              <a:tr h="345440">
                <a:tc>
                  <a:txBody>
                    <a:bodyPr/>
                    <a:lstStyle/>
                    <a:p>
                      <a:pPr marL="457200" indent="-457200">
                        <a:buFont typeface="Arial" panose="020B0604020202020204" pitchFamily="34" charset="0"/>
                        <a:buChar char="•"/>
                      </a:pPr>
                      <a:r>
                        <a:rPr lang="en-US" sz="2800" dirty="0"/>
                        <a:t>Administration</a:t>
                      </a:r>
                    </a:p>
                  </a:txBody>
                  <a:tcPr/>
                </a:tc>
                <a:extLst>
                  <a:ext uri="{0D108BD9-81ED-4DB2-BD59-A6C34878D82A}">
                    <a16:rowId xmlns:a16="http://schemas.microsoft.com/office/drawing/2014/main" val="2317518290"/>
                  </a:ext>
                </a:extLst>
              </a:tr>
              <a:tr h="345440">
                <a:tc>
                  <a:txBody>
                    <a:bodyPr/>
                    <a:lstStyle/>
                    <a:p>
                      <a:pPr marL="457200" indent="-457200">
                        <a:buFont typeface="Arial" panose="020B0604020202020204" pitchFamily="34" charset="0"/>
                        <a:buChar char="•"/>
                      </a:pPr>
                      <a:r>
                        <a:rPr lang="en-US" sz="2800" dirty="0"/>
                        <a:t>Next Steps</a:t>
                      </a:r>
                    </a:p>
                  </a:txBody>
                  <a:tcPr/>
                </a:tc>
                <a:extLst>
                  <a:ext uri="{0D108BD9-81ED-4DB2-BD59-A6C34878D82A}">
                    <a16:rowId xmlns:a16="http://schemas.microsoft.com/office/drawing/2014/main" val="1860689784"/>
                  </a:ext>
                </a:extLst>
              </a:tr>
            </a:tbl>
          </a:graphicData>
        </a:graphic>
      </p:graphicFrame>
    </p:spTree>
    <p:extLst>
      <p:ext uri="{BB962C8B-B14F-4D97-AF65-F5344CB8AC3E}">
        <p14:creationId xmlns:p14="http://schemas.microsoft.com/office/powerpoint/2010/main" val="1972179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Reporting with the ESG CAPER</a:t>
            </a:r>
          </a:p>
        </p:txBody>
      </p:sp>
      <p:sp>
        <p:nvSpPr>
          <p:cNvPr id="3" name="Content Placeholder 2"/>
          <p:cNvSpPr>
            <a:spLocks noGrp="1"/>
          </p:cNvSpPr>
          <p:nvPr>
            <p:ph idx="1"/>
          </p:nvPr>
        </p:nvSpPr>
        <p:spPr/>
        <p:txBody>
          <a:bodyPr>
            <a:normAutofit lnSpcReduction="10000"/>
          </a:bodyPr>
          <a:lstStyle/>
          <a:p>
            <a:pPr marL="0" indent="0">
              <a:buNone/>
            </a:pPr>
            <a:r>
              <a:rPr lang="en-US" dirty="0"/>
              <a:t>Grantees must submit an annual CAPER to State ESG Office</a:t>
            </a:r>
          </a:p>
          <a:p>
            <a:pPr lvl="1"/>
            <a:r>
              <a:rPr lang="en-US" dirty="0"/>
              <a:t>Unique link to </a:t>
            </a:r>
            <a:r>
              <a:rPr lang="en-US" dirty="0">
                <a:hlinkClick r:id="rId3"/>
              </a:rPr>
              <a:t>Sage</a:t>
            </a:r>
            <a:r>
              <a:rPr lang="en-US" dirty="0"/>
              <a:t> will be sent to each grantee</a:t>
            </a:r>
          </a:p>
          <a:p>
            <a:pPr lvl="1"/>
            <a:r>
              <a:rPr lang="en-US" dirty="0"/>
              <a:t>Use the Data Center’s guide for </a:t>
            </a:r>
            <a:r>
              <a:rPr lang="en-US" dirty="0">
                <a:hlinkClick r:id="rId4"/>
              </a:rPr>
              <a:t>How to Run and How to Read the ESG-CAPER</a:t>
            </a:r>
            <a:endParaRPr lang="en-US" dirty="0"/>
          </a:p>
          <a:p>
            <a:pPr marL="0" indent="0">
              <a:buNone/>
            </a:pPr>
            <a:endParaRPr lang="en-US" dirty="0"/>
          </a:p>
          <a:p>
            <a:pPr marL="0" indent="0">
              <a:buNone/>
            </a:pPr>
            <a:r>
              <a:rPr lang="en-US" dirty="0"/>
              <a:t>Data Quality review (all data elements missing less than 10% on any report)</a:t>
            </a:r>
          </a:p>
          <a:p>
            <a:pPr marL="0" indent="0">
              <a:buNone/>
            </a:pPr>
            <a:endParaRPr lang="en-US" dirty="0"/>
          </a:p>
          <a:p>
            <a:pPr marL="0" indent="0">
              <a:buNone/>
            </a:pPr>
            <a:r>
              <a:rPr lang="en-US" dirty="0"/>
              <a:t>Demographics and outcomes for clients de-identified</a:t>
            </a:r>
          </a:p>
          <a:p>
            <a:pPr marL="0" indent="0">
              <a:buNone/>
            </a:pPr>
            <a:endParaRPr lang="en-US" dirty="0"/>
          </a:p>
        </p:txBody>
      </p:sp>
    </p:spTree>
    <p:extLst>
      <p:ext uri="{BB962C8B-B14F-4D97-AF65-F5344CB8AC3E}">
        <p14:creationId xmlns:p14="http://schemas.microsoft.com/office/powerpoint/2010/main" val="2991391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208" y="923925"/>
            <a:ext cx="7046913" cy="1362075"/>
          </a:xfrm>
        </p:spPr>
        <p:txBody>
          <a:bodyPr/>
          <a:lstStyle/>
          <a:p>
            <a:r>
              <a:rPr lang="en-US" dirty="0">
                <a:solidFill>
                  <a:schemeClr val="accent5">
                    <a:lumMod val="75000"/>
                  </a:schemeClr>
                </a:solidFill>
              </a:rPr>
              <a:t>Keep NC safe</a:t>
            </a:r>
          </a:p>
        </p:txBody>
      </p:sp>
      <p:pic>
        <p:nvPicPr>
          <p:cNvPr id="4" name="Graphic 3" descr="Lock">
            <a:extLst>
              <a:ext uri="{FF2B5EF4-FFF2-40B4-BE49-F238E27FC236}">
                <a16:creationId xmlns:a16="http://schemas.microsoft.com/office/drawing/2014/main" id="{9923BB18-8BFA-4FCA-A58E-2FAD5B03E7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1371600"/>
            <a:ext cx="914400" cy="914400"/>
          </a:xfrm>
          <a:prstGeom prst="rect">
            <a:avLst/>
          </a:prstGeom>
        </p:spPr>
      </p:pic>
      <p:sp>
        <p:nvSpPr>
          <p:cNvPr id="3" name="TextBox 2">
            <a:extLst>
              <a:ext uri="{FF2B5EF4-FFF2-40B4-BE49-F238E27FC236}">
                <a16:creationId xmlns:a16="http://schemas.microsoft.com/office/drawing/2014/main" id="{C8B8725A-6CEE-4B38-BB01-BDDAC965D891}"/>
              </a:ext>
            </a:extLst>
          </p:cNvPr>
          <p:cNvSpPr txBox="1"/>
          <p:nvPr/>
        </p:nvSpPr>
        <p:spPr>
          <a:xfrm>
            <a:off x="380999" y="2549009"/>
            <a:ext cx="7949121" cy="369332"/>
          </a:xfrm>
          <a:prstGeom prst="rect">
            <a:avLst/>
          </a:prstGeom>
          <a:noFill/>
        </p:spPr>
        <p:txBody>
          <a:bodyPr wrap="square" rtlCol="0">
            <a:spAutoFit/>
          </a:bodyPr>
          <a:lstStyle/>
          <a:p>
            <a:r>
              <a:rPr lang="en-US" dirty="0"/>
              <a:t>Go to </a:t>
            </a:r>
            <a:r>
              <a:rPr lang="en-US" dirty="0">
                <a:hlinkClick r:id="rId5"/>
              </a:rPr>
              <a:t>ncceh.org/</a:t>
            </a:r>
            <a:r>
              <a:rPr lang="en-US" dirty="0" err="1">
                <a:hlinkClick r:id="rId5"/>
              </a:rPr>
              <a:t>hmis</a:t>
            </a:r>
            <a:r>
              <a:rPr lang="en-US" dirty="0">
                <a:hlinkClick r:id="rId5"/>
              </a:rPr>
              <a:t>/privacy</a:t>
            </a:r>
            <a:r>
              <a:rPr lang="en-US" dirty="0"/>
              <a:t>  for a desk guide and more details</a:t>
            </a:r>
          </a:p>
        </p:txBody>
      </p:sp>
    </p:spTree>
    <p:extLst>
      <p:ext uri="{BB962C8B-B14F-4D97-AF65-F5344CB8AC3E}">
        <p14:creationId xmlns:p14="http://schemas.microsoft.com/office/powerpoint/2010/main" val="1578986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Data security depends on all of us</a:t>
            </a:r>
          </a:p>
        </p:txBody>
      </p:sp>
      <p:pic>
        <p:nvPicPr>
          <p:cNvPr id="7" name="Picture 6" descr="A picture containing room, gambling house, scene&#10;&#10;Description generated with very high confidence">
            <a:extLst>
              <a:ext uri="{FF2B5EF4-FFF2-40B4-BE49-F238E27FC236}">
                <a16:creationId xmlns:a16="http://schemas.microsoft.com/office/drawing/2014/main" id="{422EB538-EF0D-4311-90A0-5CC16833E3A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7226" y="1710055"/>
            <a:ext cx="852170" cy="804545"/>
          </a:xfrm>
          <a:prstGeom prst="rect">
            <a:avLst/>
          </a:prstGeom>
        </p:spPr>
      </p:pic>
      <p:pic>
        <p:nvPicPr>
          <p:cNvPr id="8" name="Picture 7">
            <a:extLst>
              <a:ext uri="{FF2B5EF4-FFF2-40B4-BE49-F238E27FC236}">
                <a16:creationId xmlns:a16="http://schemas.microsoft.com/office/drawing/2014/main" id="{517A455A-D102-4278-8575-C866C0606C4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55370" y="2652324"/>
            <a:ext cx="852170" cy="804545"/>
          </a:xfrm>
          <a:prstGeom prst="rect">
            <a:avLst/>
          </a:prstGeom>
        </p:spPr>
      </p:pic>
      <p:pic>
        <p:nvPicPr>
          <p:cNvPr id="9" name="Picture 8">
            <a:extLst>
              <a:ext uri="{FF2B5EF4-FFF2-40B4-BE49-F238E27FC236}">
                <a16:creationId xmlns:a16="http://schemas.microsoft.com/office/drawing/2014/main" id="{84C85C67-DBDB-41BA-9902-C7E142E8D06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5370" y="3594593"/>
            <a:ext cx="840715" cy="804544"/>
          </a:xfrm>
          <a:prstGeom prst="rect">
            <a:avLst/>
          </a:prstGeom>
        </p:spPr>
      </p:pic>
      <p:pic>
        <p:nvPicPr>
          <p:cNvPr id="10" name="Picture 9">
            <a:extLst>
              <a:ext uri="{FF2B5EF4-FFF2-40B4-BE49-F238E27FC236}">
                <a16:creationId xmlns:a16="http://schemas.microsoft.com/office/drawing/2014/main" id="{2A698707-9415-4CF1-B610-5C5C461A6A7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55370" y="4538411"/>
            <a:ext cx="934085" cy="804544"/>
          </a:xfrm>
          <a:prstGeom prst="rect">
            <a:avLst/>
          </a:prstGeom>
        </p:spPr>
      </p:pic>
      <p:pic>
        <p:nvPicPr>
          <p:cNvPr id="11" name="Picture 10">
            <a:extLst>
              <a:ext uri="{FF2B5EF4-FFF2-40B4-BE49-F238E27FC236}">
                <a16:creationId xmlns:a16="http://schemas.microsoft.com/office/drawing/2014/main" id="{056A085A-67F3-4FC1-ACED-0BD5730964BF}"/>
              </a:ext>
            </a:extLst>
          </p:cNvPr>
          <p:cNvPicPr/>
          <p:nvPr/>
        </p:nvPicPr>
        <p:blipFill>
          <a:blip r:embed="rId7">
            <a:extLst>
              <a:ext uri="{28A0092B-C50C-407E-A947-70E740481C1C}">
                <a14:useLocalDpi xmlns:a14="http://schemas.microsoft.com/office/drawing/2010/main" val="0"/>
              </a:ext>
            </a:extLst>
          </a:blip>
          <a:stretch>
            <a:fillRect/>
          </a:stretch>
        </p:blipFill>
        <p:spPr>
          <a:xfrm>
            <a:off x="1074896" y="5480679"/>
            <a:ext cx="801662" cy="767714"/>
          </a:xfrm>
          <a:prstGeom prst="rect">
            <a:avLst/>
          </a:prstGeom>
        </p:spPr>
      </p:pic>
      <p:sp>
        <p:nvSpPr>
          <p:cNvPr id="12" name="Rectangle 11">
            <a:extLst>
              <a:ext uri="{FF2B5EF4-FFF2-40B4-BE49-F238E27FC236}">
                <a16:creationId xmlns:a16="http://schemas.microsoft.com/office/drawing/2014/main" id="{AA6FA2EE-00BB-427A-A913-D7461FA716F5}"/>
              </a:ext>
            </a:extLst>
          </p:cNvPr>
          <p:cNvSpPr/>
          <p:nvPr/>
        </p:nvSpPr>
        <p:spPr>
          <a:xfrm>
            <a:off x="2113671" y="1899786"/>
            <a:ext cx="2946319" cy="492122"/>
          </a:xfrm>
          <a:prstGeom prst="rect">
            <a:avLst/>
          </a:prstGeom>
        </p:spPr>
        <p:txBody>
          <a:bodyPr wrap="none">
            <a:spAutoFit/>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Protect sensitive data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134CA99F-674C-4A04-A9B2-B7CB8C9A1910}"/>
              </a:ext>
            </a:extLst>
          </p:cNvPr>
          <p:cNvSpPr/>
          <p:nvPr/>
        </p:nvSpPr>
        <p:spPr>
          <a:xfrm>
            <a:off x="2113671" y="2847606"/>
            <a:ext cx="4960269" cy="492122"/>
          </a:xfrm>
          <a:prstGeom prst="rect">
            <a:avLst/>
          </a:prstGeom>
        </p:spPr>
        <p:txBody>
          <a:bodyPr wrap="none">
            <a:spAutoFit/>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Practice good password management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814A1A59-68CE-4721-8259-ED034F00C7A3}"/>
              </a:ext>
            </a:extLst>
          </p:cNvPr>
          <p:cNvSpPr/>
          <p:nvPr/>
        </p:nvSpPr>
        <p:spPr>
          <a:xfrm>
            <a:off x="2113671" y="3791424"/>
            <a:ext cx="5216493" cy="492122"/>
          </a:xfrm>
          <a:prstGeom prst="rect">
            <a:avLst/>
          </a:prstGeom>
        </p:spPr>
        <p:txBody>
          <a:bodyPr wrap="none">
            <a:spAutoFit/>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Never leave your computer unattended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0C0E99AE-5B48-4580-9171-D3F85AAEC641}"/>
              </a:ext>
            </a:extLst>
          </p:cNvPr>
          <p:cNvSpPr/>
          <p:nvPr/>
        </p:nvSpPr>
        <p:spPr>
          <a:xfrm>
            <a:off x="2113671" y="4735242"/>
            <a:ext cx="3405484" cy="492122"/>
          </a:xfrm>
          <a:prstGeom prst="rect">
            <a:avLst/>
          </a:prstGeom>
        </p:spPr>
        <p:txBody>
          <a:bodyPr wrap="none">
            <a:spAutoFit/>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Keep software up to 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AFA2662B-394F-4998-B246-923905982068}"/>
              </a:ext>
            </a:extLst>
          </p:cNvPr>
          <p:cNvSpPr/>
          <p:nvPr/>
        </p:nvSpPr>
        <p:spPr>
          <a:xfrm>
            <a:off x="2113671" y="5659095"/>
            <a:ext cx="4141198" cy="492122"/>
          </a:xfrm>
          <a:prstGeom prst="rect">
            <a:avLst/>
          </a:prstGeom>
        </p:spPr>
        <p:txBody>
          <a:bodyPr wrap="none">
            <a:spAutoFit/>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Install anti-malware protection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644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8D08-6119-4ED2-8E11-5DC0CD43B82D}"/>
              </a:ext>
            </a:extLst>
          </p:cNvPr>
          <p:cNvSpPr>
            <a:spLocks noGrp="1"/>
          </p:cNvSpPr>
          <p:nvPr>
            <p:ph type="title"/>
          </p:nvPr>
        </p:nvSpPr>
        <p:spPr/>
        <p:txBody>
          <a:bodyPr/>
          <a:lstStyle/>
          <a:p>
            <a:r>
              <a:rPr lang="en-US" dirty="0"/>
              <a:t>Data Center Contact Info</a:t>
            </a:r>
          </a:p>
        </p:txBody>
      </p:sp>
      <p:sp>
        <p:nvSpPr>
          <p:cNvPr id="3" name="Content Placeholder 2">
            <a:extLst>
              <a:ext uri="{FF2B5EF4-FFF2-40B4-BE49-F238E27FC236}">
                <a16:creationId xmlns:a16="http://schemas.microsoft.com/office/drawing/2014/main" id="{B3A5B361-A35F-4173-82B0-3A78BCCAE868}"/>
              </a:ext>
            </a:extLst>
          </p:cNvPr>
          <p:cNvSpPr>
            <a:spLocks noGrp="1"/>
          </p:cNvSpPr>
          <p:nvPr>
            <p:ph sz="quarter" idx="1"/>
          </p:nvPr>
        </p:nvSpPr>
        <p:spPr/>
        <p:txBody>
          <a:bodyPr/>
          <a:lstStyle/>
          <a:p>
            <a:pPr>
              <a:buSzPct val="25000"/>
            </a:pPr>
            <a:r>
              <a:rPr lang="en-US" sz="3200" b="1" kern="0" dirty="0">
                <a:solidFill>
                  <a:srgbClr val="205867"/>
                </a:solidFill>
                <a:latin typeface="Calibri"/>
                <a:ea typeface="Calibri"/>
                <a:cs typeface="Calibri"/>
                <a:sym typeface="Calibri"/>
                <a:rtl val="0"/>
              </a:rPr>
              <a:t>ncceh.org/</a:t>
            </a:r>
            <a:r>
              <a:rPr lang="en-US" sz="3200" b="1" kern="0" dirty="0" err="1">
                <a:solidFill>
                  <a:srgbClr val="205867"/>
                </a:solidFill>
                <a:latin typeface="Calibri"/>
                <a:ea typeface="Calibri"/>
                <a:cs typeface="Calibri"/>
                <a:sym typeface="Calibri"/>
                <a:rtl val="0"/>
              </a:rPr>
              <a:t>hmis</a:t>
            </a:r>
            <a:r>
              <a:rPr lang="en-US" sz="3200" b="1" kern="0" dirty="0">
                <a:solidFill>
                  <a:srgbClr val="205867"/>
                </a:solidFill>
                <a:latin typeface="Calibri"/>
                <a:ea typeface="Calibri"/>
                <a:cs typeface="Calibri"/>
                <a:sym typeface="Calibri"/>
                <a:rtl val="0"/>
              </a:rPr>
              <a:t> </a:t>
            </a:r>
            <a:endParaRPr lang="en-US" sz="3200" kern="0" dirty="0">
              <a:solidFill>
                <a:srgbClr val="205867"/>
              </a:solidFill>
              <a:latin typeface="Calibri"/>
              <a:ea typeface="Calibri"/>
              <a:cs typeface="Calibri"/>
              <a:sym typeface="Calibri"/>
              <a:rtl val="0"/>
            </a:endParaRPr>
          </a:p>
          <a:p>
            <a:pPr>
              <a:buSzPct val="25000"/>
            </a:pPr>
            <a:r>
              <a:rPr lang="en-US" kern="0" dirty="0">
                <a:solidFill>
                  <a:srgbClr val="205867"/>
                </a:solidFill>
                <a:latin typeface="Calibri"/>
                <a:ea typeface="Calibri"/>
                <a:cs typeface="Calibri"/>
                <a:sym typeface="Calibri"/>
                <a:rtl val="0"/>
              </a:rPr>
              <a:t>access local support for NC Balance of State, Durham, &amp; Orange </a:t>
            </a:r>
            <a:r>
              <a:rPr lang="en-US" kern="0" dirty="0" err="1">
                <a:solidFill>
                  <a:srgbClr val="205867"/>
                </a:solidFill>
                <a:latin typeface="Calibri"/>
                <a:ea typeface="Calibri"/>
                <a:cs typeface="Calibri"/>
                <a:sym typeface="Calibri"/>
                <a:rtl val="0"/>
              </a:rPr>
              <a:t>CoCs</a:t>
            </a:r>
            <a:endParaRPr lang="en-US" kern="0" dirty="0">
              <a:solidFill>
                <a:srgbClr val="205867"/>
              </a:solidFill>
              <a:latin typeface="Calibri"/>
              <a:ea typeface="Calibri"/>
              <a:cs typeface="Calibri"/>
              <a:sym typeface="Calibri"/>
              <a:rtl val="0"/>
            </a:endParaRPr>
          </a:p>
          <a:p>
            <a:pPr>
              <a:buSzPct val="25000"/>
            </a:pPr>
            <a:endParaRPr lang="en-US" kern="0" dirty="0">
              <a:solidFill>
                <a:srgbClr val="205867"/>
              </a:solidFill>
              <a:latin typeface="Calibri"/>
              <a:ea typeface="Calibri"/>
              <a:cs typeface="Calibri"/>
              <a:sym typeface="Calibri"/>
              <a:rtl val="0"/>
            </a:endParaRPr>
          </a:p>
          <a:p>
            <a:pPr>
              <a:buSzPct val="25000"/>
            </a:pPr>
            <a:r>
              <a:rPr lang="en-US" b="1" dirty="0">
                <a:solidFill>
                  <a:schemeClr val="accent5">
                    <a:lumMod val="50000"/>
                  </a:schemeClr>
                </a:solidFill>
                <a:latin typeface="Calibri" panose="020F0502020204030204" pitchFamily="34" charset="0"/>
              </a:rPr>
              <a:t>919.410.6997 </a:t>
            </a:r>
            <a:r>
              <a:rPr lang="en-US" dirty="0">
                <a:latin typeface="Calibri" panose="020F0502020204030204" pitchFamily="34" charset="0"/>
              </a:rPr>
              <a:t>or </a:t>
            </a:r>
            <a:r>
              <a:rPr lang="en-US" b="1" kern="0" dirty="0">
                <a:solidFill>
                  <a:srgbClr val="205867"/>
                </a:solidFill>
                <a:latin typeface="Calibri"/>
                <a:ea typeface="Calibri"/>
                <a:cs typeface="Calibri"/>
                <a:sym typeface="Calibri"/>
                <a:hlinkClick r:id="rId3"/>
                <a:rtl val="0"/>
              </a:rPr>
              <a:t>hmis@ncceh.org</a:t>
            </a:r>
            <a:r>
              <a:rPr lang="en-US" kern="0" dirty="0">
                <a:solidFill>
                  <a:srgbClr val="205867"/>
                </a:solidFill>
                <a:latin typeface="Calibri"/>
                <a:ea typeface="Calibri"/>
                <a:cs typeface="Calibri"/>
                <a:sym typeface="Calibri"/>
                <a:rtl val="0"/>
              </a:rPr>
              <a:t> </a:t>
            </a:r>
          </a:p>
          <a:p>
            <a:pPr>
              <a:buSzPct val="25000"/>
            </a:pPr>
            <a:r>
              <a:rPr lang="en-US" sz="2200" kern="0" dirty="0">
                <a:solidFill>
                  <a:srgbClr val="205867"/>
                </a:solidFill>
                <a:latin typeface="Calibri"/>
                <a:ea typeface="Calibri"/>
                <a:cs typeface="Calibri"/>
                <a:sym typeface="Calibri"/>
                <a:rtl val="0"/>
              </a:rPr>
              <a:t>helpdesk for local support</a:t>
            </a:r>
          </a:p>
          <a:p>
            <a:pPr>
              <a:buSzPct val="25000"/>
            </a:pPr>
            <a:endParaRPr lang="en-US" kern="0" dirty="0">
              <a:solidFill>
                <a:srgbClr val="205867"/>
              </a:solidFill>
              <a:latin typeface="Calibri"/>
              <a:ea typeface="Calibri"/>
              <a:cs typeface="Calibri"/>
              <a:sym typeface="Calibri"/>
              <a:rtl val="0"/>
            </a:endParaRPr>
          </a:p>
          <a:p>
            <a:endParaRPr lang="en-US" dirty="0"/>
          </a:p>
        </p:txBody>
      </p:sp>
    </p:spTree>
    <p:extLst>
      <p:ext uri="{BB962C8B-B14F-4D97-AF65-F5344CB8AC3E}">
        <p14:creationId xmlns:p14="http://schemas.microsoft.com/office/powerpoint/2010/main" val="1939351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AB3D-56AF-469E-8DCA-A8F115EA67CF}"/>
              </a:ext>
            </a:extLst>
          </p:cNvPr>
          <p:cNvSpPr>
            <a:spLocks noGrp="1"/>
          </p:cNvSpPr>
          <p:nvPr>
            <p:ph type="title"/>
          </p:nvPr>
        </p:nvSpPr>
        <p:spPr/>
        <p:txBody>
          <a:bodyPr/>
          <a:lstStyle/>
          <a:p>
            <a:r>
              <a:rPr lang="en-US" dirty="0"/>
              <a:t>Administration</a:t>
            </a:r>
          </a:p>
        </p:txBody>
      </p:sp>
      <p:sp>
        <p:nvSpPr>
          <p:cNvPr id="3" name="Text Placeholder 2">
            <a:extLst>
              <a:ext uri="{FF2B5EF4-FFF2-40B4-BE49-F238E27FC236}">
                <a16:creationId xmlns:a16="http://schemas.microsoft.com/office/drawing/2014/main" id="{52851BD9-4C7C-4CD1-862A-EA1C2852265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79908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A5DCCA-6DFC-428B-87F8-AAC4CFACCEC5}"/>
              </a:ext>
            </a:extLst>
          </p:cNvPr>
          <p:cNvSpPr txBox="1"/>
          <p:nvPr/>
        </p:nvSpPr>
        <p:spPr>
          <a:xfrm>
            <a:off x="1066800" y="1981200"/>
            <a:ext cx="7239000" cy="1077218"/>
          </a:xfrm>
          <a:prstGeom prst="rect">
            <a:avLst/>
          </a:prstGeom>
          <a:noFill/>
        </p:spPr>
        <p:txBody>
          <a:bodyPr wrap="square" rtlCol="0">
            <a:spAutoFit/>
          </a:bodyPr>
          <a:lstStyle/>
          <a:p>
            <a:pPr algn="ctr"/>
            <a:r>
              <a:rPr lang="en-US" sz="3200" b="1" i="1" dirty="0"/>
              <a:t>Grantees should read, understand, and follow their ESG contract!</a:t>
            </a:r>
          </a:p>
        </p:txBody>
      </p:sp>
    </p:spTree>
    <p:extLst>
      <p:ext uri="{BB962C8B-B14F-4D97-AF65-F5344CB8AC3E}">
        <p14:creationId xmlns:p14="http://schemas.microsoft.com/office/powerpoint/2010/main" val="3302512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1C77-C0A9-449A-A4F1-8EC828C5ADFE}"/>
              </a:ext>
            </a:extLst>
          </p:cNvPr>
          <p:cNvSpPr>
            <a:spLocks noGrp="1"/>
          </p:cNvSpPr>
          <p:nvPr>
            <p:ph type="title"/>
          </p:nvPr>
        </p:nvSpPr>
        <p:spPr/>
        <p:txBody>
          <a:bodyPr>
            <a:normAutofit fontScale="90000"/>
          </a:bodyPr>
          <a:lstStyle/>
          <a:p>
            <a:r>
              <a:rPr lang="en-US" dirty="0"/>
              <a:t>ESG is a reimbursement-based grant</a:t>
            </a:r>
          </a:p>
        </p:txBody>
      </p:sp>
      <p:sp>
        <p:nvSpPr>
          <p:cNvPr id="3" name="Content Placeholder 2">
            <a:extLst>
              <a:ext uri="{FF2B5EF4-FFF2-40B4-BE49-F238E27FC236}">
                <a16:creationId xmlns:a16="http://schemas.microsoft.com/office/drawing/2014/main" id="{879CBE58-06D1-4343-BD11-2276B45F6D18}"/>
              </a:ext>
            </a:extLst>
          </p:cNvPr>
          <p:cNvSpPr>
            <a:spLocks noGrp="1"/>
          </p:cNvSpPr>
          <p:nvPr>
            <p:ph sz="quarter" idx="1"/>
          </p:nvPr>
        </p:nvSpPr>
        <p:spPr/>
        <p:txBody>
          <a:bodyPr>
            <a:normAutofit/>
          </a:bodyPr>
          <a:lstStyle/>
          <a:p>
            <a:r>
              <a:rPr lang="en-US" dirty="0"/>
              <a:t>Agencies must expend their dollars for services and activities </a:t>
            </a:r>
            <a:r>
              <a:rPr lang="en-US" u="sng" dirty="0"/>
              <a:t>first</a:t>
            </a:r>
            <a:r>
              <a:rPr lang="en-US" dirty="0"/>
              <a:t> and then ask for reimbursement.</a:t>
            </a:r>
          </a:p>
          <a:p>
            <a:pPr lvl="1"/>
            <a:r>
              <a:rPr lang="en-US" dirty="0"/>
              <a:t>Must use ESG forms with required documentation</a:t>
            </a:r>
          </a:p>
          <a:p>
            <a:pPr lvl="1"/>
            <a:r>
              <a:rPr lang="en-US" dirty="0"/>
              <a:t>Programs must submit reimbursement monthly</a:t>
            </a:r>
          </a:p>
          <a:p>
            <a:pPr lvl="1"/>
            <a:endParaRPr lang="en-US" dirty="0"/>
          </a:p>
          <a:p>
            <a:r>
              <a:rPr lang="en-US" dirty="0"/>
              <a:t>ESG office will hold mandatory webinars on the reimbursement process!</a:t>
            </a:r>
          </a:p>
          <a:p>
            <a:pPr lvl="1"/>
            <a:r>
              <a:rPr lang="en-US" dirty="0"/>
              <a:t>Be on the lookout soon for dates!</a:t>
            </a:r>
          </a:p>
        </p:txBody>
      </p:sp>
    </p:spTree>
    <p:extLst>
      <p:ext uri="{BB962C8B-B14F-4D97-AF65-F5344CB8AC3E}">
        <p14:creationId xmlns:p14="http://schemas.microsoft.com/office/powerpoint/2010/main" val="71523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E464-A979-481F-B225-63945C2EEBD0}"/>
              </a:ext>
            </a:extLst>
          </p:cNvPr>
          <p:cNvSpPr>
            <a:spLocks noGrp="1"/>
          </p:cNvSpPr>
          <p:nvPr>
            <p:ph type="title"/>
          </p:nvPr>
        </p:nvSpPr>
        <p:spPr/>
        <p:txBody>
          <a:bodyPr>
            <a:normAutofit fontScale="90000"/>
          </a:bodyPr>
          <a:lstStyle/>
          <a:p>
            <a:r>
              <a:rPr lang="en-US" dirty="0"/>
              <a:t>ESG requires documentation in client files</a:t>
            </a:r>
          </a:p>
        </p:txBody>
      </p:sp>
      <p:sp>
        <p:nvSpPr>
          <p:cNvPr id="3" name="Content Placeholder 2">
            <a:extLst>
              <a:ext uri="{FF2B5EF4-FFF2-40B4-BE49-F238E27FC236}">
                <a16:creationId xmlns:a16="http://schemas.microsoft.com/office/drawing/2014/main" id="{53B80333-5AE4-4FC5-9A0D-1042CB938085}"/>
              </a:ext>
            </a:extLst>
          </p:cNvPr>
          <p:cNvSpPr>
            <a:spLocks noGrp="1"/>
          </p:cNvSpPr>
          <p:nvPr>
            <p:ph sz="quarter" idx="1"/>
          </p:nvPr>
        </p:nvSpPr>
        <p:spPr/>
        <p:txBody>
          <a:bodyPr/>
          <a:lstStyle/>
          <a:p>
            <a:r>
              <a:rPr lang="en-US" dirty="0"/>
              <a:t>All activities have documentation requirements.  Forms can be found at:</a:t>
            </a:r>
          </a:p>
          <a:p>
            <a:pPr lvl="2"/>
            <a:r>
              <a:rPr lang="en-US" dirty="0">
                <a:hlinkClick r:id="rId3"/>
              </a:rPr>
              <a:t>ESG Required Forms</a:t>
            </a:r>
            <a:endParaRPr lang="en-US" dirty="0"/>
          </a:p>
          <a:p>
            <a:pPr lvl="2"/>
            <a:r>
              <a:rPr lang="en-US" dirty="0"/>
              <a:t>ES and SO Client File Checklist</a:t>
            </a:r>
          </a:p>
          <a:p>
            <a:pPr lvl="2"/>
            <a:r>
              <a:rPr lang="en-US" dirty="0"/>
              <a:t>HP and RRH Client File Checklist</a:t>
            </a:r>
          </a:p>
          <a:p>
            <a:pPr lvl="2"/>
            <a:endParaRPr lang="en-US" dirty="0"/>
          </a:p>
          <a:p>
            <a:r>
              <a:rPr lang="en-US" dirty="0"/>
              <a:t>ESG office will do desk reviews and on-site monitoring of grantees in 2019</a:t>
            </a:r>
          </a:p>
          <a:p>
            <a:pPr marL="320040" lvl="1" indent="0">
              <a:buNone/>
            </a:pPr>
            <a:endParaRPr lang="en-US" dirty="0"/>
          </a:p>
        </p:txBody>
      </p:sp>
    </p:spTree>
    <p:extLst>
      <p:ext uri="{BB962C8B-B14F-4D97-AF65-F5344CB8AC3E}">
        <p14:creationId xmlns:p14="http://schemas.microsoft.com/office/powerpoint/2010/main" val="2314222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5A89-12C4-42D1-BCC8-6918480359BE}"/>
              </a:ext>
            </a:extLst>
          </p:cNvPr>
          <p:cNvSpPr>
            <a:spLocks noGrp="1"/>
          </p:cNvSpPr>
          <p:nvPr>
            <p:ph type="title"/>
          </p:nvPr>
        </p:nvSpPr>
        <p:spPr/>
        <p:txBody>
          <a:bodyPr>
            <a:normAutofit fontScale="90000"/>
          </a:bodyPr>
          <a:lstStyle/>
          <a:p>
            <a:r>
              <a:rPr lang="en-US" dirty="0"/>
              <a:t>Grantees need to spend their dollars!</a:t>
            </a:r>
          </a:p>
        </p:txBody>
      </p:sp>
      <p:sp>
        <p:nvSpPr>
          <p:cNvPr id="3" name="Content Placeholder 2">
            <a:extLst>
              <a:ext uri="{FF2B5EF4-FFF2-40B4-BE49-F238E27FC236}">
                <a16:creationId xmlns:a16="http://schemas.microsoft.com/office/drawing/2014/main" id="{0340E023-45FB-4FEC-A87B-1F736F30C9F0}"/>
              </a:ext>
            </a:extLst>
          </p:cNvPr>
          <p:cNvSpPr>
            <a:spLocks noGrp="1"/>
          </p:cNvSpPr>
          <p:nvPr>
            <p:ph sz="quarter" idx="1"/>
          </p:nvPr>
        </p:nvSpPr>
        <p:spPr/>
        <p:txBody>
          <a:bodyPr/>
          <a:lstStyle/>
          <a:p>
            <a:r>
              <a:rPr lang="en-US" dirty="0"/>
              <a:t>Many 2018 ESG grantees were put on corrective action this year or had contracts rescinded because of underspending their ESG dollars.</a:t>
            </a:r>
          </a:p>
          <a:p>
            <a:pPr lvl="1"/>
            <a:r>
              <a:rPr lang="en-US" dirty="0"/>
              <a:t>The ESG office expects that grantees to spend according to this chart:</a:t>
            </a:r>
          </a:p>
        </p:txBody>
      </p:sp>
      <p:graphicFrame>
        <p:nvGraphicFramePr>
          <p:cNvPr id="4" name="Table 3">
            <a:extLst>
              <a:ext uri="{FF2B5EF4-FFF2-40B4-BE49-F238E27FC236}">
                <a16:creationId xmlns:a16="http://schemas.microsoft.com/office/drawing/2014/main" id="{79CF0B98-B45A-40CF-B13E-27BB92121218}"/>
              </a:ext>
            </a:extLst>
          </p:cNvPr>
          <p:cNvGraphicFramePr>
            <a:graphicFrameLocks noGrp="1"/>
          </p:cNvGraphicFramePr>
          <p:nvPr>
            <p:extLst>
              <p:ext uri="{D42A27DB-BD31-4B8C-83A1-F6EECF244321}">
                <p14:modId xmlns:p14="http://schemas.microsoft.com/office/powerpoint/2010/main" val="547340204"/>
              </p:ext>
            </p:extLst>
          </p:nvPr>
        </p:nvGraphicFramePr>
        <p:xfrm>
          <a:off x="1066800" y="4038600"/>
          <a:ext cx="7467600" cy="18542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61083740"/>
                    </a:ext>
                  </a:extLst>
                </a:gridCol>
                <a:gridCol w="3733800">
                  <a:extLst>
                    <a:ext uri="{9D8B030D-6E8A-4147-A177-3AD203B41FA5}">
                      <a16:colId xmlns:a16="http://schemas.microsoft.com/office/drawing/2014/main" val="2723337214"/>
                    </a:ext>
                  </a:extLst>
                </a:gridCol>
              </a:tblGrid>
              <a:tr h="370840">
                <a:tc>
                  <a:txBody>
                    <a:bodyPr/>
                    <a:lstStyle/>
                    <a:p>
                      <a:pPr algn="ctr"/>
                      <a:r>
                        <a:rPr lang="en-US" dirty="0"/>
                        <a:t>Date Expenses Incurred</a:t>
                      </a:r>
                    </a:p>
                  </a:txBody>
                  <a:tcPr/>
                </a:tc>
                <a:tc>
                  <a:txBody>
                    <a:bodyPr/>
                    <a:lstStyle/>
                    <a:p>
                      <a:pPr algn="ctr"/>
                      <a:r>
                        <a:rPr lang="en-US" dirty="0"/>
                        <a:t>Percentage of Budget</a:t>
                      </a:r>
                    </a:p>
                  </a:txBody>
                  <a:tcPr/>
                </a:tc>
                <a:extLst>
                  <a:ext uri="{0D108BD9-81ED-4DB2-BD59-A6C34878D82A}">
                    <a16:rowId xmlns:a16="http://schemas.microsoft.com/office/drawing/2014/main" val="3744965362"/>
                  </a:ext>
                </a:extLst>
              </a:tr>
              <a:tr h="370840">
                <a:tc>
                  <a:txBody>
                    <a:bodyPr/>
                    <a:lstStyle/>
                    <a:p>
                      <a:pPr algn="ctr"/>
                      <a:r>
                        <a:rPr lang="en-US" dirty="0"/>
                        <a:t>03/31/19</a:t>
                      </a:r>
                    </a:p>
                  </a:txBody>
                  <a:tcPr/>
                </a:tc>
                <a:tc>
                  <a:txBody>
                    <a:bodyPr/>
                    <a:lstStyle/>
                    <a:p>
                      <a:pPr algn="ctr"/>
                      <a:r>
                        <a:rPr lang="en-US" dirty="0"/>
                        <a:t>25%</a:t>
                      </a:r>
                    </a:p>
                  </a:txBody>
                  <a:tcPr/>
                </a:tc>
                <a:extLst>
                  <a:ext uri="{0D108BD9-81ED-4DB2-BD59-A6C34878D82A}">
                    <a16:rowId xmlns:a16="http://schemas.microsoft.com/office/drawing/2014/main" val="1333703105"/>
                  </a:ext>
                </a:extLst>
              </a:tr>
              <a:tr h="370840">
                <a:tc>
                  <a:txBody>
                    <a:bodyPr/>
                    <a:lstStyle/>
                    <a:p>
                      <a:pPr algn="ctr"/>
                      <a:r>
                        <a:rPr lang="en-US" dirty="0"/>
                        <a:t>06/30/19</a:t>
                      </a:r>
                    </a:p>
                  </a:txBody>
                  <a:tcPr/>
                </a:tc>
                <a:tc>
                  <a:txBody>
                    <a:bodyPr/>
                    <a:lstStyle/>
                    <a:p>
                      <a:pPr algn="ctr"/>
                      <a:r>
                        <a:rPr lang="en-US" dirty="0"/>
                        <a:t>50%</a:t>
                      </a:r>
                    </a:p>
                  </a:txBody>
                  <a:tcPr/>
                </a:tc>
                <a:extLst>
                  <a:ext uri="{0D108BD9-81ED-4DB2-BD59-A6C34878D82A}">
                    <a16:rowId xmlns:a16="http://schemas.microsoft.com/office/drawing/2014/main" val="1195864721"/>
                  </a:ext>
                </a:extLst>
              </a:tr>
              <a:tr h="370840">
                <a:tc>
                  <a:txBody>
                    <a:bodyPr/>
                    <a:lstStyle/>
                    <a:p>
                      <a:pPr algn="ctr"/>
                      <a:r>
                        <a:rPr lang="en-US" dirty="0"/>
                        <a:t>09/30/19</a:t>
                      </a:r>
                    </a:p>
                  </a:txBody>
                  <a:tcPr/>
                </a:tc>
                <a:tc>
                  <a:txBody>
                    <a:bodyPr/>
                    <a:lstStyle/>
                    <a:p>
                      <a:pPr algn="ctr"/>
                      <a:r>
                        <a:rPr lang="en-US" dirty="0"/>
                        <a:t>75%</a:t>
                      </a:r>
                    </a:p>
                  </a:txBody>
                  <a:tcPr/>
                </a:tc>
                <a:extLst>
                  <a:ext uri="{0D108BD9-81ED-4DB2-BD59-A6C34878D82A}">
                    <a16:rowId xmlns:a16="http://schemas.microsoft.com/office/drawing/2014/main" val="2599673247"/>
                  </a:ext>
                </a:extLst>
              </a:tr>
              <a:tr h="370840">
                <a:tc>
                  <a:txBody>
                    <a:bodyPr/>
                    <a:lstStyle/>
                    <a:p>
                      <a:pPr algn="ctr"/>
                      <a:r>
                        <a:rPr lang="en-US" dirty="0"/>
                        <a:t>12/31/19</a:t>
                      </a:r>
                    </a:p>
                  </a:txBody>
                  <a:tcPr/>
                </a:tc>
                <a:tc>
                  <a:txBody>
                    <a:bodyPr/>
                    <a:lstStyle/>
                    <a:p>
                      <a:pPr algn="ctr"/>
                      <a:r>
                        <a:rPr lang="en-US" dirty="0"/>
                        <a:t>100%</a:t>
                      </a:r>
                    </a:p>
                  </a:txBody>
                  <a:tcPr/>
                </a:tc>
                <a:extLst>
                  <a:ext uri="{0D108BD9-81ED-4DB2-BD59-A6C34878D82A}">
                    <a16:rowId xmlns:a16="http://schemas.microsoft.com/office/drawing/2014/main" val="772943902"/>
                  </a:ext>
                </a:extLst>
              </a:tr>
            </a:tbl>
          </a:graphicData>
        </a:graphic>
      </p:graphicFrame>
    </p:spTree>
    <p:extLst>
      <p:ext uri="{BB962C8B-B14F-4D97-AF65-F5344CB8AC3E}">
        <p14:creationId xmlns:p14="http://schemas.microsoft.com/office/powerpoint/2010/main" val="2093626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AA77-ACAF-490C-BA8E-4C521A0EB4DB}"/>
              </a:ext>
            </a:extLst>
          </p:cNvPr>
          <p:cNvSpPr>
            <a:spLocks noGrp="1"/>
          </p:cNvSpPr>
          <p:nvPr>
            <p:ph type="title"/>
          </p:nvPr>
        </p:nvSpPr>
        <p:spPr>
          <a:xfrm>
            <a:off x="920496" y="381000"/>
            <a:ext cx="7772400" cy="1143000"/>
          </a:xfrm>
        </p:spPr>
        <p:txBody>
          <a:bodyPr>
            <a:normAutofit fontScale="90000"/>
          </a:bodyPr>
          <a:lstStyle/>
          <a:p>
            <a:r>
              <a:rPr lang="en-US" dirty="0"/>
              <a:t>Grantees will need to provide Quarterly Progress reports throughout the year</a:t>
            </a:r>
          </a:p>
        </p:txBody>
      </p:sp>
      <p:graphicFrame>
        <p:nvGraphicFramePr>
          <p:cNvPr id="4" name="Content Placeholder 3">
            <a:extLst>
              <a:ext uri="{FF2B5EF4-FFF2-40B4-BE49-F238E27FC236}">
                <a16:creationId xmlns:a16="http://schemas.microsoft.com/office/drawing/2014/main" id="{32F39A77-D5C2-4219-B178-376265B95153}"/>
              </a:ext>
            </a:extLst>
          </p:cNvPr>
          <p:cNvGraphicFramePr>
            <a:graphicFrameLocks noGrp="1"/>
          </p:cNvGraphicFramePr>
          <p:nvPr>
            <p:ph sz="quarter" idx="1"/>
            <p:extLst>
              <p:ext uri="{D42A27DB-BD31-4B8C-83A1-F6EECF244321}">
                <p14:modId xmlns:p14="http://schemas.microsoft.com/office/powerpoint/2010/main" val="2828411351"/>
              </p:ext>
            </p:extLst>
          </p:nvPr>
        </p:nvGraphicFramePr>
        <p:xfrm>
          <a:off x="920496" y="1905000"/>
          <a:ext cx="7772400" cy="18542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1100123124"/>
                    </a:ext>
                  </a:extLst>
                </a:gridCol>
                <a:gridCol w="3886200">
                  <a:extLst>
                    <a:ext uri="{9D8B030D-6E8A-4147-A177-3AD203B41FA5}">
                      <a16:colId xmlns:a16="http://schemas.microsoft.com/office/drawing/2014/main" val="1320092034"/>
                    </a:ext>
                  </a:extLst>
                </a:gridCol>
              </a:tblGrid>
              <a:tr h="370840">
                <a:tc>
                  <a:txBody>
                    <a:bodyPr/>
                    <a:lstStyle/>
                    <a:p>
                      <a:r>
                        <a:rPr lang="en-US" dirty="0"/>
                        <a:t>Quarter</a:t>
                      </a:r>
                    </a:p>
                  </a:txBody>
                  <a:tcPr/>
                </a:tc>
                <a:tc>
                  <a:txBody>
                    <a:bodyPr/>
                    <a:lstStyle/>
                    <a:p>
                      <a:r>
                        <a:rPr lang="en-US" dirty="0"/>
                        <a:t>Due Dates</a:t>
                      </a:r>
                    </a:p>
                  </a:txBody>
                  <a:tcPr/>
                </a:tc>
                <a:extLst>
                  <a:ext uri="{0D108BD9-81ED-4DB2-BD59-A6C34878D82A}">
                    <a16:rowId xmlns:a16="http://schemas.microsoft.com/office/drawing/2014/main" val="2692666714"/>
                  </a:ext>
                </a:extLst>
              </a:tr>
              <a:tr h="370840">
                <a:tc>
                  <a:txBody>
                    <a:bodyPr/>
                    <a:lstStyle/>
                    <a:p>
                      <a:r>
                        <a:rPr lang="en-US" dirty="0"/>
                        <a:t>Quarter 1: </a:t>
                      </a:r>
                      <a:r>
                        <a:rPr lang="en-US" i="1" dirty="0"/>
                        <a:t>January 1 – March 31, 2019</a:t>
                      </a:r>
                    </a:p>
                  </a:txBody>
                  <a:tcPr/>
                </a:tc>
                <a:tc>
                  <a:txBody>
                    <a:bodyPr/>
                    <a:lstStyle/>
                    <a:p>
                      <a:r>
                        <a:rPr lang="en-US" dirty="0"/>
                        <a:t>April 30, 2019</a:t>
                      </a:r>
                    </a:p>
                  </a:txBody>
                  <a:tcPr/>
                </a:tc>
                <a:extLst>
                  <a:ext uri="{0D108BD9-81ED-4DB2-BD59-A6C34878D82A}">
                    <a16:rowId xmlns:a16="http://schemas.microsoft.com/office/drawing/2014/main" val="1753836016"/>
                  </a:ext>
                </a:extLst>
              </a:tr>
              <a:tr h="370840">
                <a:tc>
                  <a:txBody>
                    <a:bodyPr/>
                    <a:lstStyle/>
                    <a:p>
                      <a:r>
                        <a:rPr lang="en-US" dirty="0"/>
                        <a:t>Quarter 2:  </a:t>
                      </a:r>
                      <a:r>
                        <a:rPr lang="en-US" i="1" dirty="0"/>
                        <a:t>April 1 – June 30, 2019</a:t>
                      </a:r>
                    </a:p>
                  </a:txBody>
                  <a:tcPr/>
                </a:tc>
                <a:tc>
                  <a:txBody>
                    <a:bodyPr/>
                    <a:lstStyle/>
                    <a:p>
                      <a:r>
                        <a:rPr lang="en-US" dirty="0"/>
                        <a:t>July 31, 2019</a:t>
                      </a:r>
                    </a:p>
                  </a:txBody>
                  <a:tcPr/>
                </a:tc>
                <a:extLst>
                  <a:ext uri="{0D108BD9-81ED-4DB2-BD59-A6C34878D82A}">
                    <a16:rowId xmlns:a16="http://schemas.microsoft.com/office/drawing/2014/main" val="1041430817"/>
                  </a:ext>
                </a:extLst>
              </a:tr>
              <a:tr h="370840">
                <a:tc>
                  <a:txBody>
                    <a:bodyPr/>
                    <a:lstStyle/>
                    <a:p>
                      <a:r>
                        <a:rPr lang="en-US" dirty="0"/>
                        <a:t>Quarter 3: </a:t>
                      </a:r>
                      <a:r>
                        <a:rPr lang="en-US" i="1" dirty="0"/>
                        <a:t>July 1 – September 30, 2019</a:t>
                      </a:r>
                    </a:p>
                  </a:txBody>
                  <a:tcPr/>
                </a:tc>
                <a:tc>
                  <a:txBody>
                    <a:bodyPr/>
                    <a:lstStyle/>
                    <a:p>
                      <a:r>
                        <a:rPr lang="en-US" dirty="0"/>
                        <a:t>October 31, 2019</a:t>
                      </a:r>
                    </a:p>
                  </a:txBody>
                  <a:tcPr/>
                </a:tc>
                <a:extLst>
                  <a:ext uri="{0D108BD9-81ED-4DB2-BD59-A6C34878D82A}">
                    <a16:rowId xmlns:a16="http://schemas.microsoft.com/office/drawing/2014/main" val="4136091885"/>
                  </a:ext>
                </a:extLst>
              </a:tr>
              <a:tr h="370840">
                <a:tc>
                  <a:txBody>
                    <a:bodyPr/>
                    <a:lstStyle/>
                    <a:p>
                      <a:r>
                        <a:rPr lang="en-US" dirty="0"/>
                        <a:t>Quarter 4: </a:t>
                      </a:r>
                      <a:r>
                        <a:rPr lang="en-US" i="1" dirty="0"/>
                        <a:t>October 1 – December 31, 2019</a:t>
                      </a:r>
                    </a:p>
                  </a:txBody>
                  <a:tcPr/>
                </a:tc>
                <a:tc>
                  <a:txBody>
                    <a:bodyPr/>
                    <a:lstStyle/>
                    <a:p>
                      <a:r>
                        <a:rPr lang="en-US" dirty="0"/>
                        <a:t>January 31, 2020</a:t>
                      </a:r>
                    </a:p>
                  </a:txBody>
                  <a:tcPr/>
                </a:tc>
                <a:extLst>
                  <a:ext uri="{0D108BD9-81ED-4DB2-BD59-A6C34878D82A}">
                    <a16:rowId xmlns:a16="http://schemas.microsoft.com/office/drawing/2014/main" val="82027450"/>
                  </a:ext>
                </a:extLst>
              </a:tr>
            </a:tbl>
          </a:graphicData>
        </a:graphic>
      </p:graphicFrame>
      <p:sp>
        <p:nvSpPr>
          <p:cNvPr id="5" name="TextBox 4">
            <a:extLst>
              <a:ext uri="{FF2B5EF4-FFF2-40B4-BE49-F238E27FC236}">
                <a16:creationId xmlns:a16="http://schemas.microsoft.com/office/drawing/2014/main" id="{834625C5-E315-4A91-A00A-96AA06B20C57}"/>
              </a:ext>
            </a:extLst>
          </p:cNvPr>
          <p:cNvSpPr txBox="1"/>
          <p:nvPr/>
        </p:nvSpPr>
        <p:spPr>
          <a:xfrm>
            <a:off x="920496" y="4191000"/>
            <a:ext cx="77724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QPRs require grantees to run multiple HMIS/comparable database reports and enter information into a template provided by the ESG office. </a:t>
            </a:r>
          </a:p>
        </p:txBody>
      </p:sp>
    </p:spTree>
    <p:extLst>
      <p:ext uri="{BB962C8B-B14F-4D97-AF65-F5344CB8AC3E}">
        <p14:creationId xmlns:p14="http://schemas.microsoft.com/office/powerpoint/2010/main" val="33806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ESG Program Overview</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9768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A1AE-2FB8-4837-BE35-2421F508FFE1}"/>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990EC440-3C73-4D9A-A4F4-14E5501FE0BF}"/>
              </a:ext>
            </a:extLst>
          </p:cNvPr>
          <p:cNvSpPr>
            <a:spLocks noGrp="1"/>
          </p:cNvSpPr>
          <p:nvPr>
            <p:ph sz="quarter" idx="1"/>
          </p:nvPr>
        </p:nvSpPr>
        <p:spPr/>
        <p:txBody>
          <a:bodyPr/>
          <a:lstStyle/>
          <a:p>
            <a:r>
              <a:rPr lang="en-US" dirty="0"/>
              <a:t>Helpful hints to get started:</a:t>
            </a:r>
          </a:p>
          <a:p>
            <a:pPr lvl="1"/>
            <a:r>
              <a:rPr lang="en-US" dirty="0"/>
              <a:t>Contact NCCEH Data Center for HMIS access</a:t>
            </a:r>
          </a:p>
          <a:p>
            <a:pPr lvl="1"/>
            <a:r>
              <a:rPr lang="en-US" dirty="0"/>
              <a:t>Reread your application and budget</a:t>
            </a:r>
          </a:p>
          <a:p>
            <a:pPr lvl="1"/>
            <a:r>
              <a:rPr lang="en-US" dirty="0"/>
              <a:t>Familiarize yourself with ESG contract requirements</a:t>
            </a:r>
          </a:p>
          <a:p>
            <a:pPr lvl="1"/>
            <a:r>
              <a:rPr lang="en-US" dirty="0"/>
              <a:t>Read NC </a:t>
            </a:r>
            <a:r>
              <a:rPr lang="en-US" dirty="0" err="1"/>
              <a:t>BoS</a:t>
            </a:r>
            <a:r>
              <a:rPr lang="en-US" dirty="0"/>
              <a:t> </a:t>
            </a:r>
            <a:r>
              <a:rPr lang="en-US" dirty="0" err="1"/>
              <a:t>CoC</a:t>
            </a:r>
            <a:r>
              <a:rPr lang="en-US" dirty="0"/>
              <a:t> written standards for your activity</a:t>
            </a:r>
          </a:p>
          <a:p>
            <a:pPr lvl="1"/>
            <a:r>
              <a:rPr lang="en-US" dirty="0"/>
              <a:t>Attend ESG reimbursement webinar</a:t>
            </a:r>
          </a:p>
          <a:p>
            <a:pPr lvl="1"/>
            <a:r>
              <a:rPr lang="en-US" dirty="0"/>
              <a:t>Train all program and admin staff</a:t>
            </a:r>
          </a:p>
          <a:p>
            <a:pPr lvl="1"/>
            <a:r>
              <a:rPr lang="en-US" dirty="0"/>
              <a:t>Have a plan of action and start early</a:t>
            </a:r>
          </a:p>
          <a:p>
            <a:pPr lvl="1"/>
            <a:r>
              <a:rPr lang="en-US" dirty="0"/>
              <a:t>Ask questions</a:t>
            </a:r>
          </a:p>
          <a:p>
            <a:pPr lvl="1"/>
            <a:endParaRPr lang="en-US" dirty="0"/>
          </a:p>
        </p:txBody>
      </p:sp>
    </p:spTree>
    <p:extLst>
      <p:ext uri="{BB962C8B-B14F-4D97-AF65-F5344CB8AC3E}">
        <p14:creationId xmlns:p14="http://schemas.microsoft.com/office/powerpoint/2010/main" val="28251349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2D4E-FB85-4BD6-BD4E-EAE8F1CE63B9}"/>
              </a:ext>
            </a:extLst>
          </p:cNvPr>
          <p:cNvSpPr>
            <a:spLocks noGrp="1"/>
          </p:cNvSpPr>
          <p:nvPr>
            <p:ph type="title"/>
          </p:nvPr>
        </p:nvSpPr>
        <p:spPr/>
        <p:txBody>
          <a:bodyPr>
            <a:normAutofit fontScale="90000"/>
          </a:bodyPr>
          <a:lstStyle/>
          <a:p>
            <a:r>
              <a:rPr lang="en-US" dirty="0"/>
              <a:t>When you have questions, we can help!</a:t>
            </a:r>
          </a:p>
        </p:txBody>
      </p:sp>
      <p:sp>
        <p:nvSpPr>
          <p:cNvPr id="3" name="Text Placeholder 2">
            <a:extLst>
              <a:ext uri="{FF2B5EF4-FFF2-40B4-BE49-F238E27FC236}">
                <a16:creationId xmlns:a16="http://schemas.microsoft.com/office/drawing/2014/main" id="{4DB01F15-EB8D-4772-9326-E35B122D6E45}"/>
              </a:ext>
            </a:extLst>
          </p:cNvPr>
          <p:cNvSpPr>
            <a:spLocks noGrp="1"/>
          </p:cNvSpPr>
          <p:nvPr>
            <p:ph type="body" idx="1"/>
          </p:nvPr>
        </p:nvSpPr>
        <p:spPr/>
        <p:txBody>
          <a:bodyPr/>
          <a:lstStyle/>
          <a:p>
            <a:r>
              <a:rPr lang="en-US" dirty="0"/>
              <a:t>ESG Office		</a:t>
            </a:r>
          </a:p>
        </p:txBody>
      </p:sp>
      <p:sp>
        <p:nvSpPr>
          <p:cNvPr id="4" name="Text Placeholder 3">
            <a:extLst>
              <a:ext uri="{FF2B5EF4-FFF2-40B4-BE49-F238E27FC236}">
                <a16:creationId xmlns:a16="http://schemas.microsoft.com/office/drawing/2014/main" id="{F64AC187-1998-4D9D-94D2-970654CF2429}"/>
              </a:ext>
            </a:extLst>
          </p:cNvPr>
          <p:cNvSpPr>
            <a:spLocks noGrp="1"/>
          </p:cNvSpPr>
          <p:nvPr>
            <p:ph type="body" sz="half" idx="3"/>
          </p:nvPr>
        </p:nvSpPr>
        <p:spPr/>
        <p:txBody>
          <a:bodyPr/>
          <a:lstStyle/>
          <a:p>
            <a:r>
              <a:rPr lang="en-US" dirty="0"/>
              <a:t>NC </a:t>
            </a:r>
            <a:r>
              <a:rPr lang="en-US" dirty="0" err="1"/>
              <a:t>BoS</a:t>
            </a:r>
            <a:r>
              <a:rPr lang="en-US" dirty="0"/>
              <a:t> </a:t>
            </a:r>
            <a:r>
              <a:rPr lang="en-US" dirty="0" err="1"/>
              <a:t>CoC</a:t>
            </a:r>
            <a:r>
              <a:rPr lang="en-US" dirty="0"/>
              <a:t> staff</a:t>
            </a:r>
          </a:p>
        </p:txBody>
      </p:sp>
      <p:sp>
        <p:nvSpPr>
          <p:cNvPr id="5" name="Content Placeholder 4">
            <a:extLst>
              <a:ext uri="{FF2B5EF4-FFF2-40B4-BE49-F238E27FC236}">
                <a16:creationId xmlns:a16="http://schemas.microsoft.com/office/drawing/2014/main" id="{529F8963-3587-4527-94E1-1D73E0AEE887}"/>
              </a:ext>
            </a:extLst>
          </p:cNvPr>
          <p:cNvSpPr>
            <a:spLocks noGrp="1"/>
          </p:cNvSpPr>
          <p:nvPr>
            <p:ph sz="half" idx="2"/>
          </p:nvPr>
        </p:nvSpPr>
        <p:spPr/>
        <p:txBody>
          <a:bodyPr/>
          <a:lstStyle/>
          <a:p>
            <a:r>
              <a:rPr lang="en-US" dirty="0"/>
              <a:t>Contract issues</a:t>
            </a:r>
          </a:p>
          <a:p>
            <a:r>
              <a:rPr lang="en-US" dirty="0"/>
              <a:t>Reimbursements</a:t>
            </a:r>
          </a:p>
          <a:p>
            <a:r>
              <a:rPr lang="en-US" dirty="0"/>
              <a:t>Budget amendments</a:t>
            </a:r>
          </a:p>
          <a:p>
            <a:r>
              <a:rPr lang="en-US" dirty="0"/>
              <a:t>Corrective actions/appeals</a:t>
            </a:r>
          </a:p>
          <a:p>
            <a:endParaRPr lang="en-US" dirty="0"/>
          </a:p>
          <a:p>
            <a:pPr marL="0" indent="0">
              <a:buNone/>
            </a:pPr>
            <a:endParaRPr lang="en-US" dirty="0"/>
          </a:p>
        </p:txBody>
      </p:sp>
      <p:sp>
        <p:nvSpPr>
          <p:cNvPr id="6" name="Content Placeholder 5">
            <a:extLst>
              <a:ext uri="{FF2B5EF4-FFF2-40B4-BE49-F238E27FC236}">
                <a16:creationId xmlns:a16="http://schemas.microsoft.com/office/drawing/2014/main" id="{200C1083-85F7-487B-8B6B-FD378D2053AE}"/>
              </a:ext>
            </a:extLst>
          </p:cNvPr>
          <p:cNvSpPr>
            <a:spLocks noGrp="1"/>
          </p:cNvSpPr>
          <p:nvPr>
            <p:ph sz="half" idx="4"/>
          </p:nvPr>
        </p:nvSpPr>
        <p:spPr/>
        <p:txBody>
          <a:bodyPr/>
          <a:lstStyle/>
          <a:p>
            <a:r>
              <a:rPr lang="en-US" dirty="0"/>
              <a:t>Program design</a:t>
            </a:r>
          </a:p>
          <a:p>
            <a:r>
              <a:rPr lang="en-US" dirty="0"/>
              <a:t>Direct client issues</a:t>
            </a:r>
          </a:p>
          <a:p>
            <a:r>
              <a:rPr lang="en-US" dirty="0"/>
              <a:t>CE issues</a:t>
            </a:r>
          </a:p>
          <a:p>
            <a:r>
              <a:rPr lang="en-US" dirty="0"/>
              <a:t>Regulations</a:t>
            </a:r>
          </a:p>
          <a:p>
            <a:r>
              <a:rPr lang="en-US" dirty="0"/>
              <a:t>HMIS (Data Center)</a:t>
            </a:r>
          </a:p>
          <a:p>
            <a:r>
              <a:rPr lang="en-US" dirty="0"/>
              <a:t>QPR (Data Center)</a:t>
            </a:r>
          </a:p>
          <a:p>
            <a:endParaRPr lang="en-US" dirty="0"/>
          </a:p>
          <a:p>
            <a:endParaRPr lang="en-US" dirty="0"/>
          </a:p>
        </p:txBody>
      </p:sp>
      <p:sp>
        <p:nvSpPr>
          <p:cNvPr id="7" name="TextBox 6">
            <a:extLst>
              <a:ext uri="{FF2B5EF4-FFF2-40B4-BE49-F238E27FC236}">
                <a16:creationId xmlns:a16="http://schemas.microsoft.com/office/drawing/2014/main" id="{5C58384E-C3D0-42D1-96DE-6E79B0CE6C0E}"/>
              </a:ext>
            </a:extLst>
          </p:cNvPr>
          <p:cNvSpPr txBox="1"/>
          <p:nvPr/>
        </p:nvSpPr>
        <p:spPr>
          <a:xfrm>
            <a:off x="1066800" y="5562600"/>
            <a:ext cx="7620000" cy="646331"/>
          </a:xfrm>
          <a:prstGeom prst="rect">
            <a:avLst/>
          </a:prstGeom>
          <a:noFill/>
        </p:spPr>
        <p:txBody>
          <a:bodyPr wrap="square" rtlCol="0">
            <a:spAutoFit/>
          </a:bodyPr>
          <a:lstStyle/>
          <a:p>
            <a:r>
              <a:rPr lang="en-US" b="1" dirty="0"/>
              <a:t>Before reaching out, refer to the ESG Desk Guide.  It’s full of good information that can probably answer most questions!</a:t>
            </a:r>
          </a:p>
        </p:txBody>
      </p:sp>
    </p:spTree>
    <p:extLst>
      <p:ext uri="{BB962C8B-B14F-4D97-AF65-F5344CB8AC3E}">
        <p14:creationId xmlns:p14="http://schemas.microsoft.com/office/powerpoint/2010/main" val="3257581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a:t>
            </a:r>
          </a:p>
        </p:txBody>
      </p:sp>
      <p:sp>
        <p:nvSpPr>
          <p:cNvPr id="3" name="Content Placeholder 2"/>
          <p:cNvSpPr>
            <a:spLocks noGrp="1"/>
          </p:cNvSpPr>
          <p:nvPr>
            <p:ph sz="quarter" idx="1"/>
          </p:nvPr>
        </p:nvSpPr>
        <p:spPr>
          <a:xfrm>
            <a:off x="457200" y="1600200"/>
            <a:ext cx="8229600" cy="4343400"/>
          </a:xfrm>
        </p:spPr>
        <p:txBody>
          <a:bodyPr>
            <a:normAutofit/>
          </a:bodyPr>
          <a:lstStyle/>
          <a:p>
            <a:r>
              <a:rPr lang="en-US" dirty="0"/>
              <a:t>Keep in touch</a:t>
            </a:r>
          </a:p>
          <a:p>
            <a:pPr lvl="1"/>
            <a:r>
              <a:rPr lang="en-US" dirty="0">
                <a:hlinkClick r:id="rId3"/>
              </a:rPr>
              <a:t>bos@ncceh.org</a:t>
            </a:r>
            <a:endParaRPr lang="en-US" dirty="0"/>
          </a:p>
          <a:p>
            <a:pPr lvl="1"/>
            <a:r>
              <a:rPr lang="en-US" dirty="0"/>
              <a:t>(919) 755-4393</a:t>
            </a:r>
          </a:p>
          <a:p>
            <a:pPr lvl="1"/>
            <a:endParaRPr lang="en-US" dirty="0"/>
          </a:p>
          <a:p>
            <a:r>
              <a:rPr lang="en-US" dirty="0"/>
              <a:t>ESG office contact info</a:t>
            </a:r>
          </a:p>
          <a:p>
            <a:pPr lvl="1"/>
            <a:r>
              <a:rPr lang="en-US" dirty="0"/>
              <a:t>Kim Crawford – Homeless Programs Coordinator</a:t>
            </a:r>
          </a:p>
          <a:p>
            <a:pPr lvl="1"/>
            <a:r>
              <a:rPr lang="en-US" dirty="0"/>
              <a:t>919-855-4991</a:t>
            </a:r>
          </a:p>
          <a:p>
            <a:pPr lvl="1"/>
            <a:r>
              <a:rPr lang="en-US" dirty="0">
                <a:hlinkClick r:id="rId4"/>
              </a:rPr>
              <a:t>kim.crawford@dhhs.nc.gov</a:t>
            </a:r>
            <a:endParaRPr lang="en-US" dirty="0"/>
          </a:p>
          <a:p>
            <a:pPr lvl="1"/>
            <a:endParaRPr lang="en-US" dirty="0"/>
          </a:p>
        </p:txBody>
      </p:sp>
    </p:spTree>
    <p:extLst>
      <p:ext uri="{BB962C8B-B14F-4D97-AF65-F5344CB8AC3E}">
        <p14:creationId xmlns:p14="http://schemas.microsoft.com/office/powerpoint/2010/main" val="13922686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6FB1-0C71-4253-BDE8-47A73A0EA2BB}"/>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0D7ABC06-2D50-4EA6-B7E2-B51FD7E344EE}"/>
              </a:ext>
            </a:extLst>
          </p:cNvPr>
          <p:cNvSpPr>
            <a:spLocks noGrp="1"/>
          </p:cNvSpPr>
          <p:nvPr>
            <p:ph sz="quarter" idx="1"/>
          </p:nvPr>
        </p:nvSpPr>
        <p:spPr/>
        <p:txBody>
          <a:bodyPr/>
          <a:lstStyle/>
          <a:p>
            <a:r>
              <a:rPr lang="en-US" dirty="0"/>
              <a:t>Participants should enter their full name so we know they are here and included in the minutes. </a:t>
            </a:r>
          </a:p>
          <a:p>
            <a:pPr marL="0" indent="0">
              <a:buNone/>
            </a:pPr>
            <a:endParaRPr lang="en-US" dirty="0"/>
          </a:p>
        </p:txBody>
      </p:sp>
      <p:pic>
        <p:nvPicPr>
          <p:cNvPr id="7" name="Picture 6" descr="A screenshot of a cell phone&#10;&#10;Description generated with very high confidence">
            <a:extLst>
              <a:ext uri="{FF2B5EF4-FFF2-40B4-BE49-F238E27FC236}">
                <a16:creationId xmlns:a16="http://schemas.microsoft.com/office/drawing/2014/main" id="{1AF980D8-EBF0-4358-B6D6-C43BEE6ED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126" y="3497847"/>
            <a:ext cx="5021747" cy="2772835"/>
          </a:xfrm>
          <a:prstGeom prst="rect">
            <a:avLst/>
          </a:prstGeom>
        </p:spPr>
      </p:pic>
    </p:spTree>
    <p:extLst>
      <p:ext uri="{BB962C8B-B14F-4D97-AF65-F5344CB8AC3E}">
        <p14:creationId xmlns:p14="http://schemas.microsoft.com/office/powerpoint/2010/main" val="3906736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AA49-DF9A-45B6-B9F4-D9C094D6F2DA}"/>
              </a:ext>
            </a:extLst>
          </p:cNvPr>
          <p:cNvSpPr>
            <a:spLocks noGrp="1"/>
          </p:cNvSpPr>
          <p:nvPr>
            <p:ph type="title"/>
          </p:nvPr>
        </p:nvSpPr>
        <p:spPr/>
        <p:txBody>
          <a:bodyPr>
            <a:normAutofit fontScale="90000"/>
          </a:bodyPr>
          <a:lstStyle/>
          <a:p>
            <a:r>
              <a:rPr lang="en-US" dirty="0"/>
              <a:t>HUD sets priorities for the ESG program</a:t>
            </a:r>
          </a:p>
        </p:txBody>
      </p:sp>
      <p:sp>
        <p:nvSpPr>
          <p:cNvPr id="3" name="Content Placeholder 2">
            <a:extLst>
              <a:ext uri="{FF2B5EF4-FFF2-40B4-BE49-F238E27FC236}">
                <a16:creationId xmlns:a16="http://schemas.microsoft.com/office/drawing/2014/main" id="{434C0B06-64B6-4583-8E9E-53A105A75802}"/>
              </a:ext>
            </a:extLst>
          </p:cNvPr>
          <p:cNvSpPr>
            <a:spLocks noGrp="1"/>
          </p:cNvSpPr>
          <p:nvPr>
            <p:ph sz="quarter" idx="1"/>
          </p:nvPr>
        </p:nvSpPr>
        <p:spPr/>
        <p:txBody>
          <a:bodyPr>
            <a:normAutofit/>
          </a:bodyPr>
          <a:lstStyle/>
          <a:p>
            <a:r>
              <a:rPr lang="en-US" dirty="0"/>
              <a:t>Broaden existing emergency shelter and homelessness prevention activities</a:t>
            </a:r>
          </a:p>
          <a:p>
            <a:r>
              <a:rPr lang="en-US" dirty="0"/>
              <a:t>Emphasize rapid re-housing</a:t>
            </a:r>
          </a:p>
          <a:p>
            <a:r>
              <a:rPr lang="en-US" dirty="0"/>
              <a:t>Help people quickly regain stability in permanent housing after experiencing a housing crisis and/or homelessness</a:t>
            </a:r>
          </a:p>
          <a:p>
            <a:r>
              <a:rPr lang="en-US" dirty="0"/>
              <a:t>Despite activity type funded, ESG funding should be assisting people to access or maintain permanent housing!</a:t>
            </a:r>
          </a:p>
        </p:txBody>
      </p:sp>
    </p:spTree>
    <p:extLst>
      <p:ext uri="{BB962C8B-B14F-4D97-AF65-F5344CB8AC3E}">
        <p14:creationId xmlns:p14="http://schemas.microsoft.com/office/powerpoint/2010/main" val="389765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447800"/>
          </a:xfrm>
        </p:spPr>
        <p:txBody>
          <a:bodyPr>
            <a:normAutofit/>
          </a:bodyPr>
          <a:lstStyle/>
          <a:p>
            <a:pPr algn="ctr"/>
            <a:r>
              <a:rPr lang="en-US" sz="4400" dirty="0">
                <a:solidFill>
                  <a:schemeClr val="accent1">
                    <a:lumMod val="50000"/>
                  </a:schemeClr>
                </a:solidFill>
              </a:rPr>
              <a:t>ESG:</a:t>
            </a:r>
            <a:br>
              <a:rPr lang="en-US" dirty="0">
                <a:solidFill>
                  <a:schemeClr val="accent1">
                    <a:lumMod val="50000"/>
                  </a:schemeClr>
                </a:solidFill>
              </a:rPr>
            </a:br>
            <a:r>
              <a:rPr lang="en-US" dirty="0">
                <a:solidFill>
                  <a:schemeClr val="accent1">
                    <a:lumMod val="50000"/>
                  </a:schemeClr>
                </a:solidFill>
              </a:rPr>
              <a:t>Emergency Solutions Grants </a:t>
            </a:r>
          </a:p>
        </p:txBody>
      </p:sp>
      <p:sp>
        <p:nvSpPr>
          <p:cNvPr id="3" name="Content Placeholder 2"/>
          <p:cNvSpPr>
            <a:spLocks noGrp="1"/>
          </p:cNvSpPr>
          <p:nvPr>
            <p:ph sz="quarter" idx="1"/>
          </p:nvPr>
        </p:nvSpPr>
        <p:spPr>
          <a:xfrm>
            <a:off x="457200" y="2590800"/>
            <a:ext cx="8229600" cy="3429000"/>
          </a:xfrm>
          <a:ln>
            <a:noFill/>
          </a:ln>
        </p:spPr>
        <p:txBody>
          <a:bodyPr>
            <a:normAutofit/>
          </a:bodyPr>
          <a:lstStyle/>
          <a:p>
            <a:pPr marL="0" indent="0">
              <a:buNone/>
            </a:pPr>
            <a:r>
              <a:rPr lang="en-US" dirty="0"/>
              <a:t>Purpose: </a:t>
            </a:r>
          </a:p>
          <a:p>
            <a:r>
              <a:rPr lang="en-US" dirty="0"/>
              <a:t>Provide assistance to rapidly re-house persons who are currently experiencing homelessness.</a:t>
            </a:r>
          </a:p>
          <a:p>
            <a:r>
              <a:rPr lang="en-US" dirty="0"/>
              <a:t>Assist in meeting the costs of operating emergency shelters</a:t>
            </a:r>
          </a:p>
          <a:p>
            <a:r>
              <a:rPr lang="en-US" dirty="0"/>
              <a:t>Restrict the increase of homelessness through the provision of preventive programs and activities</a:t>
            </a:r>
          </a:p>
        </p:txBody>
      </p:sp>
    </p:spTree>
    <p:extLst>
      <p:ext uri="{BB962C8B-B14F-4D97-AF65-F5344CB8AC3E}">
        <p14:creationId xmlns:p14="http://schemas.microsoft.com/office/powerpoint/2010/main" val="2649953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ctr"/>
            <a:r>
              <a:rPr lang="en-US" dirty="0"/>
              <a:t>5 eligible components under ESG</a:t>
            </a:r>
          </a:p>
        </p:txBody>
      </p:sp>
      <p:sp>
        <p:nvSpPr>
          <p:cNvPr id="3" name="Content Placeholder 2"/>
          <p:cNvSpPr>
            <a:spLocks noGrp="1"/>
          </p:cNvSpPr>
          <p:nvPr>
            <p:ph sz="quarter" idx="1"/>
          </p:nvPr>
        </p:nvSpPr>
        <p:spPr>
          <a:xfrm>
            <a:off x="389025" y="1905000"/>
            <a:ext cx="1828800" cy="990600"/>
          </a:xfrm>
          <a:ln>
            <a:solidFill>
              <a:schemeClr val="accent1">
                <a:lumMod val="75000"/>
              </a:schemeClr>
            </a:solidFill>
          </a:ln>
        </p:spPr>
        <p:txBody>
          <a:bodyPr>
            <a:normAutofit/>
          </a:bodyPr>
          <a:lstStyle/>
          <a:p>
            <a:pPr marL="0" indent="0" algn="ctr">
              <a:buNone/>
            </a:pPr>
            <a:r>
              <a:rPr lang="en-US" u="sng" dirty="0">
                <a:solidFill>
                  <a:schemeClr val="accent1">
                    <a:lumMod val="50000"/>
                  </a:schemeClr>
                </a:solidFill>
              </a:rPr>
              <a:t>Emergency Shelter</a:t>
            </a:r>
          </a:p>
          <a:p>
            <a:endParaRPr lang="en-US" dirty="0"/>
          </a:p>
        </p:txBody>
      </p:sp>
      <p:sp>
        <p:nvSpPr>
          <p:cNvPr id="4" name="Content Placeholder 2"/>
          <p:cNvSpPr txBox="1">
            <a:spLocks/>
          </p:cNvSpPr>
          <p:nvPr/>
        </p:nvSpPr>
        <p:spPr>
          <a:xfrm>
            <a:off x="2570750" y="1905000"/>
            <a:ext cx="1925050" cy="990600"/>
          </a:xfrm>
          <a:prstGeom prst="rect">
            <a:avLst/>
          </a:prstGeom>
          <a:ln>
            <a:solidFill>
              <a:schemeClr val="accent1">
                <a:lumMod val="75000"/>
              </a:schemeClr>
            </a:solid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8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8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4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4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a:buNone/>
            </a:pPr>
            <a:r>
              <a:rPr lang="en-US" u="sng" dirty="0">
                <a:solidFill>
                  <a:schemeClr val="accent1">
                    <a:lumMod val="50000"/>
                  </a:schemeClr>
                </a:solidFill>
              </a:rPr>
              <a:t>Street Outreach</a:t>
            </a:r>
          </a:p>
          <a:p>
            <a:endParaRPr lang="en-US" dirty="0"/>
          </a:p>
        </p:txBody>
      </p:sp>
      <p:sp>
        <p:nvSpPr>
          <p:cNvPr id="5" name="Content Placeholder 2"/>
          <p:cNvSpPr txBox="1">
            <a:spLocks/>
          </p:cNvSpPr>
          <p:nvPr/>
        </p:nvSpPr>
        <p:spPr>
          <a:xfrm>
            <a:off x="4848725" y="1905000"/>
            <a:ext cx="1856874" cy="990600"/>
          </a:xfrm>
          <a:prstGeom prst="rect">
            <a:avLst/>
          </a:prstGeom>
          <a:ln>
            <a:solidFill>
              <a:schemeClr val="accent1">
                <a:lumMod val="75000"/>
              </a:schemeClr>
            </a:solidFill>
          </a:ln>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8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8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4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4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a:buNone/>
            </a:pPr>
            <a:r>
              <a:rPr lang="en-US" u="sng" dirty="0">
                <a:solidFill>
                  <a:schemeClr val="accent1">
                    <a:lumMod val="50000"/>
                  </a:schemeClr>
                </a:solidFill>
              </a:rPr>
              <a:t>Rapid </a:t>
            </a:r>
          </a:p>
          <a:p>
            <a:pPr marL="0" indent="0" algn="ctr">
              <a:buFont typeface="Wingdings 2"/>
              <a:buNone/>
            </a:pPr>
            <a:r>
              <a:rPr lang="en-US" u="sng" dirty="0">
                <a:solidFill>
                  <a:schemeClr val="accent1">
                    <a:lumMod val="50000"/>
                  </a:schemeClr>
                </a:solidFill>
              </a:rPr>
              <a:t>Re-Housing</a:t>
            </a:r>
          </a:p>
          <a:p>
            <a:endParaRPr lang="en-US" dirty="0"/>
          </a:p>
        </p:txBody>
      </p:sp>
      <p:sp>
        <p:nvSpPr>
          <p:cNvPr id="6" name="Content Placeholder 2"/>
          <p:cNvSpPr txBox="1">
            <a:spLocks/>
          </p:cNvSpPr>
          <p:nvPr/>
        </p:nvSpPr>
        <p:spPr>
          <a:xfrm>
            <a:off x="7058524" y="1909011"/>
            <a:ext cx="1704476" cy="986589"/>
          </a:xfrm>
          <a:prstGeom prst="rect">
            <a:avLst/>
          </a:prstGeom>
          <a:ln>
            <a:solidFill>
              <a:schemeClr val="accent1">
                <a:lumMod val="75000"/>
              </a:schemeClr>
            </a:solid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8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8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4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4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a:buNone/>
            </a:pPr>
            <a:r>
              <a:rPr lang="en-US" u="sng" dirty="0">
                <a:solidFill>
                  <a:schemeClr val="accent1">
                    <a:lumMod val="50000"/>
                  </a:schemeClr>
                </a:solidFill>
              </a:rPr>
              <a:t>Targeted Prevention</a:t>
            </a:r>
          </a:p>
          <a:p>
            <a:endParaRPr lang="en-US" dirty="0"/>
          </a:p>
        </p:txBody>
      </p:sp>
      <p:sp>
        <p:nvSpPr>
          <p:cNvPr id="7" name="TextBox 6"/>
          <p:cNvSpPr txBox="1"/>
          <p:nvPr/>
        </p:nvSpPr>
        <p:spPr>
          <a:xfrm>
            <a:off x="1084850" y="1186190"/>
            <a:ext cx="2971800" cy="523220"/>
          </a:xfrm>
          <a:prstGeom prst="rect">
            <a:avLst/>
          </a:prstGeom>
          <a:noFill/>
          <a:ln w="19050">
            <a:solidFill>
              <a:schemeClr val="accent1">
                <a:lumMod val="75000"/>
              </a:schemeClr>
            </a:solidFill>
          </a:ln>
        </p:spPr>
        <p:txBody>
          <a:bodyPr wrap="square" rtlCol="0">
            <a:spAutoFit/>
          </a:bodyPr>
          <a:lstStyle/>
          <a:p>
            <a:pPr algn="ctr"/>
            <a:r>
              <a:rPr lang="en-US" sz="2800" dirty="0"/>
              <a:t>Emergency Response</a:t>
            </a:r>
          </a:p>
        </p:txBody>
      </p:sp>
      <p:sp>
        <p:nvSpPr>
          <p:cNvPr id="8" name="TextBox 7"/>
          <p:cNvSpPr txBox="1"/>
          <p:nvPr/>
        </p:nvSpPr>
        <p:spPr>
          <a:xfrm>
            <a:off x="5410200" y="1184185"/>
            <a:ext cx="2819400" cy="523220"/>
          </a:xfrm>
          <a:prstGeom prst="rect">
            <a:avLst/>
          </a:prstGeom>
          <a:noFill/>
          <a:ln w="19050">
            <a:solidFill>
              <a:schemeClr val="accent1">
                <a:lumMod val="75000"/>
              </a:schemeClr>
            </a:solidFill>
          </a:ln>
        </p:spPr>
        <p:txBody>
          <a:bodyPr wrap="square" rtlCol="0">
            <a:spAutoFit/>
          </a:bodyPr>
          <a:lstStyle/>
          <a:p>
            <a:pPr algn="ctr"/>
            <a:r>
              <a:rPr lang="en-US" sz="2800" dirty="0"/>
              <a:t>Housing Stability</a:t>
            </a:r>
          </a:p>
        </p:txBody>
      </p:sp>
      <p:cxnSp>
        <p:nvCxnSpPr>
          <p:cNvPr id="10" name="Straight Connector 9"/>
          <p:cNvCxnSpPr>
            <a:cxnSpLocks/>
            <a:endCxn id="3" idx="0"/>
          </p:cNvCxnSpPr>
          <p:nvPr/>
        </p:nvCxnSpPr>
        <p:spPr>
          <a:xfrm flipH="1">
            <a:off x="1303425" y="1707405"/>
            <a:ext cx="68176" cy="197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815262" y="1703395"/>
            <a:ext cx="68175" cy="197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endCxn id="4" idx="0"/>
          </p:cNvCxnSpPr>
          <p:nvPr/>
        </p:nvCxnSpPr>
        <p:spPr>
          <a:xfrm>
            <a:off x="3469099" y="1703395"/>
            <a:ext cx="64176" cy="201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66642" y="1707407"/>
            <a:ext cx="64176" cy="20160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D3BBA8-EAFB-49B6-B8B6-5176EE7CECF9}"/>
              </a:ext>
            </a:extLst>
          </p:cNvPr>
          <p:cNvSpPr txBox="1"/>
          <p:nvPr/>
        </p:nvSpPr>
        <p:spPr>
          <a:xfrm>
            <a:off x="3962400" y="3810000"/>
            <a:ext cx="1295400" cy="523220"/>
          </a:xfrm>
          <a:prstGeom prst="rect">
            <a:avLst/>
          </a:prstGeom>
          <a:noFill/>
        </p:spPr>
        <p:txBody>
          <a:bodyPr wrap="square" rtlCol="0">
            <a:spAutoFit/>
          </a:bodyPr>
          <a:lstStyle/>
          <a:p>
            <a:pPr algn="ctr"/>
            <a:r>
              <a:rPr lang="en-US" sz="2800" u="sng" dirty="0">
                <a:solidFill>
                  <a:schemeClr val="accent1">
                    <a:lumMod val="50000"/>
                  </a:schemeClr>
                </a:solidFill>
              </a:rPr>
              <a:t>HMIS</a:t>
            </a:r>
          </a:p>
        </p:txBody>
      </p:sp>
      <p:cxnSp>
        <p:nvCxnSpPr>
          <p:cNvPr id="15" name="Straight Connector 14">
            <a:extLst>
              <a:ext uri="{FF2B5EF4-FFF2-40B4-BE49-F238E27FC236}">
                <a16:creationId xmlns:a16="http://schemas.microsoft.com/office/drawing/2014/main" id="{F58C2478-F387-4063-A59E-C059FDFE6C39}"/>
              </a:ext>
            </a:extLst>
          </p:cNvPr>
          <p:cNvCxnSpPr>
            <a:stCxn id="9" idx="1"/>
            <a:endCxn id="3" idx="2"/>
          </p:cNvCxnSpPr>
          <p:nvPr/>
        </p:nvCxnSpPr>
        <p:spPr>
          <a:xfrm flipH="1" flipV="1">
            <a:off x="1303425" y="2895600"/>
            <a:ext cx="2658975" cy="117601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8BCB1B8-0424-4CFC-9143-374D78B1B0D5}"/>
              </a:ext>
            </a:extLst>
          </p:cNvPr>
          <p:cNvSpPr/>
          <p:nvPr/>
        </p:nvSpPr>
        <p:spPr>
          <a:xfrm>
            <a:off x="3962400" y="3810000"/>
            <a:ext cx="1295400" cy="715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u="sng" dirty="0">
                <a:solidFill>
                  <a:schemeClr val="accent1">
                    <a:lumMod val="50000"/>
                  </a:schemeClr>
                </a:solidFill>
              </a:rPr>
              <a:t>HMIS</a:t>
            </a:r>
          </a:p>
        </p:txBody>
      </p:sp>
      <p:cxnSp>
        <p:nvCxnSpPr>
          <p:cNvPr id="18" name="Straight Connector 17">
            <a:extLst>
              <a:ext uri="{FF2B5EF4-FFF2-40B4-BE49-F238E27FC236}">
                <a16:creationId xmlns:a16="http://schemas.microsoft.com/office/drawing/2014/main" id="{007A26FF-39D5-484D-9932-291DCFCA6667}"/>
              </a:ext>
            </a:extLst>
          </p:cNvPr>
          <p:cNvCxnSpPr>
            <a:endCxn id="4" idx="2"/>
          </p:cNvCxnSpPr>
          <p:nvPr/>
        </p:nvCxnSpPr>
        <p:spPr>
          <a:xfrm flipH="1" flipV="1">
            <a:off x="3533275" y="2895600"/>
            <a:ext cx="429125"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27CCBC-73D8-4B49-9B3D-8E6535B93652}"/>
              </a:ext>
            </a:extLst>
          </p:cNvPr>
          <p:cNvCxnSpPr>
            <a:endCxn id="5" idx="2"/>
          </p:cNvCxnSpPr>
          <p:nvPr/>
        </p:nvCxnSpPr>
        <p:spPr>
          <a:xfrm flipV="1">
            <a:off x="5257800" y="2895600"/>
            <a:ext cx="519362"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9E614C-4D54-4A1C-B910-52C7FEFA3198}"/>
              </a:ext>
            </a:extLst>
          </p:cNvPr>
          <p:cNvCxnSpPr>
            <a:stCxn id="16" idx="3"/>
            <a:endCxn id="6" idx="2"/>
          </p:cNvCxnSpPr>
          <p:nvPr/>
        </p:nvCxnSpPr>
        <p:spPr>
          <a:xfrm flipV="1">
            <a:off x="5257800" y="2895600"/>
            <a:ext cx="2652962" cy="12723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96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4174</Words>
  <Application>Microsoft Office PowerPoint</Application>
  <PresentationFormat>On-screen Show (4:3)</PresentationFormat>
  <Paragraphs>591</Paragraphs>
  <Slides>63</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Franklin Gothic Book</vt:lpstr>
      <vt:lpstr>Perpetua</vt:lpstr>
      <vt:lpstr>Times New Roman</vt:lpstr>
      <vt:lpstr>Wingdings 2</vt:lpstr>
      <vt:lpstr>Equity</vt:lpstr>
      <vt:lpstr>NC Balance of State Continuum of Care</vt:lpstr>
      <vt:lpstr>Attendance</vt:lpstr>
      <vt:lpstr>Welcome</vt:lpstr>
      <vt:lpstr>Agenda</vt:lpstr>
      <vt:lpstr>Today’s agenda</vt:lpstr>
      <vt:lpstr>ESG Program Overview</vt:lpstr>
      <vt:lpstr>HUD sets priorities for the ESG program</vt:lpstr>
      <vt:lpstr>ESG: Emergency Solutions Grants </vt:lpstr>
      <vt:lpstr>5 eligible components under ESG</vt:lpstr>
      <vt:lpstr>Flow of ESG funds</vt:lpstr>
      <vt:lpstr>Street outreach</vt:lpstr>
      <vt:lpstr>Emergency shelter</vt:lpstr>
      <vt:lpstr>Rapid Re-Housing </vt:lpstr>
      <vt:lpstr>Homelessness Prevention</vt:lpstr>
      <vt:lpstr>HMIS</vt:lpstr>
      <vt:lpstr>Compliance</vt:lpstr>
      <vt:lpstr>ESG grantees have three levels of narrowing compliance</vt:lpstr>
      <vt:lpstr>Coordinated Entry</vt:lpstr>
      <vt:lpstr>Coordinated entry systems help people find permanent housing</vt:lpstr>
      <vt:lpstr>NC BoS CoC coordinated entry system</vt:lpstr>
      <vt:lpstr>Access points</vt:lpstr>
      <vt:lpstr>Shelters as access points</vt:lpstr>
      <vt:lpstr>Access points</vt:lpstr>
      <vt:lpstr>VI-SPDAT</vt:lpstr>
      <vt:lpstr>VI-SPDAT</vt:lpstr>
      <vt:lpstr>Prioritization Waiting List</vt:lpstr>
      <vt:lpstr>Case Conferencing</vt:lpstr>
      <vt:lpstr>Lowering Barriers</vt:lpstr>
      <vt:lpstr>Case Management Tool</vt:lpstr>
      <vt:lpstr>Resources</vt:lpstr>
      <vt:lpstr>HMIS Introduction</vt:lpstr>
      <vt:lpstr>HMIS Introduction Agenda</vt:lpstr>
      <vt:lpstr>PowerPoint Presentation</vt:lpstr>
      <vt:lpstr>HMIS data will help end homelessness</vt:lpstr>
      <vt:lpstr>HMIS provides state level data</vt:lpstr>
      <vt:lpstr>PowerPoint Presentation</vt:lpstr>
      <vt:lpstr>PowerPoint Presentation</vt:lpstr>
      <vt:lpstr>PowerPoint Presentation</vt:lpstr>
      <vt:lpstr>How to get access</vt:lpstr>
      <vt:lpstr>Request HMIS Licenses by Dec 7</vt:lpstr>
      <vt:lpstr>The Training Process</vt:lpstr>
      <vt:lpstr>Practice as you train</vt:lpstr>
      <vt:lpstr>Data Collection essentials</vt:lpstr>
      <vt:lpstr>HMIS client record = Electronic client file</vt:lpstr>
      <vt:lpstr>The data you enter into HMIS MATTERS!</vt:lpstr>
      <vt:lpstr>Universal Data Elements (UDE)</vt:lpstr>
      <vt:lpstr>PowerPoint Presentation</vt:lpstr>
      <vt:lpstr>HMIS Data Collection Stages</vt:lpstr>
      <vt:lpstr>Null Response Categories</vt:lpstr>
      <vt:lpstr>Reporting with the ESG CAPER</vt:lpstr>
      <vt:lpstr>Keep NC safe</vt:lpstr>
      <vt:lpstr>Data security depends on all of us</vt:lpstr>
      <vt:lpstr>Data Center Contact Info</vt:lpstr>
      <vt:lpstr>Administration</vt:lpstr>
      <vt:lpstr>PowerPoint Presentation</vt:lpstr>
      <vt:lpstr>ESG is a reimbursement-based grant</vt:lpstr>
      <vt:lpstr>ESG requires documentation in client files</vt:lpstr>
      <vt:lpstr>Grantees need to spend their dollars!</vt:lpstr>
      <vt:lpstr>Grantees will need to provide Quarterly Progress reports throughout the year</vt:lpstr>
      <vt:lpstr>Wrap Up</vt:lpstr>
      <vt:lpstr>When you have questions, we can help!</vt:lpstr>
      <vt:lpstr>Wrap Up</vt:lpstr>
      <vt:lpstr>Attendance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Balance of State</dc:title>
  <dc:creator>Denise Neunaber</dc:creator>
  <cp:lastModifiedBy>Jenn Von Egidy</cp:lastModifiedBy>
  <cp:revision>1306</cp:revision>
  <cp:lastPrinted>2016-12-05T21:36:58Z</cp:lastPrinted>
  <dcterms:created xsi:type="dcterms:W3CDTF">2013-01-01T21:08:54Z</dcterms:created>
  <dcterms:modified xsi:type="dcterms:W3CDTF">2018-11-27T14:53:18Z</dcterms:modified>
</cp:coreProperties>
</file>