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69" r:id="rId2"/>
    <p:sldId id="531" r:id="rId3"/>
    <p:sldId id="265" r:id="rId4"/>
    <p:sldId id="521" r:id="rId5"/>
    <p:sldId id="522" r:id="rId6"/>
    <p:sldId id="523" r:id="rId7"/>
    <p:sldId id="530" r:id="rId8"/>
    <p:sldId id="525" r:id="rId9"/>
    <p:sldId id="529" r:id="rId10"/>
    <p:sldId id="528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266" r:id="rId24"/>
    <p:sldId id="2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265"/>
    <a:srgbClr val="205867"/>
    <a:srgbClr val="2D737E"/>
    <a:srgbClr val="88C1CF"/>
    <a:srgbClr val="474747"/>
    <a:srgbClr val="354C51"/>
    <a:srgbClr val="3A889E"/>
    <a:srgbClr val="358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D0A8D-3E12-48D2-8BBF-0454D0E9A651}" type="datetimeFigureOut">
              <a:rPr lang="en-US" smtClean="0"/>
              <a:t>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E4C53-27D6-4354-B003-3691D601A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2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D75D0-BB92-4B50-AD1E-69287E9AA4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6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D75D0-BB92-4B50-AD1E-69287E9AA4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D75D0-BB92-4B50-AD1E-69287E9AA4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having a clipboard also makes you seem more approachable and can help build rapport quicker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AD75D0-BB92-4B50-AD1E-69287E9AA4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Comes up as </a:t>
            </a:r>
            <a:r>
              <a:rPr lang="en-US" dirty="0" err="1"/>
              <a:t>droidSurvey</a:t>
            </a:r>
            <a:r>
              <a:rPr lang="en-US" dirty="0"/>
              <a:t> Offline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4C53-27D6-4354-B003-3691D601AD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09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Comes up as </a:t>
            </a:r>
            <a:r>
              <a:rPr lang="en-US" dirty="0" err="1"/>
              <a:t>iSurvey</a:t>
            </a:r>
            <a:r>
              <a:rPr lang="en-US" dirty="0"/>
              <a:t> Offline 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4C53-27D6-4354-B003-3691D601AD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2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Don’t have to give camera access – just hit ok and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4C53-27D6-4354-B003-3691D601AD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January 11</a:t>
            </a:r>
            <a:r>
              <a:rPr lang="en-US" baseline="30000" dirty="0"/>
              <a:t>th</a:t>
            </a:r>
            <a:r>
              <a:rPr lang="en-US" dirty="0"/>
              <a:t> the survey will be closed until January 30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4C53-27D6-4354-B003-3691D601AD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0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Next and back buttons to navigate through the 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E4C53-27D6-4354-B003-3691D601AD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17" y="1122363"/>
            <a:ext cx="11858963" cy="2387600"/>
          </a:xfrm>
        </p:spPr>
        <p:txBody>
          <a:bodyPr anchor="b"/>
          <a:lstStyle>
            <a:lvl1pPr algn="l">
              <a:defRPr sz="6000">
                <a:solidFill>
                  <a:srgbClr val="2D73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18" y="3602038"/>
            <a:ext cx="11858964" cy="137159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8C1C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9672EB7E-13DF-45DF-B0AD-C7DB1CB0CE95}"/>
              </a:ext>
            </a:extLst>
          </p:cNvPr>
          <p:cNvSpPr/>
          <p:nvPr userDrawn="1"/>
        </p:nvSpPr>
        <p:spPr>
          <a:xfrm>
            <a:off x="1721224" y="5334002"/>
            <a:ext cx="10304258" cy="1371599"/>
          </a:xfrm>
          <a:prstGeom prst="roundRect">
            <a:avLst>
              <a:gd name="adj" fmla="val 6562"/>
            </a:avLst>
          </a:prstGeom>
          <a:solidFill>
            <a:srgbClr val="2D73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br>
              <a:rPr lang="en-US" sz="36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sz="36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North Carolina Coalition to End Homelessness</a:t>
            </a:r>
          </a:p>
          <a:p>
            <a:pPr algn="ctr">
              <a:buSzPct val="25000"/>
            </a:pPr>
            <a:r>
              <a:rPr lang="en-US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securing resources        encouraging public dialogue        advocating for public policy change</a:t>
            </a:r>
            <a:br>
              <a:rPr lang="en-US" sz="1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endParaRPr lang="en-US"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ctr"/>
            <a:endParaRPr sz="2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32508-C9AA-4F52-BB29-BBFE4657DD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8" y="5334001"/>
            <a:ext cx="1362188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24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3C2655-7F3F-495C-94EF-CACD25539DC7}" type="datetime1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A008-D249-4543-9A20-0495F6E9D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7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319910-5AE1-4861-8D2A-1CBECE654647}" type="datetime1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A008-D249-4543-9A20-0495F6E9D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33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3359F6-BDAC-400F-908B-C307676F7A82}" type="datetime1">
              <a:rPr lang="en-US" smtClean="0"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A008-D249-4543-9A20-0495F6E9D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73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  <a:lvl2pPr>
              <a:defRPr>
                <a:solidFill>
                  <a:srgbClr val="474747"/>
                </a:solidFill>
              </a:defRPr>
            </a:lvl2pPr>
            <a:lvl3pPr>
              <a:defRPr>
                <a:solidFill>
                  <a:srgbClr val="474747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2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D73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8C1C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55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73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  <a:lvl2pPr>
              <a:defRPr>
                <a:solidFill>
                  <a:srgbClr val="474747"/>
                </a:solidFill>
              </a:defRPr>
            </a:lvl2pPr>
            <a:lvl3pPr>
              <a:defRPr>
                <a:solidFill>
                  <a:srgbClr val="474747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74747"/>
                </a:solidFill>
              </a:defRPr>
            </a:lvl1pPr>
            <a:lvl2pPr>
              <a:defRPr>
                <a:solidFill>
                  <a:srgbClr val="474747"/>
                </a:solidFill>
              </a:defRPr>
            </a:lvl2pPr>
            <a:lvl3pPr>
              <a:defRPr>
                <a:solidFill>
                  <a:srgbClr val="474747"/>
                </a:solidFill>
              </a:defRPr>
            </a:lvl3pPr>
            <a:lvl4pPr>
              <a:defRPr>
                <a:solidFill>
                  <a:srgbClr val="474747"/>
                </a:solidFill>
              </a:defRPr>
            </a:lvl4pPr>
            <a:lvl5pPr>
              <a:defRPr>
                <a:solidFill>
                  <a:srgbClr val="474747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848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8127-B2DD-4ED6-AC9E-3EDB0C28BA51}" type="datetime1">
              <a:rPr lang="en-US" smtClean="0"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A008-D249-4543-9A20-0495F6E9D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D73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94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17" y="1122363"/>
            <a:ext cx="11858963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2D73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518" y="3602038"/>
            <a:ext cx="11858964" cy="137159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88C1C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id="{9672EB7E-13DF-45DF-B0AD-C7DB1CB0CE95}"/>
              </a:ext>
            </a:extLst>
          </p:cNvPr>
          <p:cNvSpPr/>
          <p:nvPr userDrawn="1"/>
        </p:nvSpPr>
        <p:spPr>
          <a:xfrm>
            <a:off x="1721224" y="5334002"/>
            <a:ext cx="10304258" cy="1371599"/>
          </a:xfrm>
          <a:prstGeom prst="roundRect">
            <a:avLst>
              <a:gd name="adj" fmla="val 6562"/>
            </a:avLst>
          </a:prstGeom>
          <a:solidFill>
            <a:srgbClr val="2D737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br>
              <a:rPr lang="en-US" sz="36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sz="36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North Carolina Coalition to End Homelessness</a:t>
            </a:r>
          </a:p>
          <a:p>
            <a:pPr algn="ctr">
              <a:buSzPct val="25000"/>
            </a:pPr>
            <a:r>
              <a:rPr lang="en-US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securing resources        encouraging public dialogue        advocating for public policy change</a:t>
            </a:r>
            <a:br>
              <a:rPr lang="en-US" sz="14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endParaRPr lang="en-US" sz="14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algn="ctr"/>
            <a:endParaRPr sz="28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32508-C9AA-4F52-BB29-BBFE4657DD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8" y="5334001"/>
            <a:ext cx="1362188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5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A8BEE5-0B45-4397-81FA-506057FAE0E8}" type="datetime1">
              <a:rPr lang="en-US" smtClean="0"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A008-D249-4543-9A20-0495F6E9D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F0E40E-FCF4-4B8F-8150-355DCC5701E7}" type="datetime1">
              <a:rPr lang="en-US" smtClean="0"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C1A008-D249-4543-9A20-0495F6E9D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2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49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4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737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7474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747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747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747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747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hmis@ncceh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99B7A-5A45-48B7-84A2-926D1B7F2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 PIT – </a:t>
            </a:r>
            <a:r>
              <a:rPr lang="en-US"/>
              <a:t>Unsheltered App Training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2B17C-163C-4DA0-9C75-03DCFF63A9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2019</a:t>
            </a:r>
          </a:p>
        </p:txBody>
      </p:sp>
    </p:spTree>
    <p:extLst>
      <p:ext uri="{BB962C8B-B14F-4D97-AF65-F5344CB8AC3E}">
        <p14:creationId xmlns:p14="http://schemas.microsoft.com/office/powerpoint/2010/main" val="24176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4BC-0463-4FAF-8971-7C725057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data does the app survey collect?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BE3D-77EC-4AEC-80BC-DBFF4D3A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6013"/>
            <a:ext cx="10515600" cy="432094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672767-A09C-44F8-8461-53A81795C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39870"/>
              </p:ext>
            </p:extLst>
          </p:nvPr>
        </p:nvGraphicFramePr>
        <p:xfrm>
          <a:off x="1486807" y="2695421"/>
          <a:ext cx="3644900" cy="229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029">
                  <a:extLst>
                    <a:ext uri="{9D8B030D-6E8A-4147-A177-3AD203B41FA5}">
                      <a16:colId xmlns:a16="http://schemas.microsoft.com/office/drawing/2014/main" val="3482185180"/>
                    </a:ext>
                  </a:extLst>
                </a:gridCol>
                <a:gridCol w="2345871">
                  <a:extLst>
                    <a:ext uri="{9D8B030D-6E8A-4147-A177-3AD203B41FA5}">
                      <a16:colId xmlns:a16="http://schemas.microsoft.com/office/drawing/2014/main" val="2035613133"/>
                    </a:ext>
                  </a:extLst>
                </a:gridCol>
              </a:tblGrid>
              <a:tr h="4446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Personal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506461"/>
                  </a:ext>
                </a:extLst>
              </a:tr>
              <a:tr h="4446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Demographics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20142"/>
                  </a:ext>
                </a:extLst>
              </a:tr>
              <a:tr h="4446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Education level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160265"/>
                  </a:ext>
                </a:extLst>
              </a:tr>
              <a:tr h="4446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Employment History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132643"/>
                  </a:ext>
                </a:extLst>
              </a:tr>
              <a:tr h="4446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Household Type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544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39D134-E198-412F-B98B-938489F6A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902298"/>
              </p:ext>
            </p:extLst>
          </p:nvPr>
        </p:nvGraphicFramePr>
        <p:xfrm>
          <a:off x="6848928" y="2695421"/>
          <a:ext cx="3644900" cy="229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029">
                  <a:extLst>
                    <a:ext uri="{9D8B030D-6E8A-4147-A177-3AD203B41FA5}">
                      <a16:colId xmlns:a16="http://schemas.microsoft.com/office/drawing/2014/main" val="3482185180"/>
                    </a:ext>
                  </a:extLst>
                </a:gridCol>
                <a:gridCol w="2345871">
                  <a:extLst>
                    <a:ext uri="{9D8B030D-6E8A-4147-A177-3AD203B41FA5}">
                      <a16:colId xmlns:a16="http://schemas.microsoft.com/office/drawing/2014/main" val="2035613133"/>
                    </a:ext>
                  </a:extLst>
                </a:gridCol>
              </a:tblGrid>
              <a:tr h="44465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Housing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506461"/>
                  </a:ext>
                </a:extLst>
              </a:tr>
              <a:tr h="4446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Past housing history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20142"/>
                  </a:ext>
                </a:extLst>
              </a:tr>
              <a:tr h="4446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 housing needs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160265"/>
                  </a:ext>
                </a:extLst>
              </a:tr>
              <a:tr h="4446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time homeless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0132643"/>
                  </a:ext>
                </a:extLst>
              </a:tr>
              <a:tr h="4446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Connection to housing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54403"/>
                  </a:ext>
                </a:extLst>
              </a:tr>
            </a:tbl>
          </a:graphicData>
        </a:graphic>
      </p:graphicFrame>
      <p:pic>
        <p:nvPicPr>
          <p:cNvPr id="10" name="Graphic 9" descr="Users">
            <a:extLst>
              <a:ext uri="{FF2B5EF4-FFF2-40B4-BE49-F238E27FC236}">
                <a16:creationId xmlns:a16="http://schemas.microsoft.com/office/drawing/2014/main" id="{2008AB7B-4C41-4956-AA1C-061568E1E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2472" y="330925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07B1EA85-8F91-440A-AF17-B4021C8E4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9386" y="33092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6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4BC-0463-4FAF-8971-7C725057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How can I access the app?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BE3D-77EC-4AEC-80BC-DBFF4D3A5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Install the app on your tablet or phone: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Android Users will download </a:t>
            </a:r>
            <a:r>
              <a:rPr lang="en-US" b="1" dirty="0" err="1"/>
              <a:t>droidSurvey</a:t>
            </a:r>
            <a:r>
              <a:rPr lang="en-US" dirty="0"/>
              <a:t> from Google Play Store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5641E-07BB-40AE-9490-CDE8433C2B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r="869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68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423D-4E92-4843-B7B9-20816FA40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How can I access the app?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86180-E7A7-4BA9-935F-91E785D62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Install the app on your tablet or phone: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iPhone users will download </a:t>
            </a:r>
            <a:r>
              <a:rPr lang="en-US" b="1" dirty="0" err="1"/>
              <a:t>iSurvey</a:t>
            </a:r>
            <a:r>
              <a:rPr lang="en-US" dirty="0"/>
              <a:t> from the Apple Store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EAD80-5756-465D-A855-F98BF17B2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4115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837A9-F6A8-4394-8C80-A5C84785E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Register to get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D1D70-17E7-4268-906F-0B055F4A5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After installing the app, go to the Administration screen of the survey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 device needs to be registered or “authenticated” before it can access the survey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547B6-7A12-41BC-9E6D-0A8B16CAB6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" t="4552" r="2" b="21631"/>
          <a:stretch/>
        </p:blipFill>
        <p:spPr>
          <a:xfrm>
            <a:off x="7642745" y="1016758"/>
            <a:ext cx="3909591" cy="5201161"/>
          </a:xfrm>
          <a:prstGeom prst="rect">
            <a:avLst/>
          </a:prstGeom>
          <a:effectLst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67ADD9-F082-4ACB-8CD1-9E90DAA7990F}"/>
              </a:ext>
            </a:extLst>
          </p:cNvPr>
          <p:cNvSpPr/>
          <p:nvPr/>
        </p:nvSpPr>
        <p:spPr>
          <a:xfrm>
            <a:off x="7642744" y="5274129"/>
            <a:ext cx="3909591" cy="9437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BFCD33-FCD8-42D0-A830-5BB386527D33}"/>
              </a:ext>
            </a:extLst>
          </p:cNvPr>
          <p:cNvCxnSpPr>
            <a:cxnSpLocks/>
          </p:cNvCxnSpPr>
          <p:nvPr/>
        </p:nvCxnSpPr>
        <p:spPr>
          <a:xfrm>
            <a:off x="4619767" y="4640239"/>
            <a:ext cx="2564804" cy="1101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52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74267-17B5-4C63-A7C2-1D340723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Enter username and password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C0D23-E977-46EF-8F57-CAB1C00E4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Next, go to Device tab to enter your User Name and Password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User Name will be first initial followed by last name, then a hyphen, followed by “</a:t>
            </a:r>
            <a:r>
              <a:rPr lang="en-US" dirty="0" err="1"/>
              <a:t>bos</a:t>
            </a:r>
            <a:r>
              <a:rPr lang="en-US" dirty="0"/>
              <a:t>”: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my username is </a:t>
            </a:r>
            <a:r>
              <a:rPr lang="en-US" dirty="0" err="1"/>
              <a:t>jvolkel</a:t>
            </a:r>
            <a:r>
              <a:rPr lang="en-US" dirty="0"/>
              <a:t> - </a:t>
            </a:r>
            <a:r>
              <a:rPr lang="en-US" dirty="0" err="1"/>
              <a:t>bos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Everyone’s password is </a:t>
            </a:r>
            <a:r>
              <a:rPr lang="en-US" b="1" dirty="0"/>
              <a:t>599170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58F41-1443-4316-ADBD-5B6E35075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7" r="2" b="10576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9963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054F-0924-4CD9-940D-3BA22CFA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Completed Registration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EC2687-C70C-4A14-A895-C70371E2F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how an registered</a:t>
            </a:r>
            <a:r>
              <a:rPr lang="en-US"/>
              <a:t>/authenticated </a:t>
            </a:r>
            <a:r>
              <a:rPr lang="en-US" dirty="0"/>
              <a:t>device will appear after entering User Name and Password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BC5BC1A-33A2-47A4-9383-A12184970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4595" r="2" b="11432"/>
          <a:stretch/>
        </p:blipFill>
        <p:spPr>
          <a:xfrm>
            <a:off x="7574507" y="640082"/>
            <a:ext cx="3977830" cy="59654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60930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B1EB-0B6E-45FB-8C17-ECD2661E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Download the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A8487-9096-4011-91DB-667F2253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Return to Admin screen and wait for NCCEH Data Center to give access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Download Surveys to run the survey offline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TIP: </a:t>
            </a:r>
            <a:r>
              <a:rPr lang="en-US" sz="2400" dirty="0"/>
              <a:t>GPS tracking is one of the helpful features of this app, so give it access to your location when asked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34B83-EF39-4DF9-9A88-A3A9C0A28A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r="-1" b="3355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73C652-7559-4346-AA21-C66DB9D01D11}"/>
              </a:ext>
            </a:extLst>
          </p:cNvPr>
          <p:cNvSpPr/>
          <p:nvPr/>
        </p:nvSpPr>
        <p:spPr>
          <a:xfrm>
            <a:off x="6205830" y="4446815"/>
            <a:ext cx="5235056" cy="82187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B8EBCC-0C8A-48F0-BF12-84FEE4185D28}"/>
              </a:ext>
            </a:extLst>
          </p:cNvPr>
          <p:cNvCxnSpPr>
            <a:cxnSpLocks/>
          </p:cNvCxnSpPr>
          <p:nvPr/>
        </p:nvCxnSpPr>
        <p:spPr>
          <a:xfrm>
            <a:off x="2726871" y="4331109"/>
            <a:ext cx="3363741" cy="544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5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FED2F-7F47-4C3E-8734-ADE459323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Run the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2F3A-555E-4517-ACD6-340ADEC1B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survey name will appear at the top of the screen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on Run Current Survey to access the survey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test survey will be available for unlimited testing until January 11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E6B3D-1D7F-45EE-88E6-1A26C6A955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" r="-1" b="33551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DC52E5-DDFE-4DC2-B879-ADA1FF13B14A}"/>
              </a:ext>
            </a:extLst>
          </p:cNvPr>
          <p:cNvSpPr/>
          <p:nvPr/>
        </p:nvSpPr>
        <p:spPr>
          <a:xfrm>
            <a:off x="6269261" y="2811684"/>
            <a:ext cx="5122639" cy="66085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4A9409-79C5-4423-B37D-9BE20A3B32BE}"/>
              </a:ext>
            </a:extLst>
          </p:cNvPr>
          <p:cNvSpPr/>
          <p:nvPr/>
        </p:nvSpPr>
        <p:spPr>
          <a:xfrm>
            <a:off x="6269261" y="1056631"/>
            <a:ext cx="5062768" cy="109874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80BD09-5E3D-4D99-939B-A7E0F67FF758}"/>
              </a:ext>
            </a:extLst>
          </p:cNvPr>
          <p:cNvCxnSpPr>
            <a:cxnSpLocks/>
          </p:cNvCxnSpPr>
          <p:nvPr/>
        </p:nvCxnSpPr>
        <p:spPr>
          <a:xfrm flipV="1">
            <a:off x="3744686" y="1697354"/>
            <a:ext cx="2367248" cy="741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0FB9FB-9569-45FD-ABBC-53FA456D52DE}"/>
              </a:ext>
            </a:extLst>
          </p:cNvPr>
          <p:cNvCxnSpPr>
            <a:cxnSpLocks/>
          </p:cNvCxnSpPr>
          <p:nvPr/>
        </p:nvCxnSpPr>
        <p:spPr>
          <a:xfrm flipV="1">
            <a:off x="3812689" y="3102020"/>
            <a:ext cx="2367248" cy="7410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829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EFC0D-057A-44DC-9565-057B20F7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dirty="0"/>
              <a:t>Ready for testing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E824A07-05F8-448C-99E1-5ED0BFFE2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Start to begin the survey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survey page has this symbol which is the text-to-speech feature. It will read the text aloud when pressed.  </a:t>
            </a: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4A56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26E53012-31B7-4697-8523-FFA68074C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770"/>
          <a:stretch/>
        </p:blipFill>
        <p:spPr>
          <a:xfrm>
            <a:off x="8205634" y="722376"/>
            <a:ext cx="3337560" cy="5413248"/>
          </a:xfrm>
          <a:prstGeom prst="rect">
            <a:avLst/>
          </a:prstGeom>
          <a:effectLst/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6B3DE42-360A-4646-B980-F8B66F08122F}"/>
              </a:ext>
            </a:extLst>
          </p:cNvPr>
          <p:cNvSpPr/>
          <p:nvPr/>
        </p:nvSpPr>
        <p:spPr>
          <a:xfrm>
            <a:off x="8205634" y="1208314"/>
            <a:ext cx="296108" cy="37011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0A3DD6-B041-4579-BAC8-E9DD846C28A5}"/>
              </a:ext>
            </a:extLst>
          </p:cNvPr>
          <p:cNvCxnSpPr>
            <a:cxnSpLocks/>
          </p:cNvCxnSpPr>
          <p:nvPr/>
        </p:nvCxnSpPr>
        <p:spPr>
          <a:xfrm flipV="1">
            <a:off x="5595257" y="1648809"/>
            <a:ext cx="2610377" cy="18727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9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12B6-0C5E-4558-92A8-E5439F94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0E117-3960-4A16-87E5-B2E63E60D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survey is optional so each person interviewed has to give their consent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Helpful scripts are included throughout the survey to make it easier and quicker to use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 person declines the interview, then click No to end the survey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C75BF-0AB6-4C94-96EB-6FF785F7D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1483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CE70D0-BE88-47FA-AE94-EF1FB0A1B9D0}"/>
              </a:ext>
            </a:extLst>
          </p:cNvPr>
          <p:cNvSpPr/>
          <p:nvPr/>
        </p:nvSpPr>
        <p:spPr>
          <a:xfrm>
            <a:off x="7556408" y="5077212"/>
            <a:ext cx="959795" cy="59343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BCF1969-335D-4A2C-BF18-6CC8CFE91CA3}"/>
              </a:ext>
            </a:extLst>
          </p:cNvPr>
          <p:cNvCxnSpPr>
            <a:cxnSpLocks/>
          </p:cNvCxnSpPr>
          <p:nvPr/>
        </p:nvCxnSpPr>
        <p:spPr>
          <a:xfrm>
            <a:off x="6885296" y="5419990"/>
            <a:ext cx="51061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1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68AE6-1A36-4CAB-B105-2ED5B4596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B638-7BA4-459F-8D62-A51257289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PIT </a:t>
            </a:r>
            <a:r>
              <a:rPr lang="en-US" dirty="0" err="1"/>
              <a:t>Cout</a:t>
            </a:r>
            <a:r>
              <a:rPr lang="en-US" dirty="0"/>
              <a:t> Basics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PIT Count Data Collection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HarvestYourData</a:t>
            </a:r>
            <a:r>
              <a:rPr lang="en-US" dirty="0"/>
              <a:t> App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Test, test, test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84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20CE4-ACEB-45D4-83A2-2BEE8E0B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en-US" dirty="0"/>
              <a:t>Finished survey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B2A1B85-0DEA-4BDB-BCAC-49EB6681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This is the last screen for each completed survey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Don’t forget to thank everyone for taking the survey!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Click Finish to move on to the next survey or to upload to the data center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484632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F83CFC5-D44D-41FB-8EA2-946073B2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942" y="967430"/>
            <a:ext cx="4069485" cy="4773591"/>
          </a:xfrm>
          <a:prstGeom prst="rect">
            <a:avLst/>
          </a:prstGeom>
          <a:effectLst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A8E39A-5215-4BF6-993A-E7BD9FE0BF60}"/>
              </a:ext>
            </a:extLst>
          </p:cNvPr>
          <p:cNvSpPr/>
          <p:nvPr/>
        </p:nvSpPr>
        <p:spPr>
          <a:xfrm>
            <a:off x="7419109" y="5188527"/>
            <a:ext cx="3477491" cy="4821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C1EBD7-0B4F-4ADF-915D-D712F8D7ACB2}"/>
              </a:ext>
            </a:extLst>
          </p:cNvPr>
          <p:cNvCxnSpPr>
            <a:cxnSpLocks/>
          </p:cNvCxnSpPr>
          <p:nvPr/>
        </p:nvCxnSpPr>
        <p:spPr>
          <a:xfrm>
            <a:off x="5394352" y="5424055"/>
            <a:ext cx="181001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542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DD41-6C36-4CA5-A86F-258FC631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Disabling the auto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1EDBB-3140-4A91-9F59-E6E303FF7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want to disable auto upload until you’re ready to upload all of the surveys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 to Options screen to adjust your settings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39E47-9D80-4605-BB9C-A9DD613EA1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t="4556" r="1" b="565"/>
          <a:stretch/>
        </p:blipFill>
        <p:spPr>
          <a:xfrm>
            <a:off x="7968112" y="117835"/>
            <a:ext cx="3973185" cy="6740165"/>
          </a:xfrm>
          <a:prstGeom prst="rect">
            <a:avLst/>
          </a:prstGeom>
          <a:effectLst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8A24779-E4A0-48C7-A3D0-2A6BF37BF198}"/>
              </a:ext>
            </a:extLst>
          </p:cNvPr>
          <p:cNvSpPr/>
          <p:nvPr/>
        </p:nvSpPr>
        <p:spPr>
          <a:xfrm>
            <a:off x="10665725" y="6223819"/>
            <a:ext cx="1275572" cy="68877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E0B033-F6B0-43F4-A8F0-ECD8580C6B8C}"/>
              </a:ext>
            </a:extLst>
          </p:cNvPr>
          <p:cNvCxnSpPr>
            <a:cxnSpLocks/>
          </p:cNvCxnSpPr>
          <p:nvPr/>
        </p:nvCxnSpPr>
        <p:spPr>
          <a:xfrm>
            <a:off x="7235419" y="5206621"/>
            <a:ext cx="3230760" cy="1288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28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3798-EA92-466E-8FD3-0C6BB8E4B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Disabling the auto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2610A-7B78-4C9F-B5A3-FB1D241E2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is how it appears in your device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443B3-257D-4554-A241-E47ACE946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" r="2" b="18605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33F96C-FE26-40F7-9E91-C7363228C5D2}"/>
              </a:ext>
            </a:extLst>
          </p:cNvPr>
          <p:cNvSpPr/>
          <p:nvPr/>
        </p:nvSpPr>
        <p:spPr>
          <a:xfrm>
            <a:off x="7556410" y="3787693"/>
            <a:ext cx="3995928" cy="634181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6F8322B-5F39-44AE-888B-DA47969D06C2}"/>
              </a:ext>
            </a:extLst>
          </p:cNvPr>
          <p:cNvCxnSpPr>
            <a:cxnSpLocks/>
          </p:cNvCxnSpPr>
          <p:nvPr/>
        </p:nvCxnSpPr>
        <p:spPr>
          <a:xfrm>
            <a:off x="4394579" y="2975212"/>
            <a:ext cx="2946263" cy="1129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61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85E0-9B80-481C-B6AD-343114A6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Test, test, test</a:t>
            </a:r>
          </a:p>
        </p:txBody>
      </p:sp>
    </p:spTree>
    <p:extLst>
      <p:ext uri="{BB962C8B-B14F-4D97-AF65-F5344CB8AC3E}">
        <p14:creationId xmlns:p14="http://schemas.microsoft.com/office/powerpoint/2010/main" val="813351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803B-D5B1-4112-B418-03434B7CF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kern="0" dirty="0">
                <a:latin typeface="Calibri"/>
                <a:ea typeface="Calibri"/>
                <a:cs typeface="Calibri"/>
                <a:sym typeface="Calibri"/>
                <a:rtl val="0"/>
              </a:rPr>
              <a:t>ncceh.org/</a:t>
            </a:r>
            <a:r>
              <a:rPr lang="en-US" sz="4000" b="1" kern="0" dirty="0" err="1">
                <a:latin typeface="Calibri"/>
                <a:ea typeface="Calibri"/>
                <a:cs typeface="Calibri"/>
                <a:sym typeface="Calibri"/>
                <a:rtl val="0"/>
              </a:rPr>
              <a:t>hmis</a:t>
            </a:r>
            <a:r>
              <a:rPr lang="en-US" sz="4000" b="1" kern="0" dirty="0"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br>
              <a:rPr lang="en-US" sz="4000" kern="0" dirty="0"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kern="0" dirty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access local support for Balance of State, Durham, &amp; Orange </a:t>
            </a:r>
            <a:r>
              <a:rPr lang="en-US" kern="0" dirty="0" err="1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CoCs</a:t>
            </a:r>
            <a:br>
              <a:rPr lang="en-US" kern="0" dirty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br>
              <a:rPr lang="en-US" sz="2000" kern="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sz="4000" b="1" dirty="0">
                <a:latin typeface="Calibri" panose="020F0502020204030204" pitchFamily="34" charset="0"/>
              </a:rPr>
              <a:t>919.410.6997 </a:t>
            </a:r>
            <a:r>
              <a:rPr lang="en-US" sz="4000" dirty="0">
                <a:latin typeface="Calibri" panose="020F0502020204030204" pitchFamily="34" charset="0"/>
              </a:rPr>
              <a:t>or</a:t>
            </a:r>
            <a:r>
              <a:rPr lang="en-US" sz="4000" dirty="0">
                <a:solidFill>
                  <a:srgbClr val="3A889E"/>
                </a:solidFill>
                <a:latin typeface="Calibri" panose="020F0502020204030204" pitchFamily="34" charset="0"/>
              </a:rPr>
              <a:t> </a:t>
            </a:r>
            <a:r>
              <a:rPr lang="en-US" sz="4000" b="1" kern="0" dirty="0">
                <a:solidFill>
                  <a:srgbClr val="88C1CF"/>
                </a:solidFill>
                <a:latin typeface="Calibri"/>
                <a:ea typeface="Calibri"/>
                <a:cs typeface="Calibri"/>
                <a:sym typeface="Calibri"/>
                <a:hlinkClick r:id="rId2"/>
                <a:rtl val="0"/>
              </a:rPr>
              <a:t>hmis@ncceh.org</a:t>
            </a:r>
            <a:r>
              <a:rPr lang="en-US" sz="4000" kern="0" dirty="0">
                <a:solidFill>
                  <a:srgbClr val="35889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 </a:t>
            </a:r>
            <a:br>
              <a:rPr lang="en-US" sz="4000" kern="0" dirty="0">
                <a:solidFill>
                  <a:srgbClr val="358899"/>
                </a:solidFill>
                <a:latin typeface="Calibri"/>
                <a:ea typeface="Calibri"/>
                <a:cs typeface="Calibri"/>
                <a:sym typeface="Calibri"/>
                <a:rtl val="0"/>
              </a:rPr>
            </a:br>
            <a:r>
              <a:rPr lang="en-US" kern="0" dirty="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helpdesk for local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2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DDDF-5191-464A-9A28-B5DC1A05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D737E"/>
                </a:solidFill>
              </a:rPr>
              <a:t>     </a:t>
            </a:r>
            <a:r>
              <a:rPr lang="en-US" dirty="0"/>
              <a:t>PIT Count Basics</a:t>
            </a:r>
          </a:p>
        </p:txBody>
      </p:sp>
    </p:spTree>
    <p:extLst>
      <p:ext uri="{BB962C8B-B14F-4D97-AF65-F5344CB8AC3E}">
        <p14:creationId xmlns:p14="http://schemas.microsoft.com/office/powerpoint/2010/main" val="99283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AC4A1-04B5-415A-BF4F-A9305491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the Point-In-Time Count?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753C8-73C3-4308-88D1-056513517E4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4C296-0C27-4CFD-9373-8B256612B228}"/>
              </a:ext>
            </a:extLst>
          </p:cNvPr>
          <p:cNvSpPr txBox="1"/>
          <p:nvPr/>
        </p:nvSpPr>
        <p:spPr>
          <a:xfrm>
            <a:off x="5638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BF426-2024-4A1F-8AE8-4AF69C1D50C8}"/>
              </a:ext>
            </a:extLst>
          </p:cNvPr>
          <p:cNvSpPr txBox="1"/>
          <p:nvPr/>
        </p:nvSpPr>
        <p:spPr>
          <a:xfrm>
            <a:off x="2435133" y="4242028"/>
            <a:ext cx="703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Includes people living in transitional housing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83272-A581-45BE-A8D9-933A95201207}"/>
              </a:ext>
            </a:extLst>
          </p:cNvPr>
          <p:cNvSpPr txBox="1"/>
          <p:nvPr/>
        </p:nvSpPr>
        <p:spPr>
          <a:xfrm>
            <a:off x="2435132" y="3191142"/>
            <a:ext cx="860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Includes people staying in an emergency shelter incl. a DV shelter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611E8-E4CB-4909-A1CA-0EEB5C337755}"/>
              </a:ext>
            </a:extLst>
          </p:cNvPr>
          <p:cNvSpPr txBox="1"/>
          <p:nvPr/>
        </p:nvSpPr>
        <p:spPr>
          <a:xfrm>
            <a:off x="2435132" y="5024829"/>
            <a:ext cx="8461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Includes people living outdoors including in cars, parks, bus depots, and abandoned locations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D66F1-1AD5-44DB-AFF2-66A40BDF9E47}"/>
              </a:ext>
            </a:extLst>
          </p:cNvPr>
          <p:cNvSpPr txBox="1"/>
          <p:nvPr/>
        </p:nvSpPr>
        <p:spPr>
          <a:xfrm>
            <a:off x="2435133" y="1911453"/>
            <a:ext cx="865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count of all people experiencing literal homelessness in the community on specified night</a:t>
            </a:r>
          </a:p>
        </p:txBody>
      </p:sp>
      <p:pic>
        <p:nvPicPr>
          <p:cNvPr id="17" name="Graphic 16" descr="Bed">
            <a:extLst>
              <a:ext uri="{FF2B5EF4-FFF2-40B4-BE49-F238E27FC236}">
                <a16:creationId xmlns:a16="http://schemas.microsoft.com/office/drawing/2014/main" id="{785C38C5-030D-4CE0-A67D-F0FED2FB1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0737" y="2884585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713EA026-CEA5-48E0-8867-36D12664E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637" y="3908750"/>
            <a:ext cx="914400" cy="914400"/>
          </a:xfrm>
          <a:prstGeom prst="rect">
            <a:avLst/>
          </a:prstGeom>
        </p:spPr>
      </p:pic>
      <p:pic>
        <p:nvPicPr>
          <p:cNvPr id="19" name="Graphic 18" descr="Users">
            <a:extLst>
              <a:ext uri="{FF2B5EF4-FFF2-40B4-BE49-F238E27FC236}">
                <a16:creationId xmlns:a16="http://schemas.microsoft.com/office/drawing/2014/main" id="{39DDE0C7-5348-42AD-9947-2E9B684DB6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0737" y="1785137"/>
            <a:ext cx="914400" cy="914400"/>
          </a:xfrm>
          <a:prstGeom prst="rect">
            <a:avLst/>
          </a:prstGeom>
        </p:spPr>
      </p:pic>
      <p:pic>
        <p:nvPicPr>
          <p:cNvPr id="3" name="Graphic 2" descr="Deciduous tree">
            <a:extLst>
              <a:ext uri="{FF2B5EF4-FFF2-40B4-BE49-F238E27FC236}">
                <a16:creationId xmlns:a16="http://schemas.microsoft.com/office/drawing/2014/main" id="{08B0A60A-E10A-4279-828D-5DDE04A009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0737" y="50822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7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AC4A1-04B5-415A-BF4F-A9305491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When is the Point-In-Time Count?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753C8-73C3-4308-88D1-056513517E43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83272-A581-45BE-A8D9-933A95201207}"/>
              </a:ext>
            </a:extLst>
          </p:cNvPr>
          <p:cNvSpPr txBox="1"/>
          <p:nvPr/>
        </p:nvSpPr>
        <p:spPr>
          <a:xfrm>
            <a:off x="2372421" y="2138822"/>
            <a:ext cx="8709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2019 PIT Count is on the night of Wednesday, January 30</a:t>
            </a:r>
            <a:r>
              <a:rPr lang="en-US" sz="2400" baseline="30000" dirty="0"/>
              <a:t>th</a:t>
            </a:r>
            <a:endParaRPr lang="en-US" sz="2400" dirty="0"/>
          </a:p>
        </p:txBody>
      </p:sp>
      <p:pic>
        <p:nvPicPr>
          <p:cNvPr id="17" name="Graphic 16" descr="Daily Calendar">
            <a:extLst>
              <a:ext uri="{FF2B5EF4-FFF2-40B4-BE49-F238E27FC236}">
                <a16:creationId xmlns:a16="http://schemas.microsoft.com/office/drawing/2014/main" id="{785C38C5-030D-4CE0-A67D-F0FED2FB1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8111" y="1912455"/>
            <a:ext cx="914400" cy="914400"/>
          </a:xfrm>
          <a:prstGeom prst="rect">
            <a:avLst/>
          </a:prstGeom>
        </p:spPr>
      </p:pic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6A9D90AC-8763-4A47-B418-FC5EDB565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8111" y="4209711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A608E1-EB34-4B8E-82E7-C6715EFFF865}"/>
              </a:ext>
            </a:extLst>
          </p:cNvPr>
          <p:cNvSpPr txBox="1"/>
          <p:nvPr/>
        </p:nvSpPr>
        <p:spPr>
          <a:xfrm>
            <a:off x="2372421" y="4157321"/>
            <a:ext cx="8671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communities complete service-based counts during the 7 days after PIT night where people are asked PIT questions when they present for services</a:t>
            </a:r>
          </a:p>
        </p:txBody>
      </p:sp>
    </p:spTree>
    <p:extLst>
      <p:ext uri="{BB962C8B-B14F-4D97-AF65-F5344CB8AC3E}">
        <p14:creationId xmlns:p14="http://schemas.microsoft.com/office/powerpoint/2010/main" val="336647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DDDF-5191-464A-9A28-B5DC1A05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D737E"/>
                </a:solidFill>
              </a:rPr>
              <a:t>     </a:t>
            </a:r>
            <a:r>
              <a:rPr lang="en-US" dirty="0"/>
              <a:t>PIT Count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98279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AC4A1-04B5-415A-BF4F-A9305491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will PIT Counts be conducted?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753C8-73C3-4308-88D1-05651351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825625"/>
            <a:ext cx="10515600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4C296-0C27-4CFD-9373-8B256612B228}"/>
              </a:ext>
            </a:extLst>
          </p:cNvPr>
          <p:cNvSpPr txBox="1"/>
          <p:nvPr/>
        </p:nvSpPr>
        <p:spPr>
          <a:xfrm>
            <a:off x="5638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83272-A581-45BE-A8D9-933A95201207}"/>
              </a:ext>
            </a:extLst>
          </p:cNvPr>
          <p:cNvSpPr txBox="1"/>
          <p:nvPr/>
        </p:nvSpPr>
        <p:spPr>
          <a:xfrm>
            <a:off x="2139751" y="3224213"/>
            <a:ext cx="8626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Paper surveys will be used by shelters and transitional housing projects that do not have HMIS access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611E8-E4CB-4909-A1CA-0EEB5C337755}"/>
              </a:ext>
            </a:extLst>
          </p:cNvPr>
          <p:cNvSpPr txBox="1"/>
          <p:nvPr/>
        </p:nvSpPr>
        <p:spPr>
          <a:xfrm>
            <a:off x="2139751" y="4885254"/>
            <a:ext cx="813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HarvestYourData app will be used for the unsheltered count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D66F1-1AD5-44DB-AFF2-66A40BDF9E47}"/>
              </a:ext>
            </a:extLst>
          </p:cNvPr>
          <p:cNvSpPr txBox="1"/>
          <p:nvPr/>
        </p:nvSpPr>
        <p:spPr>
          <a:xfrm>
            <a:off x="2139752" y="1909028"/>
            <a:ext cx="8849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HMIS reports will be used by shelters and transitional housing projects that have HMIS access</a:t>
            </a:r>
          </a:p>
        </p:txBody>
      </p:sp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08B0A60A-E10A-4279-828D-5DDE04A00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7118" y="4701496"/>
            <a:ext cx="914400" cy="914400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43AFF299-892B-428B-AC64-D2103291D0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7118" y="1825625"/>
            <a:ext cx="914400" cy="914400"/>
          </a:xfrm>
          <a:prstGeom prst="rect">
            <a:avLst/>
          </a:prstGeom>
        </p:spPr>
      </p:pic>
      <p:pic>
        <p:nvPicPr>
          <p:cNvPr id="15" name="Graphic 14" descr="List">
            <a:extLst>
              <a:ext uri="{FF2B5EF4-FFF2-40B4-BE49-F238E27FC236}">
                <a16:creationId xmlns:a16="http://schemas.microsoft.com/office/drawing/2014/main" id="{27E47C16-4053-4C8B-AE23-B7E116B12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118" y="32350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DDDF-5191-464A-9A28-B5DC1A05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D737E"/>
                </a:solidFill>
              </a:rPr>
              <a:t>     </a:t>
            </a:r>
            <a:r>
              <a:rPr lang="en-US" dirty="0" err="1">
                <a:solidFill>
                  <a:srgbClr val="2D737E"/>
                </a:solidFill>
              </a:rPr>
              <a:t>HarvestYourData</a:t>
            </a:r>
            <a:r>
              <a:rPr lang="en-US" dirty="0">
                <a:solidFill>
                  <a:srgbClr val="2D737E"/>
                </a:solidFill>
              </a:rPr>
              <a:t>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6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A9AC4A1-04B5-415A-BF4F-A9305491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Benefits to using tech for unsheltered count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753C8-73C3-4308-88D1-05651351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825625"/>
            <a:ext cx="10515600" cy="4351338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4C296-0C27-4CFD-9373-8B256612B228}"/>
              </a:ext>
            </a:extLst>
          </p:cNvPr>
          <p:cNvSpPr txBox="1"/>
          <p:nvPr/>
        </p:nvSpPr>
        <p:spPr>
          <a:xfrm>
            <a:off x="5638800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BF426-2024-4A1F-8AE8-4AF69C1D50C8}"/>
              </a:ext>
            </a:extLst>
          </p:cNvPr>
          <p:cNvSpPr txBox="1"/>
          <p:nvPr/>
        </p:nvSpPr>
        <p:spPr>
          <a:xfrm>
            <a:off x="2471528" y="4122586"/>
            <a:ext cx="797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Built in skip logic customizes interview process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E83272-A581-45BE-A8D9-933A95201207}"/>
              </a:ext>
            </a:extLst>
          </p:cNvPr>
          <p:cNvSpPr txBox="1"/>
          <p:nvPr/>
        </p:nvSpPr>
        <p:spPr>
          <a:xfrm>
            <a:off x="2471528" y="3014404"/>
            <a:ext cx="8130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Eliminates need of carrying paper and clipboard everywhere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0611E8-E4CB-4909-A1CA-0EEB5C337755}"/>
              </a:ext>
            </a:extLst>
          </p:cNvPr>
          <p:cNvSpPr txBox="1"/>
          <p:nvPr/>
        </p:nvSpPr>
        <p:spPr>
          <a:xfrm>
            <a:off x="2471528" y="5317581"/>
            <a:ext cx="797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Compatibility with tablets, Android phones, and iPhones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CD66F1-1AD5-44DB-AFF2-66A40BDF9E47}"/>
              </a:ext>
            </a:extLst>
          </p:cNvPr>
          <p:cNvSpPr txBox="1"/>
          <p:nvPr/>
        </p:nvSpPr>
        <p:spPr>
          <a:xfrm>
            <a:off x="2471528" y="1915558"/>
            <a:ext cx="813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Volunteers can easily complete and upload interviews </a:t>
            </a:r>
          </a:p>
        </p:txBody>
      </p:sp>
      <p:pic>
        <p:nvPicPr>
          <p:cNvPr id="17" name="Graphic 16" descr="No sign">
            <a:extLst>
              <a:ext uri="{FF2B5EF4-FFF2-40B4-BE49-F238E27FC236}">
                <a16:creationId xmlns:a16="http://schemas.microsoft.com/office/drawing/2014/main" id="{785C38C5-030D-4CE0-A67D-F0FED2FB1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931" y="2866894"/>
            <a:ext cx="914400" cy="914400"/>
          </a:xfrm>
          <a:prstGeom prst="rect">
            <a:avLst/>
          </a:prstGeom>
        </p:spPr>
      </p:pic>
      <p:pic>
        <p:nvPicPr>
          <p:cNvPr id="18" name="Graphic 17" descr="No sign">
            <a:extLst>
              <a:ext uri="{FF2B5EF4-FFF2-40B4-BE49-F238E27FC236}">
                <a16:creationId xmlns:a16="http://schemas.microsoft.com/office/drawing/2014/main" id="{713EA026-CEA5-48E0-8867-36D12664E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931" y="4033449"/>
            <a:ext cx="914400" cy="914400"/>
          </a:xfrm>
          <a:prstGeom prst="rect">
            <a:avLst/>
          </a:prstGeom>
        </p:spPr>
      </p:pic>
      <p:pic>
        <p:nvPicPr>
          <p:cNvPr id="19" name="Graphic 18" descr="Cloud Computing">
            <a:extLst>
              <a:ext uri="{FF2B5EF4-FFF2-40B4-BE49-F238E27FC236}">
                <a16:creationId xmlns:a16="http://schemas.microsoft.com/office/drawing/2014/main" id="{39DDE0C7-5348-42AD-9947-2E9B684DB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6129" y="1832155"/>
            <a:ext cx="914400" cy="914400"/>
          </a:xfrm>
          <a:prstGeom prst="rect">
            <a:avLst/>
          </a:prstGeom>
        </p:spPr>
      </p:pic>
      <p:pic>
        <p:nvPicPr>
          <p:cNvPr id="3" name="Graphic 2" descr="Smart Phone">
            <a:extLst>
              <a:ext uri="{FF2B5EF4-FFF2-40B4-BE49-F238E27FC236}">
                <a16:creationId xmlns:a16="http://schemas.microsoft.com/office/drawing/2014/main" id="{08B0A60A-E10A-4279-828D-5DDE04A009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6677" y="52000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43612"/>
      </p:ext>
    </p:extLst>
  </p:cSld>
  <p:clrMapOvr>
    <a:masterClrMapping/>
  </p:clrMapOvr>
</p:sld>
</file>

<file path=ppt/theme/theme1.xml><?xml version="1.0" encoding="utf-8"?>
<a:theme xmlns:a="http://schemas.openxmlformats.org/drawingml/2006/main" name="NCCEH Data Center 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714</Words>
  <Application>Microsoft Office PowerPoint</Application>
  <PresentationFormat>Widescreen</PresentationFormat>
  <Paragraphs>136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NCCEH Data Center Office Theme</vt:lpstr>
      <vt:lpstr>2019 PIT – Unsheltered App Training</vt:lpstr>
      <vt:lpstr>Agenda</vt:lpstr>
      <vt:lpstr>     PIT Count Basics</vt:lpstr>
      <vt:lpstr>What is the Point-In-Time Count?</vt:lpstr>
      <vt:lpstr>When is the Point-In-Time Count?</vt:lpstr>
      <vt:lpstr>     PIT Count Data Collection</vt:lpstr>
      <vt:lpstr>How will PIT Counts be conducted? </vt:lpstr>
      <vt:lpstr>     HarvestYourData App</vt:lpstr>
      <vt:lpstr>Benefits to using tech for unsheltered count</vt:lpstr>
      <vt:lpstr>What data does the app survey collect?</vt:lpstr>
      <vt:lpstr>How can I access the app?</vt:lpstr>
      <vt:lpstr>How can I access the app?</vt:lpstr>
      <vt:lpstr>Register to get survey</vt:lpstr>
      <vt:lpstr>Enter username and password</vt:lpstr>
      <vt:lpstr>Completed Registration </vt:lpstr>
      <vt:lpstr>Download the Survey </vt:lpstr>
      <vt:lpstr>Run the Survey </vt:lpstr>
      <vt:lpstr>Ready for testing</vt:lpstr>
      <vt:lpstr>Introduction</vt:lpstr>
      <vt:lpstr>Finished survey</vt:lpstr>
      <vt:lpstr>Disabling the auto upload</vt:lpstr>
      <vt:lpstr>Disabling the auto upload</vt:lpstr>
      <vt:lpstr>Test, test, test</vt:lpstr>
      <vt:lpstr>ncceh.org/hmis  access local support for Balance of State, Durham, &amp; Orange CoCs  919.410.6997 or hmis@ncceh.org  helpdesk for local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PIT – Unsheltered Count</dc:title>
  <dc:creator>Jasmin V</dc:creator>
  <cp:lastModifiedBy>Jasmin Volkel</cp:lastModifiedBy>
  <cp:revision>6</cp:revision>
  <dcterms:created xsi:type="dcterms:W3CDTF">2019-01-04T11:52:03Z</dcterms:created>
  <dcterms:modified xsi:type="dcterms:W3CDTF">2019-01-04T14:51:55Z</dcterms:modified>
</cp:coreProperties>
</file>